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2"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66FF"/>
    <a:srgbClr val="000000"/>
    <a:srgbClr val="00B05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90" d="100"/>
          <a:sy n="90" d="100"/>
        </p:scale>
        <p:origin x="-1002" y="-72"/>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70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A00125-7740-4497-98AF-F575BE4FD7BF}" type="datetimeFigureOut">
              <a:rPr lang="en-US" smtClean="0"/>
              <a:pPr/>
              <a:t>11/20/2013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8F80C-2E93-4027-AC4C-57E7B9225248}" type="slidenum">
              <a:rPr lang="en-US" smtClean="0"/>
              <a:pPr/>
              <a:t>‹#›</a:t>
            </a:fld>
            <a:endParaRPr lang="en-US"/>
          </a:p>
        </p:txBody>
      </p:sp>
    </p:spTree>
    <p:extLst>
      <p:ext uri="{BB962C8B-B14F-4D97-AF65-F5344CB8AC3E}">
        <p14:creationId xmlns:p14="http://schemas.microsoft.com/office/powerpoint/2010/main" val="1001918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2016C-150E-43A3-9A54-D530E363D808}" type="datetimeFigureOut">
              <a:rPr lang="en-US" smtClean="0"/>
              <a:pPr/>
              <a:t>11/20/2013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9E506-58EE-44EA-A4AD-C8658B34D344}" type="slidenum">
              <a:rPr lang="en-US" smtClean="0"/>
              <a:pPr/>
              <a:t>‹#›</a:t>
            </a:fld>
            <a:endParaRPr lang="en-US"/>
          </a:p>
        </p:txBody>
      </p:sp>
    </p:spTree>
    <p:extLst>
      <p:ext uri="{BB962C8B-B14F-4D97-AF65-F5344CB8AC3E}">
        <p14:creationId xmlns:p14="http://schemas.microsoft.com/office/powerpoint/2010/main" val="388834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533401"/>
            <a:ext cx="7772400" cy="533399"/>
          </a:xfrm>
          <a:prstGeom prst="rect">
            <a:avLst/>
          </a:prstGeom>
        </p:spPr>
        <p:txBody>
          <a:bodyPr/>
          <a:lstStyle>
            <a:lvl1pPr>
              <a:defRPr sz="3000" b="1"/>
            </a:lvl1pPr>
          </a:lstStyle>
          <a:p>
            <a:r>
              <a:rPr lang="en-US" dirty="0" smtClean="0"/>
              <a:t>LANDFORM NAME</a:t>
            </a:r>
            <a:endParaRPr lang="en-US" dirty="0"/>
          </a:p>
        </p:txBody>
      </p:sp>
      <p:sp>
        <p:nvSpPr>
          <p:cNvPr id="8" name="Text Placeholder 7"/>
          <p:cNvSpPr>
            <a:spLocks noGrp="1"/>
          </p:cNvSpPr>
          <p:nvPr>
            <p:ph type="body" sz="quarter" idx="13" hasCustomPrompt="1"/>
          </p:nvPr>
        </p:nvSpPr>
        <p:spPr>
          <a:xfrm>
            <a:off x="5638800" y="228600"/>
            <a:ext cx="2819400" cy="228600"/>
          </a:xfrm>
          <a:prstGeom prst="rect">
            <a:avLst/>
          </a:prstGeom>
        </p:spPr>
        <p:txBody>
          <a:bodyPr/>
          <a:lstStyle>
            <a:lvl1pPr marL="0" indent="0" algn="r">
              <a:buNone/>
              <a:defRPr sz="1000" baseline="0"/>
            </a:lvl1pPr>
          </a:lstStyle>
          <a:p>
            <a:pPr lvl="0"/>
            <a:r>
              <a:rPr lang="en-US" dirty="0" smtClean="0"/>
              <a:t>DATE</a:t>
            </a:r>
            <a:endParaRPr lang="en-US" dirty="0"/>
          </a:p>
        </p:txBody>
      </p:sp>
      <p:sp>
        <p:nvSpPr>
          <p:cNvPr id="10" name="Text Placeholder 9"/>
          <p:cNvSpPr>
            <a:spLocks noGrp="1"/>
          </p:cNvSpPr>
          <p:nvPr>
            <p:ph type="body" sz="quarter" idx="14" hasCustomPrompt="1"/>
          </p:nvPr>
        </p:nvSpPr>
        <p:spPr>
          <a:xfrm>
            <a:off x="685800" y="1143000"/>
            <a:ext cx="2362200" cy="1219200"/>
          </a:xfrm>
          <a:prstGeom prst="rect">
            <a:avLst/>
          </a:prstGeom>
        </p:spPr>
        <p:txBody>
          <a:bodyPr>
            <a:normAutofit/>
          </a:bodyPr>
          <a:lstStyle>
            <a:lvl1pPr marL="0" indent="0">
              <a:buNone/>
              <a:defRPr sz="1500"/>
            </a:lvl1pPr>
          </a:lstStyle>
          <a:p>
            <a:pPr lvl="0"/>
            <a:r>
              <a:rPr lang="en-US" dirty="0" smtClean="0"/>
              <a:t>LOCATION - GEOGRAPHIC</a:t>
            </a:r>
            <a:endParaRPr lang="en-US" dirty="0"/>
          </a:p>
        </p:txBody>
      </p:sp>
      <p:sp>
        <p:nvSpPr>
          <p:cNvPr id="11" name="Text Placeholder 9"/>
          <p:cNvSpPr>
            <a:spLocks noGrp="1"/>
          </p:cNvSpPr>
          <p:nvPr>
            <p:ph type="body" sz="quarter" idx="15" hasCustomPrompt="1"/>
          </p:nvPr>
        </p:nvSpPr>
        <p:spPr>
          <a:xfrm>
            <a:off x="6096000" y="1143000"/>
            <a:ext cx="2362200" cy="1219200"/>
          </a:xfrm>
          <a:prstGeom prst="rect">
            <a:avLst/>
          </a:prstGeom>
        </p:spPr>
        <p:txBody>
          <a:bodyPr>
            <a:normAutofit/>
          </a:bodyPr>
          <a:lstStyle>
            <a:lvl1pPr marL="0" indent="0">
              <a:buNone/>
              <a:defRPr sz="1500"/>
            </a:lvl1pPr>
          </a:lstStyle>
          <a:p>
            <a:pPr lvl="0"/>
            <a:r>
              <a:rPr lang="en-US" dirty="0" smtClean="0"/>
              <a:t>LOCATION -TECTONIC</a:t>
            </a:r>
            <a:endParaRPr lang="en-US" dirty="0"/>
          </a:p>
        </p:txBody>
      </p:sp>
      <p:sp>
        <p:nvSpPr>
          <p:cNvPr id="13" name="Picture Placeholder 12"/>
          <p:cNvSpPr>
            <a:spLocks noGrp="1"/>
          </p:cNvSpPr>
          <p:nvPr>
            <p:ph type="pic" sz="quarter" idx="16" hasCustomPrompt="1"/>
          </p:nvPr>
        </p:nvSpPr>
        <p:spPr>
          <a:xfrm>
            <a:off x="3124200" y="1143000"/>
            <a:ext cx="2895600" cy="2590800"/>
          </a:xfrm>
          <a:prstGeom prst="rect">
            <a:avLst/>
          </a:prstGeom>
        </p:spPr>
        <p:txBody>
          <a:bodyPr/>
          <a:lstStyle>
            <a:lvl1pPr marL="0" indent="0" algn="ctr">
              <a:buNone/>
              <a:defRPr sz="3600" baseline="0"/>
            </a:lvl1pPr>
          </a:lstStyle>
          <a:p>
            <a:r>
              <a:rPr lang="en-US" dirty="0" smtClean="0"/>
              <a:t>PICTURE OF LANDFORM</a:t>
            </a:r>
            <a:endParaRPr lang="en-US" dirty="0"/>
          </a:p>
        </p:txBody>
      </p:sp>
      <p:sp>
        <p:nvSpPr>
          <p:cNvPr id="14" name="Picture Placeholder 12"/>
          <p:cNvSpPr>
            <a:spLocks noGrp="1"/>
          </p:cNvSpPr>
          <p:nvPr>
            <p:ph type="pic" sz="quarter" idx="17" hasCustomPrompt="1"/>
          </p:nvPr>
        </p:nvSpPr>
        <p:spPr>
          <a:xfrm>
            <a:off x="685800" y="2438400"/>
            <a:ext cx="2362200" cy="1295400"/>
          </a:xfrm>
          <a:prstGeom prst="rect">
            <a:avLst/>
          </a:prstGeom>
        </p:spPr>
        <p:txBody>
          <a:bodyPr/>
          <a:lstStyle>
            <a:lvl1pPr marL="0" indent="0" algn="ctr">
              <a:buNone/>
              <a:defRPr sz="1000" baseline="0"/>
            </a:lvl1pPr>
          </a:lstStyle>
          <a:p>
            <a:r>
              <a:rPr lang="en-US" dirty="0" smtClean="0"/>
              <a:t>PICTURE OF GEOGRAPHIC LOCATION</a:t>
            </a:r>
            <a:endParaRPr lang="en-US" dirty="0"/>
          </a:p>
        </p:txBody>
      </p:sp>
      <p:sp>
        <p:nvSpPr>
          <p:cNvPr id="15" name="Picture Placeholder 12"/>
          <p:cNvSpPr>
            <a:spLocks noGrp="1"/>
          </p:cNvSpPr>
          <p:nvPr>
            <p:ph type="pic" sz="quarter" idx="18" hasCustomPrompt="1"/>
          </p:nvPr>
        </p:nvSpPr>
        <p:spPr>
          <a:xfrm>
            <a:off x="6096000" y="2438400"/>
            <a:ext cx="2362200" cy="1295400"/>
          </a:xfrm>
          <a:prstGeom prst="rect">
            <a:avLst/>
          </a:prstGeom>
        </p:spPr>
        <p:txBody>
          <a:bodyPr/>
          <a:lstStyle>
            <a:lvl1pPr marL="0" indent="0" algn="ctr">
              <a:buNone/>
              <a:defRPr sz="1000" baseline="0"/>
            </a:lvl1pPr>
          </a:lstStyle>
          <a:p>
            <a:r>
              <a:rPr lang="en-US" dirty="0" smtClean="0"/>
              <a:t>PICTURE OF TECTONIC LOCATION</a:t>
            </a:r>
            <a:endParaRPr lang="en-US" dirty="0"/>
          </a:p>
        </p:txBody>
      </p:sp>
      <p:sp>
        <p:nvSpPr>
          <p:cNvPr id="16" name="Text Placeholder 9"/>
          <p:cNvSpPr>
            <a:spLocks noGrp="1"/>
          </p:cNvSpPr>
          <p:nvPr>
            <p:ph type="body" sz="quarter" idx="19" hasCustomPrompt="1"/>
          </p:nvPr>
        </p:nvSpPr>
        <p:spPr>
          <a:xfrm>
            <a:off x="685800" y="3810000"/>
            <a:ext cx="7772400" cy="1143000"/>
          </a:xfrm>
          <a:prstGeom prst="rect">
            <a:avLst/>
          </a:prstGeom>
        </p:spPr>
        <p:txBody>
          <a:bodyPr>
            <a:normAutofit/>
          </a:bodyPr>
          <a:lstStyle>
            <a:lvl1pPr marL="0" indent="0">
              <a:buNone/>
              <a:defRPr sz="1500"/>
            </a:lvl1pPr>
          </a:lstStyle>
          <a:p>
            <a:pPr lvl="0"/>
            <a:r>
              <a:rPr lang="en-US" dirty="0" smtClean="0"/>
              <a:t>AGE, FORMATION (FORCE), FORMATION (SPECIFIC TO LANDFORM)</a:t>
            </a:r>
            <a:endParaRPr lang="en-US" dirty="0"/>
          </a:p>
        </p:txBody>
      </p:sp>
      <p:sp>
        <p:nvSpPr>
          <p:cNvPr id="17" name="Text Placeholder 9"/>
          <p:cNvSpPr>
            <a:spLocks noGrp="1"/>
          </p:cNvSpPr>
          <p:nvPr>
            <p:ph type="body" sz="quarter" idx="20" hasCustomPrompt="1"/>
          </p:nvPr>
        </p:nvSpPr>
        <p:spPr>
          <a:xfrm>
            <a:off x="685800" y="5029200"/>
            <a:ext cx="2362200" cy="1676400"/>
          </a:xfrm>
          <a:prstGeom prst="rect">
            <a:avLst/>
          </a:prstGeom>
        </p:spPr>
        <p:txBody>
          <a:bodyPr>
            <a:normAutofit/>
          </a:bodyPr>
          <a:lstStyle>
            <a:lvl1pPr marL="0" indent="0">
              <a:buNone/>
              <a:defRPr sz="1500"/>
            </a:lvl1pPr>
          </a:lstStyle>
          <a:p>
            <a:pPr lvl="0"/>
            <a:r>
              <a:rPr lang="en-US" dirty="0" smtClean="0"/>
              <a:t>COMPOSITION</a:t>
            </a:r>
            <a:endParaRPr lang="en-US" dirty="0"/>
          </a:p>
        </p:txBody>
      </p:sp>
      <p:sp>
        <p:nvSpPr>
          <p:cNvPr id="18" name="Text Placeholder 9"/>
          <p:cNvSpPr>
            <a:spLocks noGrp="1"/>
          </p:cNvSpPr>
          <p:nvPr>
            <p:ph type="body" sz="quarter" idx="21" hasCustomPrompt="1"/>
          </p:nvPr>
        </p:nvSpPr>
        <p:spPr>
          <a:xfrm>
            <a:off x="6096000" y="5029200"/>
            <a:ext cx="2362200" cy="1676400"/>
          </a:xfrm>
          <a:prstGeom prst="rect">
            <a:avLst/>
          </a:prstGeom>
        </p:spPr>
        <p:txBody>
          <a:bodyPr/>
          <a:lstStyle>
            <a:lvl1pPr marL="0" indent="0">
              <a:buNone/>
              <a:defRPr sz="1500"/>
            </a:lvl1pPr>
          </a:lstStyle>
          <a:p>
            <a:pPr lvl="0"/>
            <a:r>
              <a:rPr lang="en-US" dirty="0" smtClean="0"/>
              <a:t>THE FUTURE</a:t>
            </a:r>
            <a:endParaRPr lang="en-US" dirty="0"/>
          </a:p>
        </p:txBody>
      </p:sp>
      <p:sp>
        <p:nvSpPr>
          <p:cNvPr id="19" name="Picture Placeholder 12"/>
          <p:cNvSpPr>
            <a:spLocks noGrp="1"/>
          </p:cNvSpPr>
          <p:nvPr>
            <p:ph type="pic" sz="quarter" idx="22" hasCustomPrompt="1"/>
          </p:nvPr>
        </p:nvSpPr>
        <p:spPr>
          <a:xfrm>
            <a:off x="3124200" y="5029200"/>
            <a:ext cx="2895600" cy="1676400"/>
          </a:xfrm>
          <a:prstGeom prst="rect">
            <a:avLst/>
          </a:prstGeom>
        </p:spPr>
        <p:txBody>
          <a:bodyPr/>
          <a:lstStyle>
            <a:lvl1pPr marL="0" indent="0" algn="ctr">
              <a:buNone/>
              <a:defRPr baseline="0"/>
            </a:lvl1pPr>
          </a:lstStyle>
          <a:p>
            <a:r>
              <a:rPr lang="en-US" dirty="0" smtClean="0"/>
              <a:t>EXTRA PICTURE</a:t>
            </a:r>
          </a:p>
        </p:txBody>
      </p:sp>
      <p:sp>
        <p:nvSpPr>
          <p:cNvPr id="20" name="Text Placeholder 7"/>
          <p:cNvSpPr>
            <a:spLocks noGrp="1"/>
          </p:cNvSpPr>
          <p:nvPr>
            <p:ph type="body" sz="quarter" idx="23" hasCustomPrompt="1"/>
          </p:nvPr>
        </p:nvSpPr>
        <p:spPr>
          <a:xfrm>
            <a:off x="685800" y="228600"/>
            <a:ext cx="2819400" cy="228600"/>
          </a:xfrm>
          <a:prstGeom prst="rect">
            <a:avLst/>
          </a:prstGeom>
        </p:spPr>
        <p:txBody>
          <a:bodyPr/>
          <a:lstStyle>
            <a:lvl1pPr marL="0" indent="0">
              <a:buNone/>
              <a:defRPr sz="1000" baseline="0"/>
            </a:lvl1pPr>
          </a:lstStyle>
          <a:p>
            <a:pPr lvl="0"/>
            <a:r>
              <a:rPr lang="en-US" dirty="0" smtClean="0"/>
              <a:t>NAME AND PERIOD</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1"/>
            <a:ext cx="2209800" cy="2667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1F7D0-4AD6-4BCA-AE93-F0E127BBCA6E}"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6B54-B3B7-400F-A855-BBB0E84C29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1F7D0-4AD6-4BCA-AE93-F0E127BBCA6E}"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6B54-B3B7-400F-A855-BBB0E84C29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1F7D0-4AD6-4BCA-AE93-F0E127BBCA6E}" type="datetimeFigureOut">
              <a:rPr lang="en-US" smtClean="0"/>
              <a:pPr/>
              <a:t>11/20/2013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A6B54-B3B7-400F-A855-BBB0E84C29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33400"/>
            <a:ext cx="8229600" cy="1143000"/>
          </a:xfrm>
          <a:prstGeom prst="rect">
            <a:avLst/>
          </a:prstGeom>
        </p:spPr>
        <p:txBody>
          <a:bodyPr/>
          <a:lstStyle>
            <a:lvl1pPr>
              <a:defRPr/>
            </a:lvl1pPr>
          </a:lstStyle>
          <a:p>
            <a:r>
              <a:rPr lang="en-US" dirty="0" smtClean="0"/>
              <a:t>Citations</a:t>
            </a:r>
            <a:endParaRPr lang="en-US" dirty="0"/>
          </a:p>
        </p:txBody>
      </p:sp>
      <p:sp>
        <p:nvSpPr>
          <p:cNvPr id="4" name="Date Placeholder 3"/>
          <p:cNvSpPr>
            <a:spLocks noGrp="1"/>
          </p:cNvSpPr>
          <p:nvPr>
            <p:ph type="dt" sz="half" idx="10"/>
          </p:nvPr>
        </p:nvSpPr>
        <p:spPr/>
        <p:txBody>
          <a:bodyPr/>
          <a:lstStyle/>
          <a:p>
            <a:fld id="{E781F7D0-4AD6-4BCA-AE93-F0E127BBCA6E}"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6B54-B3B7-400F-A855-BBB0E84C2970}" type="slidenum">
              <a:rPr lang="en-US" smtClean="0"/>
              <a:pPr/>
              <a:t>‹#›</a:t>
            </a:fld>
            <a:endParaRPr lang="en-US"/>
          </a:p>
        </p:txBody>
      </p:sp>
      <p:sp>
        <p:nvSpPr>
          <p:cNvPr id="12" name="Text Placeholder 11"/>
          <p:cNvSpPr>
            <a:spLocks noGrp="1"/>
          </p:cNvSpPr>
          <p:nvPr>
            <p:ph type="body" sz="quarter" idx="13" hasCustomPrompt="1"/>
          </p:nvPr>
        </p:nvSpPr>
        <p:spPr>
          <a:xfrm>
            <a:off x="457200" y="2057400"/>
            <a:ext cx="8229600" cy="762000"/>
          </a:xfrm>
          <a:prstGeom prst="rect">
            <a:avLst/>
          </a:prstGeom>
        </p:spPr>
        <p:txBody>
          <a:bodyPr/>
          <a:lstStyle>
            <a:lvl1pPr>
              <a:defRPr sz="2000" baseline="0"/>
            </a:lvl1pPr>
          </a:lstStyle>
          <a:p>
            <a:pPr lvl="0"/>
            <a:r>
              <a:rPr lang="en-US" dirty="0" smtClean="0"/>
              <a:t>Source 1 (use Noodle tools for help)</a:t>
            </a:r>
          </a:p>
          <a:p>
            <a:pPr lvl="0"/>
            <a:endParaRPr lang="en-US" dirty="0"/>
          </a:p>
        </p:txBody>
      </p:sp>
      <p:sp>
        <p:nvSpPr>
          <p:cNvPr id="14" name="Text Placeholder 13"/>
          <p:cNvSpPr>
            <a:spLocks noGrp="1"/>
          </p:cNvSpPr>
          <p:nvPr>
            <p:ph type="body" sz="quarter" idx="14" hasCustomPrompt="1"/>
          </p:nvPr>
        </p:nvSpPr>
        <p:spPr>
          <a:xfrm>
            <a:off x="457200" y="2971800"/>
            <a:ext cx="8229600" cy="762000"/>
          </a:xfrm>
          <a:prstGeom prst="rect">
            <a:avLst/>
          </a:prstGeom>
        </p:spPr>
        <p:txBody>
          <a:bodyPr/>
          <a:lstStyle>
            <a:lvl1pPr>
              <a:defRPr sz="2000"/>
            </a:lvl1pPr>
          </a:lstStyle>
          <a:p>
            <a:pPr lvl="0"/>
            <a:r>
              <a:rPr lang="en-US" dirty="0" smtClean="0"/>
              <a:t>Source 2 (use Noodle tools for help)</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81F7D0-4AD6-4BCA-AE93-F0E127BBCA6E}"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6B54-B3B7-400F-A855-BBB0E84C29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1F7D0-4AD6-4BCA-AE93-F0E127BBCA6E}"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A6B54-B3B7-400F-A855-BBB0E84C29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81F7D0-4AD6-4BCA-AE93-F0E127BBCA6E}" type="datetimeFigureOut">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A6B54-B3B7-400F-A855-BBB0E84C29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1F7D0-4AD6-4BCA-AE93-F0E127BBCA6E}" type="datetimeFigureOut">
              <a:rPr lang="en-US" smtClean="0"/>
              <a:pPr/>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A6B54-B3B7-400F-A855-BBB0E84C29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1F7D0-4AD6-4BCA-AE93-F0E127BBCA6E}" type="datetimeFigureOut">
              <a:rPr lang="en-US" smtClean="0"/>
              <a:pPr/>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A6B54-B3B7-400F-A855-BBB0E84C29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1F7D0-4AD6-4BCA-AE93-F0E127BBCA6E}"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A6B54-B3B7-400F-A855-BBB0E84C29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1F7D0-4AD6-4BCA-AE93-F0E127BBCA6E}"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A6B54-B3B7-400F-A855-BBB0E84C29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1F7D0-4AD6-4BCA-AE93-F0E127BBCA6E}" type="datetimeFigureOut">
              <a:rPr lang="en-US" smtClean="0"/>
              <a:pPr/>
              <a:t>11/20/2013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A6B54-B3B7-400F-A855-BBB0E84C29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6000" r="-6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48978" y="2209781"/>
            <a:ext cx="1483243" cy="1258223"/>
          </a:xfrm>
          <a:solidFill>
            <a:srgbClr val="FFFFFF">
              <a:alpha val="50196"/>
            </a:srgbClr>
          </a:solidFill>
          <a:ln w="19050">
            <a:solidFill>
              <a:srgbClr val="C00000"/>
            </a:solidFill>
            <a:prstDash val="sysDash"/>
          </a:ln>
        </p:spPr>
        <p:txBody>
          <a:bodyPr>
            <a:normAutofit/>
          </a:bodyPr>
          <a:lstStyle/>
          <a:p>
            <a:r>
              <a:rPr lang="en-US" sz="1200" dirty="0" smtClean="0">
                <a:latin typeface="Times New Roman" panose="02020603050405020304" pitchFamily="18" charset="0"/>
                <a:cs typeface="Times New Roman" panose="02020603050405020304" pitchFamily="18" charset="0"/>
              </a:rPr>
              <a:t>Mount Mauna Loa is located on the Hawaiian </a:t>
            </a:r>
            <a:r>
              <a:rPr lang="en-US" sz="1200" dirty="0" smtClean="0">
                <a:latin typeface="Times New Roman" panose="02020603050405020304" pitchFamily="18" charset="0"/>
                <a:cs typeface="Times New Roman" panose="02020603050405020304" pitchFamily="18" charset="0"/>
              </a:rPr>
              <a:t>Islands rising 13,680 feet </a:t>
            </a:r>
            <a:r>
              <a:rPr lang="en-US" sz="1200" dirty="0">
                <a:latin typeface="Times New Roman" panose="02020603050405020304" pitchFamily="18" charset="0"/>
                <a:cs typeface="Times New Roman" panose="02020603050405020304" pitchFamily="18" charset="0"/>
              </a:rPr>
              <a:t>(4,170 m) above sea </a:t>
            </a:r>
            <a:r>
              <a:rPr lang="en-US" sz="1200" dirty="0" smtClean="0">
                <a:latin typeface="Times New Roman" panose="02020603050405020304" pitchFamily="18" charset="0"/>
                <a:cs typeface="Times New Roman" panose="02020603050405020304" pitchFamily="18" charset="0"/>
              </a:rPr>
              <a:t>level.</a:t>
            </a:r>
            <a:endParaRPr lang="en-US" sz="1200" dirty="0">
              <a:latin typeface="Times New Roman" panose="02020603050405020304" pitchFamily="18" charset="0"/>
              <a:cs typeface="Times New Roman" panose="02020603050405020304" pitchFamily="18"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481123"/>
            <a:ext cx="5603082" cy="15236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 Placeholder 4"/>
          <p:cNvSpPr>
            <a:spLocks noGrp="1"/>
          </p:cNvSpPr>
          <p:nvPr>
            <p:ph type="body" sz="quarter" idx="15"/>
          </p:nvPr>
        </p:nvSpPr>
        <p:spPr>
          <a:xfrm>
            <a:off x="7393782" y="2202397"/>
            <a:ext cx="1524000" cy="1272992"/>
          </a:xfrm>
          <a:solidFill>
            <a:srgbClr val="FFFFFF">
              <a:alpha val="50196"/>
            </a:srgbClr>
          </a:solidFill>
          <a:ln w="19050">
            <a:solidFill>
              <a:srgbClr val="C00000"/>
            </a:solidFill>
            <a:prstDash val="sysDash"/>
          </a:ln>
        </p:spPr>
        <p:txBody>
          <a:bodyPr>
            <a:normAutofit/>
          </a:bodyPr>
          <a:lstStyle/>
          <a:p>
            <a:r>
              <a:rPr lang="en-US" sz="1200" dirty="0">
                <a:latin typeface="Times New Roman" panose="02020603050405020304" pitchFamily="18" charset="0"/>
                <a:cs typeface="Times New Roman" panose="02020603050405020304" pitchFamily="18" charset="0"/>
              </a:rPr>
              <a:t>Mauna Loa is a shield </a:t>
            </a:r>
            <a:r>
              <a:rPr lang="en-US" sz="1200" dirty="0" smtClean="0">
                <a:latin typeface="Times New Roman" panose="02020603050405020304" pitchFamily="18" charset="0"/>
                <a:cs typeface="Times New Roman" panose="02020603050405020304" pitchFamily="18" charset="0"/>
              </a:rPr>
              <a:t>volcano that is </a:t>
            </a:r>
            <a:r>
              <a:rPr lang="en-US" sz="1200" dirty="0">
                <a:latin typeface="Times New Roman" panose="02020603050405020304" pitchFamily="18" charset="0"/>
                <a:cs typeface="Times New Roman" panose="02020603050405020304" pitchFamily="18" charset="0"/>
              </a:rPr>
              <a:t>located along the Hawaiian Emperor Chain in the </a:t>
            </a:r>
            <a:r>
              <a:rPr lang="en-US" sz="1200" dirty="0" smtClean="0">
                <a:latin typeface="Times New Roman" panose="02020603050405020304" pitchFamily="18" charset="0"/>
                <a:cs typeface="Times New Roman" panose="02020603050405020304" pitchFamily="18" charset="0"/>
              </a:rPr>
              <a:t>center of the Pacific </a:t>
            </a:r>
            <a:r>
              <a:rPr lang="en-US" sz="1200" dirty="0">
                <a:latin typeface="Times New Roman" panose="02020603050405020304" pitchFamily="18" charset="0"/>
                <a:cs typeface="Times New Roman" panose="02020603050405020304" pitchFamily="18" charset="0"/>
              </a:rPr>
              <a:t>Ocean. </a:t>
            </a:r>
          </a:p>
        </p:txBody>
      </p:sp>
      <p:pic>
        <p:nvPicPr>
          <p:cNvPr id="16" name="Picture Placeholder 1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7715" b="7715"/>
          <a:stretch>
            <a:fillRect/>
          </a:stretch>
        </p:blipFill>
        <p:spPr>
          <a:xfrm>
            <a:off x="1971315" y="2216888"/>
            <a:ext cx="2501154" cy="1371600"/>
          </a:xfrm>
          <a:ln w="19050">
            <a:solidFill>
              <a:schemeClr val="tx1"/>
            </a:solidFill>
          </a:ln>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6777" r="3321" b="6566"/>
          <a:stretch/>
        </p:blipFill>
        <p:spPr bwMode="auto">
          <a:xfrm>
            <a:off x="4736542" y="2216888"/>
            <a:ext cx="2476624" cy="13716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p:nvSpPr>
        <p:spPr>
          <a:xfrm>
            <a:off x="1087039" y="3761263"/>
            <a:ext cx="7010400" cy="1384995"/>
          </a:xfrm>
          <a:prstGeom prst="rect">
            <a:avLst/>
          </a:prstGeom>
          <a:solidFill>
            <a:srgbClr val="FFFFFF">
              <a:alpha val="50196"/>
            </a:srgbClr>
          </a:solidFill>
          <a:ln>
            <a:solidFill>
              <a:srgbClr val="7030A0"/>
            </a:solidFill>
          </a:ln>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Mauna </a:t>
            </a:r>
            <a:r>
              <a:rPr lang="en-US" sz="1200" dirty="0">
                <a:latin typeface="Times New Roman" panose="02020603050405020304" pitchFamily="18" charset="0"/>
                <a:cs typeface="Times New Roman" panose="02020603050405020304" pitchFamily="18" charset="0"/>
              </a:rPr>
              <a:t>Loa is a shield volcano, therefore it is a gently sloping mountain that is produced from a large number of very fluid lava flows with a low viscosity. The volcano has been erupting for about 100,000 years from the volcanoes primary volcanic center. There is a crater at the mountain's summit where most of the mountains lava is released. It has produced both Aa and Pahoehoe flows, with very little amounts of pyroclastic flows. Mauna Loa shares the rare Hawaiian hotspot with its neighboring islands. This landform has been constructed over a unique volcanic hotspot which is a place on earths crust where there is a weak spot where magma can escape</a:t>
            </a:r>
            <a:r>
              <a:rPr lang="en-US" sz="1200" dirty="0" smtClean="0">
                <a:latin typeface="Times New Roman" panose="02020603050405020304" pitchFamily="18" charset="0"/>
                <a:cs typeface="Times New Roman" panose="02020603050405020304" pitchFamily="18" charset="0"/>
              </a:rPr>
              <a:t>. The volcano is constructive as it builds up land with the magma released.</a:t>
            </a:r>
            <a:endParaRPr lang="en-US" sz="1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782341" y="5257800"/>
            <a:ext cx="3124200" cy="1384995"/>
          </a:xfrm>
          <a:prstGeom prst="rect">
            <a:avLst/>
          </a:prstGeom>
          <a:solidFill>
            <a:schemeClr val="accent1">
              <a:lumMod val="50000"/>
              <a:alpha val="50196"/>
            </a:schemeClr>
          </a:solidFill>
          <a:ln>
            <a:solidFill>
              <a:srgbClr val="00B050"/>
            </a:solidFill>
          </a:ln>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Mount Mauna Loa has had a history of 33 eruptions since 1843 so there will be many to come. Scientists in the Volcanic Observatory on Kilauea are keeping a close eye on the evident future volcanic lava flows and eruptions. The volcano also has a history of volcanic earthquakes, so there will be some to come.</a:t>
            </a:r>
          </a:p>
        </p:txBody>
      </p:sp>
      <p:sp>
        <p:nvSpPr>
          <p:cNvPr id="24" name="TextBox 23"/>
          <p:cNvSpPr txBox="1"/>
          <p:nvPr/>
        </p:nvSpPr>
        <p:spPr>
          <a:xfrm>
            <a:off x="239233" y="5257800"/>
            <a:ext cx="3124200" cy="1371600"/>
          </a:xfrm>
          <a:prstGeom prst="rect">
            <a:avLst/>
          </a:prstGeom>
          <a:solidFill>
            <a:schemeClr val="accent1">
              <a:lumMod val="50000"/>
              <a:alpha val="50196"/>
            </a:schemeClr>
          </a:solidFill>
          <a:ln>
            <a:solidFill>
              <a:srgbClr val="00B050"/>
            </a:solidFill>
          </a:ln>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The volcano is constructed by the all common rock type called basalt. This means that the rock is igneous and formed from cooling magma. This rock formed as magma escapes from the central crater and cools in lava flows on earth.</a:t>
            </a:r>
          </a:p>
        </p:txBody>
      </p:sp>
      <p:sp>
        <p:nvSpPr>
          <p:cNvPr id="27" name="Rectangle 26"/>
          <p:cNvSpPr/>
          <p:nvPr/>
        </p:nvSpPr>
        <p:spPr>
          <a:xfrm>
            <a:off x="1971315" y="581246"/>
            <a:ext cx="5241851" cy="132343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tx1"/>
            </a:solidFill>
          </a:ln>
        </p:spPr>
        <p:txBody>
          <a:bodyPr wrap="square">
            <a:spAutoFit/>
          </a:bodyPr>
          <a:lstStyle/>
          <a:p>
            <a:pPr algn="ctr"/>
            <a:r>
              <a:rPr lang="en-US" sz="8000" dirty="0">
                <a:solidFill>
                  <a:schemeClr val="bg1"/>
                </a:solidFill>
              </a:rPr>
              <a:t>Mauna Loa</a:t>
            </a: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6933" y="5257800"/>
            <a:ext cx="2090613" cy="1371600"/>
          </a:xfrm>
          <a:prstGeom prst="rect">
            <a:avLst/>
          </a:prstGeom>
          <a:noFill/>
          <a:ln w="19050">
            <a:solidFill>
              <a:schemeClr val="tx1"/>
            </a:solidFill>
            <a:prstDash val="sysDash"/>
            <a:miter lim="800000"/>
            <a:headEnd/>
            <a:tailEnd/>
          </a:ln>
          <a:extLst>
            <a:ext uri="{909E8E84-426E-40DD-AFC4-6F175D3DCCD1}">
              <a14:hiddenFill xmlns:a14="http://schemas.microsoft.com/office/drawing/2010/main">
                <a:solidFill>
                  <a:schemeClr val="accent1"/>
                </a:solidFill>
              </a14:hiddenFill>
            </a:ext>
          </a:extLst>
        </p:spPr>
      </p:pic>
      <p:sp>
        <p:nvSpPr>
          <p:cNvPr id="2" name="Isosceles Triangle 1"/>
          <p:cNvSpPr/>
          <p:nvPr/>
        </p:nvSpPr>
        <p:spPr>
          <a:xfrm>
            <a:off x="3962400" y="3276600"/>
            <a:ext cx="76200" cy="762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124200" y="3124200"/>
            <a:ext cx="762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16888" y="2938046"/>
            <a:ext cx="914400" cy="338554"/>
          </a:xfrm>
          <a:prstGeom prst="rect">
            <a:avLst/>
          </a:prstGeom>
          <a:noFill/>
        </p:spPr>
        <p:txBody>
          <a:bodyPr wrap="square" rtlCol="0">
            <a:spAutoFit/>
          </a:bodyPr>
          <a:lstStyle/>
          <a:p>
            <a:r>
              <a:rPr lang="en-US" sz="1600" dirty="0" smtClean="0">
                <a:latin typeface="Arabic Typesetting" panose="03020402040406030203" pitchFamily="66" charset="-78"/>
                <a:cs typeface="Arabic Typesetting" panose="03020402040406030203" pitchFamily="66" charset="-78"/>
              </a:rPr>
              <a:t>Mauna Loa</a:t>
            </a:r>
            <a:endParaRPr lang="en-US" sz="1600" dirty="0">
              <a:latin typeface="Arabic Typesetting" panose="03020402040406030203" pitchFamily="66" charset="-78"/>
              <a:cs typeface="Arabic Typesetting" panose="03020402040406030203" pitchFamily="66" charset="-78"/>
            </a:endParaRPr>
          </a:p>
        </p:txBody>
      </p:sp>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8077" y="152400"/>
            <a:ext cx="1447800" cy="1852409"/>
          </a:xfrm>
          <a:prstGeom prst="rect">
            <a:avLst/>
          </a:prstGeom>
          <a:noFill/>
          <a:ln w="19050">
            <a:solidFill>
              <a:srgbClr val="6666FF"/>
            </a:solidFill>
            <a:prstDash val="sysDash"/>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986" y="152400"/>
            <a:ext cx="1447801" cy="1853104"/>
          </a:xfrm>
          <a:prstGeom prst="rect">
            <a:avLst/>
          </a:prstGeom>
          <a:noFill/>
          <a:ln w="19050">
            <a:solidFill>
              <a:srgbClr val="6666FF"/>
            </a:solidFill>
            <a:prstDash val="sysDash"/>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986" y="3812647"/>
            <a:ext cx="844376" cy="1282225"/>
          </a:xfrm>
          <a:prstGeom prst="rect">
            <a:avLst/>
          </a:prstGeom>
          <a:noFill/>
          <a:ln w="190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1501" y="3812646"/>
            <a:ext cx="844376" cy="1282225"/>
          </a:xfrm>
          <a:prstGeom prst="rect">
            <a:avLst/>
          </a:prstGeom>
          <a:noFill/>
          <a:ln w="190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29000" r="-29000"/>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1786270"/>
            <a:ext cx="8534400" cy="2031325"/>
          </a:xfrm>
          <a:prstGeom prst="rect">
            <a:avLst/>
          </a:prstGeom>
          <a:solidFill>
            <a:srgbClr val="FFFFFF">
              <a:alpha val="45882"/>
            </a:srgbClr>
          </a:solidFill>
          <a:ln>
            <a:solidFill>
              <a:srgbClr val="C00000"/>
            </a:solidFill>
          </a:ln>
        </p:spPr>
        <p:txBody>
          <a:bodyPr wrap="square" rtlCol="0">
            <a:spAutoFit/>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a:solidFill>
                <a:schemeClr val="bg1"/>
              </a:solidFill>
            </a:endParaRPr>
          </a:p>
        </p:txBody>
      </p:sp>
      <p:sp>
        <p:nvSpPr>
          <p:cNvPr id="2" name="Title 1"/>
          <p:cNvSpPr>
            <a:spLocks noGrp="1"/>
          </p:cNvSpPr>
          <p:nvPr>
            <p:ph type="title"/>
          </p:nvPr>
        </p:nvSpPr>
        <p:spPr>
          <a:xfrm>
            <a:off x="457200" y="381000"/>
            <a:ext cx="8229600" cy="914400"/>
          </a:xfrm>
        </p:spPr>
        <p:txBody>
          <a:bodyPr/>
          <a:lstStyle/>
          <a:p>
            <a:r>
              <a:rPr lang="en-US" sz="8000" dirty="0" smtClean="0">
                <a:latin typeface="+mn-lt"/>
              </a:rPr>
              <a:t>Citations</a:t>
            </a:r>
            <a:endParaRPr lang="en-US" sz="8000" dirty="0">
              <a:latin typeface="+mn-lt"/>
            </a:endParaRPr>
          </a:p>
        </p:txBody>
      </p:sp>
      <p:sp>
        <p:nvSpPr>
          <p:cNvPr id="3" name="Text Placeholder 2"/>
          <p:cNvSpPr>
            <a:spLocks noGrp="1"/>
          </p:cNvSpPr>
          <p:nvPr>
            <p:ph type="body" sz="quarter" idx="13"/>
          </p:nvPr>
        </p:nvSpPr>
        <p:spPr/>
        <p:txBody>
          <a:bodyPr/>
          <a:lstStyle/>
          <a:p>
            <a:r>
              <a:rPr lang="en-US" sz="1600" dirty="0"/>
              <a:t>"Mauna Loa Earth's Largest Volcano." USGS. Hawaiian Volcanic Observatory, </a:t>
            </a:r>
            <a:r>
              <a:rPr lang="en-US" sz="1600" dirty="0" err="1"/>
              <a:t>n.d.</a:t>
            </a:r>
            <a:r>
              <a:rPr lang="en-US" sz="1600" dirty="0"/>
              <a:t> Web. 20 Nov. 2013. &lt;http://hvo.wr.usgs.gov/maunaloa/&gt;.</a:t>
            </a:r>
            <a:endParaRPr lang="en-US" sz="1600" dirty="0"/>
          </a:p>
        </p:txBody>
      </p:sp>
      <p:sp>
        <p:nvSpPr>
          <p:cNvPr id="4" name="Text Placeholder 3"/>
          <p:cNvSpPr>
            <a:spLocks noGrp="1"/>
          </p:cNvSpPr>
          <p:nvPr>
            <p:ph type="body" sz="quarter" idx="14"/>
          </p:nvPr>
        </p:nvSpPr>
        <p:spPr/>
        <p:txBody>
          <a:bodyPr/>
          <a:lstStyle/>
          <a:p>
            <a:r>
              <a:rPr lang="en-US" sz="1600" dirty="0"/>
              <a:t>"Mauna Loa Volcano." Hawaiian Center for Volcanology. </a:t>
            </a:r>
            <a:r>
              <a:rPr lang="en-US" sz="1600" dirty="0" err="1"/>
              <a:t>N.p</a:t>
            </a:r>
            <a:r>
              <a:rPr lang="en-US" sz="1600" dirty="0"/>
              <a:t>., </a:t>
            </a:r>
            <a:r>
              <a:rPr lang="en-US" sz="1600" dirty="0" err="1"/>
              <a:t>n.d.</a:t>
            </a:r>
            <a:r>
              <a:rPr lang="en-US" sz="1600" dirty="0"/>
              <a:t> Web. 20 Nov. 2013. &lt;http://www.soest.hawaii.edu/GG/HCV/maunaloa.html&gt;.</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339</Words>
  <Application>Microsoft Office PowerPoint</Application>
  <PresentationFormat>On-screen Show (4:3)</PresentationFormat>
  <Paragraphs>15</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Citations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Dale Johnson</cp:lastModifiedBy>
  <cp:revision>29</cp:revision>
  <dcterms:created xsi:type="dcterms:W3CDTF">2013-11-17T16:18:14Z</dcterms:created>
  <dcterms:modified xsi:type="dcterms:W3CDTF">2013-11-20T16:34:58Z</dcterms:modified>
</cp:coreProperties>
</file>