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C76F-8A83-47BA-959F-445324FBF264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4259-B5B6-475B-BF36-357E1B6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8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C76F-8A83-47BA-959F-445324FBF264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4259-B5B6-475B-BF36-357E1B6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9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C76F-8A83-47BA-959F-445324FBF264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4259-B5B6-475B-BF36-357E1B6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8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C76F-8A83-47BA-959F-445324FBF264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4259-B5B6-475B-BF36-357E1B6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C76F-8A83-47BA-959F-445324FBF264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4259-B5B6-475B-BF36-357E1B6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5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C76F-8A83-47BA-959F-445324FBF264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4259-B5B6-475B-BF36-357E1B6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C76F-8A83-47BA-959F-445324FBF264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4259-B5B6-475B-BF36-357E1B6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C76F-8A83-47BA-959F-445324FBF264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4259-B5B6-475B-BF36-357E1B6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C76F-8A83-47BA-959F-445324FBF264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4259-B5B6-475B-BF36-357E1B6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C76F-8A83-47BA-959F-445324FBF264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4259-B5B6-475B-BF36-357E1B6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8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C76F-8A83-47BA-959F-445324FBF264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4259-B5B6-475B-BF36-357E1B6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5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AC76F-8A83-47BA-959F-445324FBF264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D4259-B5B6-475B-BF36-357E1B6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2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 Biology</a:t>
            </a:r>
          </a:p>
          <a:p>
            <a:r>
              <a:rPr lang="en-US" dirty="0" smtClean="0"/>
              <a:t>Mrs. Naples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9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 Cell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505074"/>
            <a:ext cx="59436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19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Cell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Eukaryotes</a:t>
            </a:r>
          </a:p>
          <a:p>
            <a:pPr lvl="1"/>
            <a:r>
              <a:rPr lang="en-US" dirty="0" smtClean="0"/>
              <a:t>Plant and animal cells</a:t>
            </a:r>
          </a:p>
          <a:p>
            <a:r>
              <a:rPr lang="en-US" dirty="0" smtClean="0"/>
              <a:t>Organelles</a:t>
            </a:r>
          </a:p>
          <a:p>
            <a:pPr lvl="1"/>
            <a:r>
              <a:rPr lang="en-US" dirty="0" smtClean="0"/>
              <a:t>Membrane bound structures that act like individual organs</a:t>
            </a:r>
          </a:p>
          <a:p>
            <a:pPr lvl="1"/>
            <a:r>
              <a:rPr lang="en-US" dirty="0" smtClean="0"/>
              <a:t>Each organelle carries out a specific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1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between the nucleus and cell membrane</a:t>
            </a:r>
          </a:p>
          <a:p>
            <a:r>
              <a:rPr lang="en-US" dirty="0" smtClean="0"/>
              <a:t>Contains a fluid/jelly-like substance which allows easy movement of wastes and raw materials in and out of the cell.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810000"/>
            <a:ext cx="4953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67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the DNA within a cell</a:t>
            </a:r>
          </a:p>
          <a:p>
            <a:r>
              <a:rPr lang="en-US" dirty="0" smtClean="0"/>
              <a:t>Surrounded by the nuclear envelope</a:t>
            </a:r>
          </a:p>
          <a:p>
            <a:r>
              <a:rPr lang="en-US" dirty="0" smtClean="0"/>
              <a:t>Membrane that protects the inside contents and also allows for the passage of materials in and out of the nucleus such as RNA.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4191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574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Nucleolus</a:t>
            </a:r>
          </a:p>
          <a:p>
            <a:pPr lvl="1"/>
            <a:r>
              <a:rPr lang="en-US" dirty="0" smtClean="0"/>
              <a:t>Center region of the nucleus where DNA is located and the production of the ribosomes begins</a:t>
            </a:r>
          </a:p>
          <a:p>
            <a:r>
              <a:rPr lang="en-US" dirty="0" smtClean="0"/>
              <a:t>Chromatin</a:t>
            </a:r>
          </a:p>
          <a:p>
            <a:pPr lvl="1"/>
            <a:r>
              <a:rPr lang="en-US" dirty="0" smtClean="0"/>
              <a:t>Form DNA is in when a cell is not dividing </a:t>
            </a:r>
          </a:p>
          <a:p>
            <a:pPr lvl="1"/>
            <a:r>
              <a:rPr lang="en-US" dirty="0" smtClean="0"/>
              <a:t>DNA wrapped around DNA</a:t>
            </a:r>
          </a:p>
          <a:p>
            <a:pPr lvl="1"/>
            <a:r>
              <a:rPr lang="en-US" dirty="0" smtClean="0"/>
              <a:t>Looks like thin tangled/bound shoelaces or spaghetti</a:t>
            </a:r>
          </a:p>
        </p:txBody>
      </p:sp>
    </p:spTree>
    <p:extLst>
      <p:ext uri="{BB962C8B-B14F-4D97-AF65-F5344CB8AC3E}">
        <p14:creationId xmlns:p14="http://schemas.microsoft.com/office/powerpoint/2010/main" val="1817898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</a:p>
          <a:p>
            <a:pPr lvl="1"/>
            <a:r>
              <a:rPr lang="en-US" dirty="0" smtClean="0"/>
              <a:t>Form DNA is in when a cell is dividing.</a:t>
            </a:r>
          </a:p>
          <a:p>
            <a:pPr lvl="1"/>
            <a:r>
              <a:rPr lang="en-US" dirty="0" smtClean="0"/>
              <a:t>Looks like single thick shoe laces.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556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915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191000" cy="3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979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grain-like particles of RNA inside the cytoplasm</a:t>
            </a:r>
          </a:p>
          <a:p>
            <a:r>
              <a:rPr lang="en-US" dirty="0" smtClean="0"/>
              <a:t>Located throughout the cell</a:t>
            </a:r>
          </a:p>
          <a:p>
            <a:r>
              <a:rPr lang="en-US" dirty="0" smtClean="0"/>
              <a:t>Produce proteins from information within DNA                                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191000"/>
            <a:ext cx="358139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429000" cy="23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577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System of passageways that transports proteins and other materials throughout the cell</a:t>
            </a:r>
          </a:p>
          <a:p>
            <a:r>
              <a:rPr lang="en-US" dirty="0" smtClean="0"/>
              <a:t>Two types of ER</a:t>
            </a:r>
          </a:p>
          <a:p>
            <a:r>
              <a:rPr lang="en-US" dirty="0" smtClean="0"/>
              <a:t>Rough ER </a:t>
            </a:r>
          </a:p>
          <a:p>
            <a:pPr lvl="1"/>
            <a:r>
              <a:rPr lang="en-US" dirty="0" smtClean="0"/>
              <a:t>covered with ribosomes which produce proteins</a:t>
            </a:r>
          </a:p>
          <a:p>
            <a:r>
              <a:rPr lang="en-US" dirty="0" smtClean="0"/>
              <a:t>Smooth ER </a:t>
            </a:r>
          </a:p>
          <a:p>
            <a:pPr lvl="1"/>
            <a:r>
              <a:rPr lang="en-US" dirty="0" smtClean="0"/>
              <a:t>Mainly responsible for transportation of proteins and finishing the production of proteins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1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Endoplasmic Reticulum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505074"/>
            <a:ext cx="68580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05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Discovery of the cell</a:t>
            </a:r>
          </a:p>
          <a:p>
            <a:pPr lvl="1"/>
            <a:r>
              <a:rPr lang="en-US" dirty="0" smtClean="0"/>
              <a:t>Robert Hooke 1665</a:t>
            </a:r>
          </a:p>
          <a:p>
            <a:pPr lvl="1"/>
            <a:r>
              <a:rPr lang="en-US" dirty="0" smtClean="0"/>
              <a:t>First to use a compound microscope to look at “cells”</a:t>
            </a:r>
          </a:p>
          <a:p>
            <a:pPr lvl="1"/>
            <a:r>
              <a:rPr lang="en-US" dirty="0" smtClean="0"/>
              <a:t>A compound microscope has 2 lenses(objective and eyepiece)</a:t>
            </a:r>
          </a:p>
          <a:p>
            <a:pPr lvl="1"/>
            <a:r>
              <a:rPr lang="en-US" dirty="0" smtClean="0"/>
              <a:t>Looked at a thin slice of cork which seemed to have many little rooms</a:t>
            </a:r>
          </a:p>
        </p:txBody>
      </p:sp>
    </p:spTree>
    <p:extLst>
      <p:ext uri="{BB962C8B-B14F-4D97-AF65-F5344CB8AC3E}">
        <p14:creationId xmlns:p14="http://schemas.microsoft.com/office/powerpoint/2010/main" val="366318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15200" cy="1295400"/>
          </a:xfrm>
        </p:spPr>
        <p:txBody>
          <a:bodyPr/>
          <a:lstStyle/>
          <a:p>
            <a:r>
              <a:rPr lang="en-US" dirty="0" smtClean="0"/>
              <a:t>Golgi Body (Golgi Apparatus)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from the ER are transported here</a:t>
            </a:r>
          </a:p>
          <a:p>
            <a:r>
              <a:rPr lang="en-US" dirty="0" smtClean="0"/>
              <a:t>Modifies or packages proteins and other materials before they are secreted outside of the cell.</a:t>
            </a:r>
          </a:p>
          <a:p>
            <a:r>
              <a:rPr lang="en-US" dirty="0" smtClean="0"/>
              <a:t>Puts on the “finishing touches”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86275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86275"/>
            <a:ext cx="4419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72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Cork under a microscope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67024"/>
            <a:ext cx="5562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95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Anton van Leeuwenhoek 1674</a:t>
            </a:r>
          </a:p>
          <a:p>
            <a:pPr lvl="1"/>
            <a:r>
              <a:rPr lang="en-US" dirty="0" smtClean="0"/>
              <a:t>used a simple microscope to look at pond                   	water (one lens)</a:t>
            </a:r>
          </a:p>
          <a:p>
            <a:pPr lvl="1"/>
            <a:r>
              <a:rPr lang="en-US" dirty="0" smtClean="0"/>
              <a:t>He saw tiny living things that he called animalcules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556259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37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cell?</a:t>
            </a:r>
          </a:p>
          <a:p>
            <a:r>
              <a:rPr lang="en-US" dirty="0" smtClean="0"/>
              <a:t>The basic unit of life</a:t>
            </a:r>
          </a:p>
          <a:p>
            <a:r>
              <a:rPr lang="en-US" dirty="0" err="1" smtClean="0"/>
              <a:t>Schleiden</a:t>
            </a:r>
            <a:r>
              <a:rPr lang="en-US" dirty="0" smtClean="0"/>
              <a:t> and </a:t>
            </a:r>
            <a:r>
              <a:rPr lang="en-US" dirty="0" err="1" smtClean="0"/>
              <a:t>Schwaan</a:t>
            </a:r>
            <a:endParaRPr lang="en-US" dirty="0" smtClean="0"/>
          </a:p>
          <a:p>
            <a:r>
              <a:rPr lang="en-US" dirty="0" smtClean="0"/>
              <a:t>Two scientists who stated the cell theory</a:t>
            </a:r>
          </a:p>
          <a:p>
            <a:pPr lvl="1"/>
            <a:r>
              <a:rPr lang="en-US" dirty="0" smtClean="0"/>
              <a:t>All living things are made of cells</a:t>
            </a:r>
          </a:p>
          <a:p>
            <a:pPr lvl="1"/>
            <a:r>
              <a:rPr lang="en-US" dirty="0" smtClean="0"/>
              <a:t>Cells are the basic unit of structure and function</a:t>
            </a:r>
          </a:p>
          <a:p>
            <a:pPr lvl="1"/>
            <a:r>
              <a:rPr lang="en-US" dirty="0" smtClean="0"/>
              <a:t>All cells are produced by existing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0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Cells Up Close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</a:t>
            </a:r>
          </a:p>
          <a:p>
            <a:r>
              <a:rPr lang="en-US" dirty="0" smtClean="0"/>
              <a:t>Transmission Electron Microscope</a:t>
            </a:r>
          </a:p>
          <a:p>
            <a:r>
              <a:rPr lang="en-US" dirty="0" smtClean="0"/>
              <a:t>Uses a beam of electrons to view the insides of cells and proteins</a:t>
            </a:r>
          </a:p>
          <a:p>
            <a:r>
              <a:rPr lang="en-US" dirty="0" smtClean="0"/>
              <a:t>Can only penetrate thinly sliced specimens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419600"/>
            <a:ext cx="3809999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599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25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Cells Up Close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</a:t>
            </a:r>
          </a:p>
          <a:p>
            <a:r>
              <a:rPr lang="en-US" dirty="0" smtClean="0"/>
              <a:t>Scanning Electron Microscope</a:t>
            </a:r>
          </a:p>
          <a:p>
            <a:r>
              <a:rPr lang="en-US" dirty="0" smtClean="0"/>
              <a:t>Produces 3-D images of the outside structure of cells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38600"/>
            <a:ext cx="2971799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3429000" cy="243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35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 and 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Prokaryotic cells</a:t>
            </a:r>
          </a:p>
          <a:p>
            <a:r>
              <a:rPr lang="en-US" dirty="0" smtClean="0"/>
              <a:t>Cells that do not contain a nucleus</a:t>
            </a:r>
          </a:p>
          <a:p>
            <a:r>
              <a:rPr lang="en-US" dirty="0" smtClean="0"/>
              <a:t>DNA is free to float inside of the cell</a:t>
            </a:r>
          </a:p>
          <a:p>
            <a:r>
              <a:rPr lang="en-US" dirty="0" smtClean="0"/>
              <a:t>Bacteria are an example of prokaryotes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4114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4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Prokaryotic and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 cells</a:t>
            </a:r>
          </a:p>
          <a:p>
            <a:r>
              <a:rPr lang="en-US" dirty="0" smtClean="0"/>
              <a:t>Larger and more complex</a:t>
            </a:r>
          </a:p>
          <a:p>
            <a:r>
              <a:rPr lang="en-US" dirty="0" smtClean="0"/>
              <a:t>Have a nucleus that contains DNA</a:t>
            </a:r>
          </a:p>
          <a:p>
            <a:r>
              <a:rPr lang="en-US" dirty="0" smtClean="0"/>
              <a:t>Have many “specialized” internal structures contained within a membrane</a:t>
            </a:r>
          </a:p>
          <a:p>
            <a:r>
              <a:rPr lang="en-US" dirty="0" smtClean="0"/>
              <a:t>May live as single cells or make up multicellular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9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484</Words>
  <Application>Microsoft Office PowerPoint</Application>
  <PresentationFormat>On-screen Show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Cells</vt:lpstr>
      <vt:lpstr>Discovery of the Cell</vt:lpstr>
      <vt:lpstr>Discovery of the Cell</vt:lpstr>
      <vt:lpstr>Discovery of the Cell</vt:lpstr>
      <vt:lpstr>The Cell Theory</vt:lpstr>
      <vt:lpstr>Viewing Cells Up Close</vt:lpstr>
      <vt:lpstr>Viewing Cells Up Close</vt:lpstr>
      <vt:lpstr>Prokaryotes and Eukaryotes</vt:lpstr>
      <vt:lpstr>Prokaryotic and Eukaryotic Cells</vt:lpstr>
      <vt:lpstr>Eukaryotic Cells</vt:lpstr>
      <vt:lpstr>Eukaryotic Cell Structure</vt:lpstr>
      <vt:lpstr>Cytoplasm</vt:lpstr>
      <vt:lpstr>Nucleus</vt:lpstr>
      <vt:lpstr>Nucleus</vt:lpstr>
      <vt:lpstr>Nucleus</vt:lpstr>
      <vt:lpstr>Nucleus</vt:lpstr>
      <vt:lpstr>Ribosomes</vt:lpstr>
      <vt:lpstr>Endoplasmic Reticulum</vt:lpstr>
      <vt:lpstr>Endoplasmic Reticulum</vt:lpstr>
      <vt:lpstr>Golgi Body (Golgi Apparatus)</vt:lpstr>
    </vt:vector>
  </TitlesOfParts>
  <Company>Methacton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Naples, Jennifer</dc:creator>
  <cp:lastModifiedBy>Naples, Jennifer</cp:lastModifiedBy>
  <cp:revision>8</cp:revision>
  <dcterms:created xsi:type="dcterms:W3CDTF">2013-12-14T23:13:57Z</dcterms:created>
  <dcterms:modified xsi:type="dcterms:W3CDTF">2013-12-15T04:08:20Z</dcterms:modified>
</cp:coreProperties>
</file>