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57" r:id="rId6"/>
    <p:sldId id="268" r:id="rId7"/>
    <p:sldId id="283" r:id="rId8"/>
    <p:sldId id="270" r:id="rId9"/>
    <p:sldId id="271" r:id="rId10"/>
    <p:sldId id="272" r:id="rId11"/>
    <p:sldId id="273" r:id="rId12"/>
    <p:sldId id="274" r:id="rId13"/>
    <p:sldId id="275" r:id="rId14"/>
    <p:sldId id="284" r:id="rId15"/>
    <p:sldId id="285" r:id="rId16"/>
    <p:sldId id="289" r:id="rId17"/>
    <p:sldId id="286" r:id="rId18"/>
    <p:sldId id="287" r:id="rId19"/>
    <p:sldId id="290" r:id="rId20"/>
    <p:sldId id="288" r:id="rId21"/>
    <p:sldId id="291" r:id="rId22"/>
    <p:sldId id="276" r:id="rId23"/>
    <p:sldId id="277" r:id="rId24"/>
    <p:sldId id="278" r:id="rId25"/>
    <p:sldId id="29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3C00-7A43-46C3-A404-24B6981F6369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B6F4-CC97-45D3-95B3-79A7B5F8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74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3C00-7A43-46C3-A404-24B6981F6369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B6F4-CC97-45D3-95B3-79A7B5F8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1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3C00-7A43-46C3-A404-24B6981F6369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B6F4-CC97-45D3-95B3-79A7B5F8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66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3C00-7A43-46C3-A404-24B6981F6369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B6F4-CC97-45D3-95B3-79A7B5F8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3C00-7A43-46C3-A404-24B6981F6369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B6F4-CC97-45D3-95B3-79A7B5F8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3C00-7A43-46C3-A404-24B6981F6369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B6F4-CC97-45D3-95B3-79A7B5F8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7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3C00-7A43-46C3-A404-24B6981F6369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B6F4-CC97-45D3-95B3-79A7B5F8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0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3C00-7A43-46C3-A404-24B6981F6369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B6F4-CC97-45D3-95B3-79A7B5F8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77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3C00-7A43-46C3-A404-24B6981F6369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B6F4-CC97-45D3-95B3-79A7B5F8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2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3C00-7A43-46C3-A404-24B6981F6369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B6F4-CC97-45D3-95B3-79A7B5F8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6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3C00-7A43-46C3-A404-24B6981F6369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B6F4-CC97-45D3-95B3-79A7B5F8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9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03C00-7A43-46C3-A404-24B6981F6369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CB6F4-CC97-45D3-95B3-79A7B5F8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53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 Biology</a:t>
            </a:r>
          </a:p>
          <a:p>
            <a:r>
              <a:rPr lang="en-US" dirty="0" smtClean="0"/>
              <a:t>Jennifer Naples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32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they occur:</a:t>
            </a:r>
          </a:p>
          <a:p>
            <a:r>
              <a:rPr lang="en-US" dirty="0" smtClean="0"/>
              <a:t>Bonds are formed</a:t>
            </a:r>
          </a:p>
          <a:p>
            <a:r>
              <a:rPr lang="en-US" dirty="0" smtClean="0"/>
              <a:t>Bonds are broken</a:t>
            </a:r>
          </a:p>
          <a:p>
            <a:r>
              <a:rPr lang="en-US" dirty="0" smtClean="0"/>
              <a:t>Substances are changed or altered into different substances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78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Metaboliosm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Refers to the chemical reactions that take place within an organism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200400"/>
            <a:ext cx="3505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003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Reactants – substances that undergo the reaction</a:t>
            </a:r>
          </a:p>
          <a:p>
            <a:r>
              <a:rPr lang="en-US" dirty="0" smtClean="0"/>
              <a:t>Products – substances which are formed from a reaction</a:t>
            </a:r>
          </a:p>
          <a:p>
            <a:r>
              <a:rPr lang="en-US" dirty="0" smtClean="0"/>
              <a:t>Subscripts – The number of atoms of each element in a molecule</a:t>
            </a:r>
          </a:p>
          <a:p>
            <a:r>
              <a:rPr lang="en-US" dirty="0" smtClean="0"/>
              <a:t>Coefficient – The number before each chemical formula(number of molecules of that substance)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66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</a:t>
            </a:r>
            <a:r>
              <a:rPr lang="en-US" dirty="0"/>
              <a:t>C</a:t>
            </a:r>
            <a:r>
              <a:rPr lang="en-US" dirty="0" smtClean="0"/>
              <a:t>hemical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438400"/>
            <a:ext cx="5029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22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is a VERY important molecule.</a:t>
            </a:r>
          </a:p>
          <a:p>
            <a:r>
              <a:rPr lang="en-US" dirty="0" smtClean="0"/>
              <a:t>It provides a place for chemical reactions</a:t>
            </a:r>
          </a:p>
          <a:p>
            <a:pPr lvl="1"/>
            <a:r>
              <a:rPr lang="en-US" dirty="0" smtClean="0"/>
              <a:t>It is the universal solvent</a:t>
            </a:r>
            <a:endParaRPr lang="en-US" dirty="0"/>
          </a:p>
          <a:p>
            <a:pPr lvl="1"/>
            <a:r>
              <a:rPr lang="en-US" dirty="0" smtClean="0"/>
              <a:t>Provides a means of transport</a:t>
            </a:r>
          </a:p>
          <a:p>
            <a:pPr lvl="1"/>
            <a:r>
              <a:rPr lang="en-US" dirty="0" smtClean="0"/>
              <a:t>Makes up a large portion of living organisms</a:t>
            </a:r>
          </a:p>
          <a:p>
            <a:pPr lvl="1"/>
            <a:r>
              <a:rPr lang="en-US" dirty="0" smtClean="0"/>
              <a:t>Water has a + end and a – end – like a magnet</a:t>
            </a:r>
          </a:p>
          <a:p>
            <a:pPr lvl="1"/>
            <a:r>
              <a:rPr lang="en-US" dirty="0" smtClean="0"/>
              <a:t>Happy Hydrogen!!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671971"/>
            <a:ext cx="1316568" cy="2166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95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is Polar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Oxygen atom w/8 protons attracts the shared electrons more strongly that the H atom with 1 electron.  This makes the H end + and the O end -.</a:t>
            </a:r>
          </a:p>
          <a:p>
            <a:r>
              <a:rPr lang="en-US" dirty="0" smtClean="0"/>
              <a:t>Water molecules attract each other, ions and other polar molecules.</a:t>
            </a:r>
          </a:p>
          <a:p>
            <a:r>
              <a:rPr lang="en-US" dirty="0" smtClean="0"/>
              <a:t>This gives water the ability to dissolve many substances.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42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 Water Molecule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600200"/>
            <a:ext cx="5334000" cy="3301206"/>
          </a:xfrm>
        </p:spPr>
      </p:pic>
    </p:spTree>
    <p:extLst>
      <p:ext uri="{BB962C8B-B14F-4D97-AF65-F5344CB8AC3E}">
        <p14:creationId xmlns:p14="http://schemas.microsoft.com/office/powerpoint/2010/main" val="125745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Hydrogen Bond-a weak bond that forms when water molecules attract other water molecules.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124199"/>
            <a:ext cx="5181599" cy="300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attraction between molecules of the same substance.</a:t>
            </a:r>
          </a:p>
          <a:p>
            <a:r>
              <a:rPr lang="en-US" dirty="0" smtClean="0"/>
              <a:t>Because of hydrogen bonds water molecules are attracted to each other.</a:t>
            </a:r>
          </a:p>
          <a:p>
            <a:r>
              <a:rPr lang="en-US" dirty="0" smtClean="0"/>
              <a:t>Ex.-water molecules on the surface of a body of water have a strong attraction called “surface tension”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17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Cohesion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1" y="1417638"/>
            <a:ext cx="5791200" cy="4602161"/>
          </a:xfrm>
        </p:spPr>
      </p:pic>
    </p:spTree>
    <p:extLst>
      <p:ext uri="{BB962C8B-B14F-4D97-AF65-F5344CB8AC3E}">
        <p14:creationId xmlns:p14="http://schemas.microsoft.com/office/powerpoint/2010/main" val="39237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element is a substance that can not be broken down into smaller substances</a:t>
            </a:r>
          </a:p>
          <a:p>
            <a:r>
              <a:rPr lang="en-US" dirty="0" smtClean="0"/>
              <a:t>There are 90 naturally occurring elements in nature</a:t>
            </a:r>
          </a:p>
          <a:p>
            <a:endParaRPr lang="en-US" dirty="0"/>
          </a:p>
          <a:p>
            <a:r>
              <a:rPr lang="en-US" dirty="0" smtClean="0"/>
              <a:t>All elements are listed in the periodic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32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attraction between molecules of different substances.</a:t>
            </a:r>
          </a:p>
          <a:p>
            <a:r>
              <a:rPr lang="en-US" dirty="0" smtClean="0"/>
              <a:t>Occurs between water and other molecules like glass.</a:t>
            </a:r>
          </a:p>
          <a:p>
            <a:r>
              <a:rPr lang="en-US" dirty="0" smtClean="0"/>
              <a:t>Occurs when water is drawn up into small tubes(like from the roots to the stems of plants)</a:t>
            </a:r>
          </a:p>
          <a:p>
            <a:r>
              <a:rPr lang="en-US" dirty="0" smtClean="0"/>
              <a:t>Called Capillary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6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Adhesion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828800"/>
            <a:ext cx="6477000" cy="4114800"/>
          </a:xfrm>
        </p:spPr>
      </p:pic>
    </p:spTree>
    <p:extLst>
      <p:ext uri="{BB962C8B-B14F-4D97-AF65-F5344CB8AC3E}">
        <p14:creationId xmlns:p14="http://schemas.microsoft.com/office/powerpoint/2010/main" val="227086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 – refers to the hydrogen ion (H+) versus hydroxide ion (OH-) concentration in a solution</a:t>
            </a:r>
          </a:p>
          <a:p>
            <a:r>
              <a:rPr lang="en-US" dirty="0" smtClean="0"/>
              <a:t>Acid – a substance that has more H+ ions and has a pH BELOW 7</a:t>
            </a:r>
          </a:p>
          <a:p>
            <a:r>
              <a:rPr lang="en-US" dirty="0" smtClean="0"/>
              <a:t>Base – a substance that has more OH- ions and has a pH ABOVE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3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81200"/>
            <a:ext cx="6705599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215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Pure water has a pH of 7.0 which means it has a equal amount of H+ and OH- ions</a:t>
            </a:r>
          </a:p>
          <a:p>
            <a:r>
              <a:rPr lang="en-US" dirty="0" smtClean="0"/>
              <a:t>Hair remover(Nair) has a pH of 13.0</a:t>
            </a:r>
          </a:p>
          <a:p>
            <a:r>
              <a:rPr lang="en-US" dirty="0" smtClean="0"/>
              <a:t>Soda has a pH of 3.0</a:t>
            </a:r>
          </a:p>
          <a:p>
            <a:r>
              <a:rPr lang="en-US" dirty="0" smtClean="0"/>
              <a:t>                                                       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3810000"/>
            <a:ext cx="2666999" cy="2514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288" y="3810000"/>
            <a:ext cx="2257425" cy="2514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1" y="3810000"/>
            <a:ext cx="2362200" cy="2514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103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Acids TASTE sour</a:t>
            </a:r>
          </a:p>
          <a:p>
            <a:pPr lvl="1"/>
            <a:r>
              <a:rPr lang="en-US" dirty="0" smtClean="0"/>
              <a:t>Lemon juice</a:t>
            </a:r>
          </a:p>
          <a:p>
            <a:pPr lvl="1"/>
            <a:r>
              <a:rPr lang="en-US" dirty="0" smtClean="0"/>
              <a:t>vinegar</a:t>
            </a:r>
          </a:p>
          <a:p>
            <a:r>
              <a:rPr lang="en-US" dirty="0" smtClean="0"/>
              <a:t>Bases FEEL slippery</a:t>
            </a:r>
          </a:p>
          <a:p>
            <a:pPr lvl="1"/>
            <a:r>
              <a:rPr lang="en-US" dirty="0" smtClean="0"/>
              <a:t>Soap</a:t>
            </a:r>
          </a:p>
          <a:p>
            <a:pPr lvl="1"/>
            <a:r>
              <a:rPr lang="en-US" smtClean="0"/>
              <a:t>bleach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46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Table of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periodic table of elements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628900"/>
            <a:ext cx="65532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211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25 elements needed for all living things</a:t>
            </a:r>
          </a:p>
          <a:p>
            <a:r>
              <a:rPr lang="en-US" dirty="0" smtClean="0"/>
              <a:t>96% of the mass of human beings is:</a:t>
            </a:r>
          </a:p>
          <a:p>
            <a:r>
              <a:rPr lang="en-US" dirty="0" smtClean="0"/>
              <a:t>Carbon</a:t>
            </a:r>
          </a:p>
          <a:p>
            <a:r>
              <a:rPr lang="en-US" dirty="0" smtClean="0"/>
              <a:t>Hydrogen</a:t>
            </a:r>
          </a:p>
          <a:p>
            <a:r>
              <a:rPr lang="en-US" dirty="0" smtClean="0"/>
              <a:t>Oxygen</a:t>
            </a:r>
          </a:p>
          <a:p>
            <a:r>
              <a:rPr lang="en-US" dirty="0" smtClean="0"/>
              <a:t>Nitrogen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11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 atom is the smallest part of an element</a:t>
            </a:r>
          </a:p>
          <a:p>
            <a:r>
              <a:rPr lang="en-US" dirty="0" smtClean="0"/>
              <a:t>There are 4 parts in the arrangement of an atom</a:t>
            </a:r>
          </a:p>
          <a:p>
            <a:pPr lvl="1"/>
            <a:r>
              <a:rPr lang="en-US" dirty="0" smtClean="0"/>
              <a:t>Nucleus - the center of an atom</a:t>
            </a:r>
          </a:p>
          <a:p>
            <a:pPr lvl="1"/>
            <a:r>
              <a:rPr lang="en-US" dirty="0" smtClean="0"/>
              <a:t>Proton - (+)charged particle found inside of the nucleus</a:t>
            </a:r>
          </a:p>
          <a:p>
            <a:pPr lvl="1"/>
            <a:r>
              <a:rPr lang="en-US" dirty="0" smtClean="0"/>
              <a:t>Electron-(-)charged particle found outside the nucleus</a:t>
            </a:r>
          </a:p>
          <a:p>
            <a:pPr lvl="1"/>
            <a:r>
              <a:rPr lang="en-US" dirty="0" smtClean="0"/>
              <a:t>Neutron – Particle found inside the nucleus with NO charge                 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029200"/>
            <a:ext cx="1524000" cy="1676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8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E</a:t>
            </a:r>
            <a:r>
              <a:rPr lang="en-US" dirty="0" smtClean="0"/>
              <a:t>lements Combine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Compound – a substance that is made from two or more different elements bound together</a:t>
            </a:r>
          </a:p>
          <a:p>
            <a:r>
              <a:rPr lang="en-US" dirty="0" smtClean="0"/>
              <a:t>Example: Salt(</a:t>
            </a:r>
            <a:r>
              <a:rPr lang="en-US" dirty="0" err="1" smtClean="0"/>
              <a:t>NaCl</a:t>
            </a:r>
            <a:r>
              <a:rPr lang="en-US" dirty="0" smtClean="0"/>
              <a:t>) or water (H2O)</a:t>
            </a:r>
          </a:p>
          <a:p>
            <a:r>
              <a:rPr lang="en-US" dirty="0" smtClean="0"/>
              <a:t>Molecule – a group of atoms held together by covalent bonds</a:t>
            </a:r>
          </a:p>
          <a:p>
            <a:r>
              <a:rPr lang="en-US" dirty="0" smtClean="0"/>
              <a:t>Example: oxygen (O2)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34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Compounds and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Compound – a substance composed of elements that are chemically combined</a:t>
            </a:r>
          </a:p>
          <a:p>
            <a:r>
              <a:rPr lang="en-US" dirty="0" smtClean="0"/>
              <a:t>What does it mean to be chemically combined</a:t>
            </a:r>
          </a:p>
          <a:p>
            <a:r>
              <a:rPr lang="en-US" dirty="0" smtClean="0"/>
              <a:t>Chemical vs. Physical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11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two atoms share electrons</a:t>
            </a:r>
          </a:p>
          <a:p>
            <a:r>
              <a:rPr lang="en-US" dirty="0" smtClean="0"/>
              <a:t>Example: water</a:t>
            </a:r>
          </a:p>
          <a:p>
            <a:r>
              <a:rPr lang="en-US" dirty="0" smtClean="0"/>
              <a:t>Strong bonds</a:t>
            </a:r>
          </a:p>
          <a:p>
            <a:r>
              <a:rPr lang="en-US" dirty="0" smtClean="0"/>
              <a:t>Most living things are made </a:t>
            </a:r>
          </a:p>
          <a:p>
            <a:r>
              <a:rPr lang="en-US" dirty="0" smtClean="0"/>
              <a:t>Up of covalent bonds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124200"/>
            <a:ext cx="2819400" cy="2971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497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two elements of opposite charge combine.</a:t>
            </a:r>
          </a:p>
          <a:p>
            <a:r>
              <a:rPr lang="en-US" dirty="0" smtClean="0"/>
              <a:t>An ion is an atom that has acquired a positive or negative charge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Na+Cl</a:t>
            </a:r>
            <a:r>
              <a:rPr lang="en-US" dirty="0" smtClean="0"/>
              <a:t> = </a:t>
            </a:r>
            <a:r>
              <a:rPr lang="en-US" dirty="0" err="1" smtClean="0"/>
              <a:t>NaCl</a:t>
            </a:r>
            <a:endParaRPr lang="en-US" dirty="0" smtClean="0"/>
          </a:p>
          <a:p>
            <a:r>
              <a:rPr lang="en-US" smtClean="0"/>
              <a:t>Weak bonds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474368"/>
            <a:ext cx="4419600" cy="1393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922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30545</TotalTime>
  <Words>636</Words>
  <Application>Microsoft Office PowerPoint</Application>
  <PresentationFormat>On-screen Show (4:3)</PresentationFormat>
  <Paragraphs>104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Chemistry</vt:lpstr>
      <vt:lpstr>Elements</vt:lpstr>
      <vt:lpstr>Periodic Table of Elements</vt:lpstr>
      <vt:lpstr>Elements</vt:lpstr>
      <vt:lpstr>Atoms</vt:lpstr>
      <vt:lpstr>How Elements Combine</vt:lpstr>
      <vt:lpstr>Compounds and Bonding</vt:lpstr>
      <vt:lpstr>Covalent Bonds</vt:lpstr>
      <vt:lpstr>Ionic Bonds</vt:lpstr>
      <vt:lpstr>Chemical Reactions</vt:lpstr>
      <vt:lpstr>Metaboliosm</vt:lpstr>
      <vt:lpstr>Chemical Equations</vt:lpstr>
      <vt:lpstr>Examples of Chemical Equations</vt:lpstr>
      <vt:lpstr>Water</vt:lpstr>
      <vt:lpstr>Water is Polar</vt:lpstr>
      <vt:lpstr>Polar Water Molecule</vt:lpstr>
      <vt:lpstr>Water</vt:lpstr>
      <vt:lpstr>Cohesion</vt:lpstr>
      <vt:lpstr>Cohesion</vt:lpstr>
      <vt:lpstr>Adhesion</vt:lpstr>
      <vt:lpstr>Adhesion</vt:lpstr>
      <vt:lpstr>pH</vt:lpstr>
      <vt:lpstr>pH Scale</vt:lpstr>
      <vt:lpstr>pH Examples</vt:lpstr>
      <vt:lpstr>pH</vt:lpstr>
    </vt:vector>
  </TitlesOfParts>
  <Company>Methacton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</dc:title>
  <dc:creator>Naples, Jennifer</dc:creator>
  <cp:lastModifiedBy>Naples, Jennifer</cp:lastModifiedBy>
  <cp:revision>22</cp:revision>
  <dcterms:created xsi:type="dcterms:W3CDTF">2013-08-21T12:48:58Z</dcterms:created>
  <dcterms:modified xsi:type="dcterms:W3CDTF">2015-10-06T16:21:48Z</dcterms:modified>
</cp:coreProperties>
</file>