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927100" y="152400"/>
            <a:ext cx="11099800" cy="84812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 lvl="0">
              <a:defRPr sz="1800"/>
            </a:pPr>
            <a:r>
              <a:rPr sz="3900"/>
              <a:t>Making a new equivalency for a conversion factor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927100" y="1333500"/>
            <a:ext cx="11099800" cy="848122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200"/>
            </a:lvl1pPr>
          </a:lstStyle>
          <a:p>
            <a:pPr lvl="0">
              <a:defRPr sz="1800"/>
            </a:pPr>
            <a:r>
              <a:rPr sz="3200"/>
              <a:t>Two things equivalent to a third are equivalent to each other.</a:t>
            </a:r>
          </a:p>
        </p:txBody>
      </p:sp>
      <p:sp>
        <p:nvSpPr>
          <p:cNvPr id="34" name="Shape 34"/>
          <p:cNvSpPr/>
          <p:nvPr/>
        </p:nvSpPr>
        <p:spPr>
          <a:xfrm>
            <a:off x="927100" y="1955800"/>
            <a:ext cx="11099800" cy="8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spcBef>
                <a:spcPts val="42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If a=b and a=c, then b=c as well.</a:t>
            </a:r>
          </a:p>
        </p:txBody>
      </p:sp>
      <p:sp>
        <p:nvSpPr>
          <p:cNvPr id="35" name="Shape 35"/>
          <p:cNvSpPr/>
          <p:nvPr/>
        </p:nvSpPr>
        <p:spPr>
          <a:xfrm>
            <a:off x="927100" y="4935339"/>
            <a:ext cx="9480848" cy="8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spcBef>
                <a:spcPts val="42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If 1 atm = 760 mm Hg and 1 atm = 101,325 Pa</a:t>
            </a:r>
          </a:p>
        </p:txBody>
      </p:sp>
      <p:sp>
        <p:nvSpPr>
          <p:cNvPr id="36" name="Shape 36"/>
          <p:cNvSpPr/>
          <p:nvPr/>
        </p:nvSpPr>
        <p:spPr>
          <a:xfrm>
            <a:off x="1360462" y="5722739"/>
            <a:ext cx="5723335" cy="8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spcBef>
                <a:spcPts val="42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then 760 mm Hg = 101,325 Pa</a:t>
            </a:r>
          </a:p>
        </p:txBody>
      </p:sp>
      <p:sp>
        <p:nvSpPr>
          <p:cNvPr id="37" name="Shape 37"/>
          <p:cNvSpPr/>
          <p:nvPr/>
        </p:nvSpPr>
        <p:spPr>
          <a:xfrm>
            <a:off x="927100" y="2965450"/>
            <a:ext cx="9480848" cy="8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spcBef>
                <a:spcPts val="42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If 1 m = 1000 mm and 1 m = 100 cm</a:t>
            </a:r>
          </a:p>
        </p:txBody>
      </p:sp>
      <p:sp>
        <p:nvSpPr>
          <p:cNvPr id="38" name="Shape 38"/>
          <p:cNvSpPr/>
          <p:nvPr/>
        </p:nvSpPr>
        <p:spPr>
          <a:xfrm>
            <a:off x="1360462" y="3752850"/>
            <a:ext cx="10384930" cy="8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l">
              <a:spcBef>
                <a:spcPts val="42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then 1000 mm = 100 cm or, simplified 10 mm = 1 cm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2"/>
      <p:bldP build="whole" bldLvl="1" animBg="1" rev="0" advAuto="0" spid="38" grpId="3"/>
      <p:bldP build="whole" bldLvl="1" animBg="1" rev="0" advAuto="0" spid="36" grpId="5"/>
      <p:bldP build="whole" bldLvl="1" animBg="1" rev="0" advAuto="0" spid="35" grpId="4"/>
      <p:bldP build="whole" bldLvl="1" animBg="1" rev="0" advAuto="0" spid="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1270000" y="73669"/>
            <a:ext cx="10464800" cy="77723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Another way to look at Dimensional Analysis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658688" y="1003300"/>
            <a:ext cx="11484224" cy="1130300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3200"/>
              <a:t>Set up the equation with just the units.</a:t>
            </a:r>
            <a:endParaRPr sz="3200"/>
          </a:p>
          <a:p>
            <a:pPr lvl="0" algn="l">
              <a:defRPr sz="1800"/>
            </a:pPr>
            <a:r>
              <a:rPr sz="3200"/>
              <a:t>After solving for the units, put in the numbers and do the math.</a:t>
            </a:r>
          </a:p>
        </p:txBody>
      </p:sp>
      <p:sp>
        <p:nvSpPr>
          <p:cNvPr id="42" name="Shape 42"/>
          <p:cNvSpPr/>
          <p:nvPr/>
        </p:nvSpPr>
        <p:spPr>
          <a:xfrm>
            <a:off x="658688" y="2285999"/>
            <a:ext cx="448265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200"/>
              <a:t>Convert 35 </a:t>
            </a:r>
            <a:r>
              <a:rPr baseline="31999" sz="3200"/>
              <a:t>m</a:t>
            </a:r>
            <a:r>
              <a:rPr sz="3200"/>
              <a:t>/</a:t>
            </a:r>
            <a:r>
              <a:rPr baseline="-5999" sz="3200"/>
              <a:t>s</a:t>
            </a:r>
            <a:r>
              <a:rPr sz="3200"/>
              <a:t> to </a:t>
            </a:r>
            <a:r>
              <a:rPr baseline="31999" sz="3200"/>
              <a:t>Km</a:t>
            </a:r>
            <a:r>
              <a:rPr sz="3200"/>
              <a:t>/</a:t>
            </a:r>
            <a:r>
              <a:rPr baseline="-5999" sz="3200"/>
              <a:t>hr</a:t>
            </a:r>
            <a:r>
              <a:rPr sz="3200"/>
              <a:t>.</a:t>
            </a:r>
          </a:p>
        </p:txBody>
      </p:sp>
      <p:sp>
        <p:nvSpPr>
          <p:cNvPr id="43" name="Shape 43"/>
          <p:cNvSpPr/>
          <p:nvPr/>
        </p:nvSpPr>
        <p:spPr>
          <a:xfrm>
            <a:off x="658688" y="3022600"/>
            <a:ext cx="11484224" cy="58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3200"/>
            </a:lvl1pPr>
          </a:lstStyle>
          <a:p>
            <a:pPr lvl="0">
              <a:defRPr sz="1800"/>
            </a:pPr>
            <a:r>
              <a:rPr sz="3200"/>
              <a:t>Set up just the units - start with the known…</a:t>
            </a:r>
          </a:p>
        </p:txBody>
      </p:sp>
      <p:grpSp>
        <p:nvGrpSpPr>
          <p:cNvPr id="48" name="Group 48"/>
          <p:cNvGrpSpPr/>
          <p:nvPr/>
        </p:nvGrpSpPr>
        <p:grpSpPr>
          <a:xfrm>
            <a:off x="4339837" y="3759200"/>
            <a:ext cx="1180862" cy="1168400"/>
            <a:chOff x="0" y="0"/>
            <a:chExt cx="1180861" cy="1168399"/>
          </a:xfrm>
        </p:grpSpPr>
        <p:sp>
          <p:nvSpPr>
            <p:cNvPr id="44" name="Shape 44"/>
            <p:cNvSpPr/>
            <p:nvPr/>
          </p:nvSpPr>
          <p:spPr>
            <a:xfrm flipV="1">
              <a:off x="429012" y="571499"/>
              <a:ext cx="7518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253999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46" name="Shape 46"/>
            <p:cNvSpPr/>
            <p:nvPr/>
          </p:nvSpPr>
          <p:spPr>
            <a:xfrm>
              <a:off x="470346" y="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Km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631825" y="584199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m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3076187" y="3759200"/>
            <a:ext cx="1180862" cy="1168400"/>
            <a:chOff x="0" y="0"/>
            <a:chExt cx="1180861" cy="1168399"/>
          </a:xfrm>
        </p:grpSpPr>
        <p:sp>
          <p:nvSpPr>
            <p:cNvPr id="49" name="Shape 49"/>
            <p:cNvSpPr/>
            <p:nvPr/>
          </p:nvSpPr>
          <p:spPr>
            <a:xfrm flipV="1">
              <a:off x="429012" y="571499"/>
              <a:ext cx="7518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253999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470346" y="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min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631825" y="584199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49148">
                <a:defRPr sz="2162"/>
              </a:lvl1pPr>
            </a:lstStyle>
            <a:p>
              <a:pPr lvl="0">
                <a:defRPr sz="1800"/>
              </a:pPr>
              <a:r>
                <a:rPr sz="2162"/>
                <a:t>hr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1812537" y="3759200"/>
            <a:ext cx="1180862" cy="1168400"/>
            <a:chOff x="0" y="0"/>
            <a:chExt cx="1180861" cy="1168399"/>
          </a:xfrm>
        </p:grpSpPr>
        <p:sp>
          <p:nvSpPr>
            <p:cNvPr id="54" name="Shape 54"/>
            <p:cNvSpPr/>
            <p:nvPr/>
          </p:nvSpPr>
          <p:spPr>
            <a:xfrm flipV="1">
              <a:off x="429012" y="571499"/>
              <a:ext cx="7518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253999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56" name="Shape 56"/>
            <p:cNvSpPr/>
            <p:nvPr/>
          </p:nvSpPr>
          <p:spPr>
            <a:xfrm>
              <a:off x="631825" y="0"/>
              <a:ext cx="346224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s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530418" y="584199"/>
              <a:ext cx="549037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54990">
                <a:defRPr sz="2185"/>
              </a:lvl1pPr>
            </a:lstStyle>
            <a:p>
              <a:pPr lvl="0">
                <a:defRPr sz="1800"/>
              </a:pPr>
              <a:r>
                <a:rPr sz="2185"/>
                <a:t>min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977900" y="3759200"/>
            <a:ext cx="751849" cy="1168400"/>
            <a:chOff x="0" y="0"/>
            <a:chExt cx="751848" cy="1168399"/>
          </a:xfrm>
        </p:grpSpPr>
        <p:sp>
          <p:nvSpPr>
            <p:cNvPr id="59" name="Shape 59"/>
            <p:cNvSpPr/>
            <p:nvPr/>
          </p:nvSpPr>
          <p:spPr>
            <a:xfrm flipV="1">
              <a:off x="0" y="571499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202812" y="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m</a:t>
              </a:r>
            </a:p>
          </p:txBody>
        </p:sp>
        <p:sp>
          <p:nvSpPr>
            <p:cNvPr id="61" name="Shape 61"/>
            <p:cNvSpPr/>
            <p:nvPr/>
          </p:nvSpPr>
          <p:spPr>
            <a:xfrm>
              <a:off x="202812" y="584199"/>
              <a:ext cx="346225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s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202392" y="3893518"/>
            <a:ext cx="1585564" cy="899764"/>
            <a:chOff x="0" y="0"/>
            <a:chExt cx="1585563" cy="899763"/>
          </a:xfrm>
        </p:grpSpPr>
        <p:sp>
          <p:nvSpPr>
            <p:cNvPr id="63" name="Shape 63"/>
            <p:cNvSpPr/>
            <p:nvPr/>
          </p:nvSpPr>
          <p:spPr>
            <a:xfrm flipV="1">
              <a:off x="0" y="571500"/>
              <a:ext cx="328264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64" name="Shape 64"/>
            <p:cNvSpPr/>
            <p:nvPr/>
          </p:nvSpPr>
          <p:spPr>
            <a:xfrm flipV="1">
              <a:off x="1257299" y="0"/>
              <a:ext cx="328265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2535892" y="3893518"/>
            <a:ext cx="1585564" cy="899764"/>
            <a:chOff x="0" y="0"/>
            <a:chExt cx="1585563" cy="899763"/>
          </a:xfrm>
        </p:grpSpPr>
        <p:sp>
          <p:nvSpPr>
            <p:cNvPr id="66" name="Shape 66"/>
            <p:cNvSpPr/>
            <p:nvPr/>
          </p:nvSpPr>
          <p:spPr>
            <a:xfrm flipV="1">
              <a:off x="0" y="571500"/>
              <a:ext cx="328264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67" name="Shape 67"/>
            <p:cNvSpPr/>
            <p:nvPr/>
          </p:nvSpPr>
          <p:spPr>
            <a:xfrm flipV="1">
              <a:off x="1257299" y="0"/>
              <a:ext cx="328265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297642" y="3868118"/>
            <a:ext cx="4062064" cy="950564"/>
            <a:chOff x="-825500" y="38100"/>
            <a:chExt cx="4062063" cy="950563"/>
          </a:xfrm>
        </p:grpSpPr>
        <p:sp>
          <p:nvSpPr>
            <p:cNvPr id="69" name="Shape 69"/>
            <p:cNvSpPr/>
            <p:nvPr/>
          </p:nvSpPr>
          <p:spPr>
            <a:xfrm flipV="1">
              <a:off x="2908299" y="660400"/>
              <a:ext cx="328265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70" name="Shape 70"/>
            <p:cNvSpPr/>
            <p:nvPr/>
          </p:nvSpPr>
          <p:spPr>
            <a:xfrm flipV="1">
              <a:off x="-825501" y="38100"/>
              <a:ext cx="328265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72" name="Shape 72"/>
          <p:cNvSpPr/>
          <p:nvPr/>
        </p:nvSpPr>
        <p:spPr>
          <a:xfrm>
            <a:off x="4834352" y="3708400"/>
            <a:ext cx="635547" cy="655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73" name="Shape 73"/>
          <p:cNvSpPr/>
          <p:nvPr/>
        </p:nvSpPr>
        <p:spPr>
          <a:xfrm>
            <a:off x="3537831" y="4330700"/>
            <a:ext cx="635547" cy="655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grpSp>
        <p:nvGrpSpPr>
          <p:cNvPr id="78" name="Group 78"/>
          <p:cNvGrpSpPr/>
          <p:nvPr/>
        </p:nvGrpSpPr>
        <p:grpSpPr>
          <a:xfrm>
            <a:off x="5603487" y="3694583"/>
            <a:ext cx="1341855" cy="1256185"/>
            <a:chOff x="0" y="0"/>
            <a:chExt cx="1341853" cy="1256183"/>
          </a:xfrm>
        </p:grpSpPr>
        <p:sp>
          <p:nvSpPr>
            <p:cNvPr id="74" name="Shape 74"/>
            <p:cNvSpPr/>
            <p:nvPr/>
          </p:nvSpPr>
          <p:spPr>
            <a:xfrm>
              <a:off x="0" y="318616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  <p:sp>
          <p:nvSpPr>
            <p:cNvPr id="75" name="Shape 75"/>
            <p:cNvSpPr/>
            <p:nvPr/>
          </p:nvSpPr>
          <p:spPr>
            <a:xfrm flipV="1">
              <a:off x="590005" y="598016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725800" y="671983"/>
              <a:ext cx="346225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49148">
                <a:defRPr sz="2162"/>
              </a:lvl1pPr>
            </a:lstStyle>
            <a:p>
              <a:pPr lvl="0">
                <a:defRPr sz="1800"/>
              </a:pPr>
              <a:r>
                <a:rPr sz="2162"/>
                <a:t>hr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564322" y="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Km</a:t>
              </a:r>
            </a:p>
          </p:txBody>
        </p:sp>
      </p:grpSp>
      <p:grpSp>
        <p:nvGrpSpPr>
          <p:cNvPr id="110" name="Group 110"/>
          <p:cNvGrpSpPr/>
          <p:nvPr/>
        </p:nvGrpSpPr>
        <p:grpSpPr>
          <a:xfrm>
            <a:off x="894999" y="5939135"/>
            <a:ext cx="9488831" cy="1278236"/>
            <a:chOff x="0" y="0"/>
            <a:chExt cx="9488829" cy="1278235"/>
          </a:xfrm>
        </p:grpSpPr>
        <p:sp>
          <p:nvSpPr>
            <p:cNvPr id="79" name="Shape 79"/>
            <p:cNvSpPr/>
            <p:nvPr/>
          </p:nvSpPr>
          <p:spPr>
            <a:xfrm flipV="1">
              <a:off x="3974712" y="622299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3545699" y="3048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4016046" y="5080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Km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3791840" y="635000"/>
              <a:ext cx="1053647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66674">
                <a:defRPr sz="2231"/>
              </a:lvl1pPr>
            </a:lstStyle>
            <a:p>
              <a:pPr lvl="0">
                <a:defRPr sz="1800"/>
              </a:pPr>
              <a:r>
                <a:rPr sz="2231"/>
                <a:t>1000 m</a:t>
              </a:r>
            </a:p>
          </p:txBody>
        </p:sp>
        <p:sp>
          <p:nvSpPr>
            <p:cNvPr id="83" name="Shape 83"/>
            <p:cNvSpPr/>
            <p:nvPr/>
          </p:nvSpPr>
          <p:spPr>
            <a:xfrm flipV="1">
              <a:off x="2711062" y="622299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2282049" y="3048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5455877" y="31750"/>
              <a:ext cx="1745019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126,000 Km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2913874" y="6350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49148">
                <a:defRPr sz="2162"/>
              </a:lvl1pPr>
            </a:lstStyle>
            <a:p>
              <a:pPr lvl="0">
                <a:defRPr sz="1800"/>
              </a:pPr>
              <a:r>
                <a:rPr sz="2162"/>
                <a:t>hr</a:t>
              </a:r>
            </a:p>
          </p:txBody>
        </p:sp>
        <p:sp>
          <p:nvSpPr>
            <p:cNvPr id="87" name="Shape 87"/>
            <p:cNvSpPr/>
            <p:nvPr/>
          </p:nvSpPr>
          <p:spPr>
            <a:xfrm flipV="1">
              <a:off x="1447412" y="622299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1018399" y="3048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1396999" y="50800"/>
              <a:ext cx="751850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60 s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1548818" y="635000"/>
              <a:ext cx="549037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54990">
                <a:defRPr sz="2185"/>
              </a:lvl1pPr>
            </a:lstStyle>
            <a:p>
              <a:pPr lvl="0">
                <a:defRPr sz="1800"/>
              </a:pPr>
              <a:r>
                <a:rPr sz="2185"/>
                <a:t>min</a:t>
              </a:r>
            </a:p>
          </p:txBody>
        </p:sp>
        <p:sp>
          <p:nvSpPr>
            <p:cNvPr id="91" name="Shape 91"/>
            <p:cNvSpPr/>
            <p:nvPr/>
          </p:nvSpPr>
          <p:spPr>
            <a:xfrm flipV="1">
              <a:off x="0" y="653652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2" name="Shape 92"/>
            <p:cNvSpPr/>
            <p:nvPr/>
          </p:nvSpPr>
          <p:spPr>
            <a:xfrm>
              <a:off x="31750" y="50800"/>
              <a:ext cx="751849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35 m</a:t>
              </a:r>
            </a:p>
          </p:txBody>
        </p:sp>
        <p:sp>
          <p:nvSpPr>
            <p:cNvPr id="93" name="Shape 93"/>
            <p:cNvSpPr/>
            <p:nvPr/>
          </p:nvSpPr>
          <p:spPr>
            <a:xfrm>
              <a:off x="386574" y="6350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s</a:t>
              </a:r>
            </a:p>
          </p:txBody>
        </p:sp>
        <p:sp>
          <p:nvSpPr>
            <p:cNvPr id="94" name="Shape 94"/>
            <p:cNvSpPr/>
            <p:nvPr/>
          </p:nvSpPr>
          <p:spPr>
            <a:xfrm flipV="1">
              <a:off x="408254" y="756618"/>
              <a:ext cx="328265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5" name="Shape 95"/>
            <p:cNvSpPr/>
            <p:nvPr/>
          </p:nvSpPr>
          <p:spPr>
            <a:xfrm flipV="1">
              <a:off x="1843355" y="185118"/>
              <a:ext cx="328264" cy="32826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6" name="Shape 96"/>
            <p:cNvSpPr/>
            <p:nvPr/>
          </p:nvSpPr>
          <p:spPr>
            <a:xfrm flipV="1">
              <a:off x="1741755" y="756618"/>
              <a:ext cx="328264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7" name="Shape 97"/>
            <p:cNvSpPr/>
            <p:nvPr/>
          </p:nvSpPr>
          <p:spPr>
            <a:xfrm flipV="1">
              <a:off x="3164155" y="185118"/>
              <a:ext cx="328264" cy="32826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8" name="Shape 98"/>
            <p:cNvSpPr/>
            <p:nvPr/>
          </p:nvSpPr>
          <p:spPr>
            <a:xfrm flipV="1">
              <a:off x="4516705" y="782018"/>
              <a:ext cx="328264" cy="32826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9" name="Shape 99"/>
            <p:cNvSpPr/>
            <p:nvPr/>
          </p:nvSpPr>
          <p:spPr>
            <a:xfrm flipV="1">
              <a:off x="503504" y="159718"/>
              <a:ext cx="328265" cy="32826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0" name="Shape 100"/>
            <p:cNvSpPr/>
            <p:nvPr/>
          </p:nvSpPr>
          <p:spPr>
            <a:xfrm>
              <a:off x="4040215" y="0"/>
              <a:ext cx="635546" cy="65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1" name="Shape 101"/>
            <p:cNvSpPr/>
            <p:nvPr/>
          </p:nvSpPr>
          <p:spPr>
            <a:xfrm>
              <a:off x="2743693" y="622300"/>
              <a:ext cx="635547" cy="65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2" name="Shape 102"/>
            <p:cNvSpPr/>
            <p:nvPr/>
          </p:nvSpPr>
          <p:spPr>
            <a:xfrm>
              <a:off x="4809349" y="3048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  <p:sp>
          <p:nvSpPr>
            <p:cNvPr id="103" name="Shape 103"/>
            <p:cNvSpPr/>
            <p:nvPr/>
          </p:nvSpPr>
          <p:spPr>
            <a:xfrm flipV="1">
              <a:off x="8522475" y="657176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4" name="Shape 104"/>
            <p:cNvSpPr/>
            <p:nvPr/>
          </p:nvSpPr>
          <p:spPr>
            <a:xfrm>
              <a:off x="8974398" y="658870"/>
              <a:ext cx="346225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 defTabSz="549148">
                <a:defRPr sz="2162"/>
              </a:lvl1pPr>
            </a:lstStyle>
            <a:p>
              <a:pPr lvl="0">
                <a:defRPr sz="1800"/>
              </a:pPr>
              <a:r>
                <a:rPr sz="2162"/>
                <a:t>hr</a:t>
              </a:r>
            </a:p>
          </p:txBody>
        </p:sp>
        <p:sp>
          <p:nvSpPr>
            <p:cNvPr id="105" name="Shape 105"/>
            <p:cNvSpPr/>
            <p:nvPr/>
          </p:nvSpPr>
          <p:spPr>
            <a:xfrm>
              <a:off x="8307968" y="64234"/>
              <a:ext cx="1180862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126 Km</a:t>
              </a:r>
            </a:p>
          </p:txBody>
        </p:sp>
        <p:sp>
          <p:nvSpPr>
            <p:cNvPr id="106" name="Shape 106"/>
            <p:cNvSpPr/>
            <p:nvPr/>
          </p:nvSpPr>
          <p:spPr>
            <a:xfrm>
              <a:off x="2587683" y="31750"/>
              <a:ext cx="102439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60 min</a:t>
              </a:r>
            </a:p>
          </p:txBody>
        </p:sp>
        <p:sp>
          <p:nvSpPr>
            <p:cNvPr id="107" name="Shape 107"/>
            <p:cNvSpPr/>
            <p:nvPr/>
          </p:nvSpPr>
          <p:spPr>
            <a:xfrm>
              <a:off x="5467350" y="636822"/>
              <a:ext cx="1745019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1,000 hr</a:t>
              </a:r>
            </a:p>
          </p:txBody>
        </p:sp>
        <p:sp>
          <p:nvSpPr>
            <p:cNvPr id="108" name="Shape 108"/>
            <p:cNvSpPr/>
            <p:nvPr/>
          </p:nvSpPr>
          <p:spPr>
            <a:xfrm>
              <a:off x="5706857" y="626386"/>
              <a:ext cx="126600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7524144" y="30480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</p:grpSp>
      <p:sp>
        <p:nvSpPr>
          <p:cNvPr id="111" name="Shape 111"/>
          <p:cNvSpPr/>
          <p:nvPr/>
        </p:nvSpPr>
        <p:spPr>
          <a:xfrm>
            <a:off x="658688" y="5139840"/>
            <a:ext cx="1148422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3200"/>
            </a:lvl1pPr>
          </a:lstStyle>
          <a:p>
            <a:pPr lvl="0">
              <a:defRPr sz="1800"/>
            </a:pPr>
            <a:r>
              <a:rPr sz="3200"/>
              <a:t>Then plug in the numbers…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7"/>
      <p:bldP build="whole" bldLvl="1" animBg="1" rev="0" advAuto="0" spid="62" grpId="3"/>
      <p:bldP build="whole" bldLvl="1" animBg="1" rev="0" advAuto="0" spid="110" grpId="14"/>
      <p:bldP build="whole" bldLvl="1" animBg="1" rev="0" advAuto="0" spid="72" grpId="10"/>
      <p:bldP build="whole" bldLvl="1" animBg="1" rev="0" advAuto="0" spid="43" grpId="2"/>
      <p:bldP build="whole" bldLvl="1" animBg="1" rev="0" advAuto="0" spid="71" grpId="9"/>
      <p:bldP build="whole" bldLvl="1" animBg="1" rev="0" advAuto="0" spid="48" grpId="8"/>
      <p:bldP build="whole" bldLvl="1" animBg="1" rev="0" advAuto="0" spid="53" grpId="6"/>
      <p:bldP build="whole" bldLvl="1" animBg="1" rev="0" advAuto="0" spid="42" grpId="1"/>
      <p:bldP build="whole" bldLvl="1" animBg="1" rev="0" advAuto="0" spid="58" grpId="4"/>
      <p:bldP build="whole" bldLvl="1" animBg="1" rev="0" advAuto="0" spid="78" grpId="12"/>
      <p:bldP build="whole" bldLvl="1" animBg="1" rev="0" advAuto="0" spid="111" grpId="13"/>
      <p:bldP build="whole" bldLvl="1" animBg="1" rev="0" advAuto="0" spid="65" grpId="5"/>
      <p:bldP build="whole" bldLvl="1" animBg="1" rev="0" advAuto="0" spid="73" grpId="1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1270000" y="73669"/>
            <a:ext cx="10464800" cy="77723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Another way to look at Dimensional Analysis</a:t>
            </a:r>
          </a:p>
        </p:txBody>
      </p:sp>
      <p:sp>
        <p:nvSpPr>
          <p:cNvPr id="114" name="Shape 114"/>
          <p:cNvSpPr/>
          <p:nvPr/>
        </p:nvSpPr>
        <p:spPr>
          <a:xfrm>
            <a:off x="620588" y="1231899"/>
            <a:ext cx="476562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200"/>
              <a:t>Convert 13.53 </a:t>
            </a:r>
            <a:r>
              <a:rPr baseline="31999" sz="3200"/>
              <a:t>Kg</a:t>
            </a:r>
            <a:r>
              <a:rPr sz="3200"/>
              <a:t>/</a:t>
            </a:r>
            <a:r>
              <a:rPr baseline="-5999" sz="3200"/>
              <a:t>L</a:t>
            </a:r>
            <a:r>
              <a:rPr sz="3200"/>
              <a:t> to </a:t>
            </a:r>
            <a:r>
              <a:rPr baseline="31999" sz="3200"/>
              <a:t>g</a:t>
            </a:r>
            <a:r>
              <a:rPr sz="3200"/>
              <a:t>/</a:t>
            </a:r>
            <a:r>
              <a:rPr baseline="-5999" sz="3200"/>
              <a:t>mL</a:t>
            </a:r>
            <a:r>
              <a:rPr sz="3200"/>
              <a:t>.</a:t>
            </a:r>
          </a:p>
        </p:txBody>
      </p:sp>
      <p:grpSp>
        <p:nvGrpSpPr>
          <p:cNvPr id="119" name="Group 119"/>
          <p:cNvGrpSpPr/>
          <p:nvPr/>
        </p:nvGrpSpPr>
        <p:grpSpPr>
          <a:xfrm>
            <a:off x="3012687" y="2453332"/>
            <a:ext cx="1180862" cy="1316336"/>
            <a:chOff x="0" y="0"/>
            <a:chExt cx="1180861" cy="1316335"/>
          </a:xfrm>
        </p:grpSpPr>
        <p:sp>
          <p:nvSpPr>
            <p:cNvPr id="115" name="Shape 115"/>
            <p:cNvSpPr/>
            <p:nvPr/>
          </p:nvSpPr>
          <p:spPr>
            <a:xfrm flipV="1">
              <a:off x="429012" y="670867"/>
              <a:ext cx="7518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16" name="Shape 116"/>
            <p:cNvSpPr/>
            <p:nvPr/>
          </p:nvSpPr>
          <p:spPr>
            <a:xfrm>
              <a:off x="0" y="353367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470346" y="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L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478581" y="732135"/>
              <a:ext cx="660947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mL</a:t>
              </a:r>
            </a:p>
          </p:txBody>
        </p:sp>
      </p:grpSp>
      <p:grpSp>
        <p:nvGrpSpPr>
          <p:cNvPr id="124" name="Group 124"/>
          <p:cNvGrpSpPr/>
          <p:nvPr/>
        </p:nvGrpSpPr>
        <p:grpSpPr>
          <a:xfrm>
            <a:off x="1749037" y="2453332"/>
            <a:ext cx="1180862" cy="1316336"/>
            <a:chOff x="0" y="0"/>
            <a:chExt cx="1180861" cy="1316335"/>
          </a:xfrm>
        </p:grpSpPr>
        <p:sp>
          <p:nvSpPr>
            <p:cNvPr id="120" name="Shape 120"/>
            <p:cNvSpPr/>
            <p:nvPr/>
          </p:nvSpPr>
          <p:spPr>
            <a:xfrm flipV="1">
              <a:off x="429012" y="670867"/>
              <a:ext cx="75185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353367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631824" y="0"/>
              <a:ext cx="346225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g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530418" y="732135"/>
              <a:ext cx="549037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Kg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914400" y="2453332"/>
            <a:ext cx="751849" cy="1316336"/>
            <a:chOff x="0" y="0"/>
            <a:chExt cx="751848" cy="1316335"/>
          </a:xfrm>
        </p:grpSpPr>
        <p:sp>
          <p:nvSpPr>
            <p:cNvPr id="125" name="Shape 125"/>
            <p:cNvSpPr/>
            <p:nvPr/>
          </p:nvSpPr>
          <p:spPr>
            <a:xfrm flipV="1">
              <a:off x="0" y="670867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3615" y="0"/>
              <a:ext cx="613818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Kg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202812" y="732135"/>
              <a:ext cx="346225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L</a:t>
              </a:r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2240318" y="2417464"/>
            <a:ext cx="1899197" cy="1388072"/>
            <a:chOff x="0" y="0"/>
            <a:chExt cx="1899195" cy="1388070"/>
          </a:xfrm>
        </p:grpSpPr>
        <p:sp>
          <p:nvSpPr>
            <p:cNvPr id="129" name="Shape 129"/>
            <p:cNvSpPr/>
            <p:nvPr/>
          </p:nvSpPr>
          <p:spPr>
            <a:xfrm>
              <a:off x="0" y="0"/>
              <a:ext cx="635546" cy="65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263650" y="732135"/>
              <a:ext cx="635546" cy="65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85888D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grpSp>
        <p:nvGrpSpPr>
          <p:cNvPr id="136" name="Group 136"/>
          <p:cNvGrpSpPr/>
          <p:nvPr/>
        </p:nvGrpSpPr>
        <p:grpSpPr>
          <a:xfrm>
            <a:off x="4986900" y="2453332"/>
            <a:ext cx="1708840" cy="1316336"/>
            <a:chOff x="0" y="0"/>
            <a:chExt cx="1708838" cy="1316335"/>
          </a:xfrm>
        </p:grpSpPr>
        <p:sp>
          <p:nvSpPr>
            <p:cNvPr id="132" name="Shape 132"/>
            <p:cNvSpPr/>
            <p:nvPr/>
          </p:nvSpPr>
          <p:spPr>
            <a:xfrm>
              <a:off x="998324" y="0"/>
              <a:ext cx="669182" cy="584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g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353367"/>
              <a:ext cx="346224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=</a:t>
              </a:r>
            </a:p>
          </p:txBody>
        </p:sp>
        <p:sp>
          <p:nvSpPr>
            <p:cNvPr id="134" name="Shape 134"/>
            <p:cNvSpPr/>
            <p:nvPr/>
          </p:nvSpPr>
          <p:spPr>
            <a:xfrm flipV="1">
              <a:off x="956990" y="670867"/>
              <a:ext cx="75184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956990" y="732135"/>
              <a:ext cx="751849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rmAutofit fontScale="100000" lnSpcReduction="0"/>
            </a:bodyPr>
            <a:lstStyle>
              <a:lvl1pPr>
                <a:defRPr sz="2300"/>
              </a:lvl1pPr>
            </a:lstStyle>
            <a:p>
              <a:pPr lvl="0">
                <a:defRPr sz="1800"/>
              </a:pPr>
              <a:r>
                <a:rPr sz="2300"/>
                <a:t>mL</a:t>
              </a:r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658688" y="4151783"/>
            <a:ext cx="7519718" cy="2272185"/>
            <a:chOff x="0" y="0"/>
            <a:chExt cx="7519716" cy="2272183"/>
          </a:xfrm>
        </p:grpSpPr>
        <p:grpSp>
          <p:nvGrpSpPr>
            <p:cNvPr id="141" name="Group 141"/>
            <p:cNvGrpSpPr/>
            <p:nvPr/>
          </p:nvGrpSpPr>
          <p:grpSpPr>
            <a:xfrm>
              <a:off x="3288994" y="930448"/>
              <a:ext cx="1768178" cy="1341736"/>
              <a:chOff x="-79151" y="0"/>
              <a:chExt cx="1768177" cy="1341735"/>
            </a:xfrm>
          </p:grpSpPr>
          <p:sp>
            <p:nvSpPr>
              <p:cNvPr id="137" name="Shape 137"/>
              <p:cNvSpPr/>
              <p:nvPr/>
            </p:nvSpPr>
            <p:spPr>
              <a:xfrm flipV="1">
                <a:off x="429012" y="670867"/>
                <a:ext cx="75185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0" y="353367"/>
                <a:ext cx="346224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x</a:t>
                </a: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470346" y="0"/>
                <a:ext cx="669182" cy="5842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L</a:t>
                </a: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-79152" y="757535"/>
                <a:ext cx="1768178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1,000 mL</a:t>
                </a:r>
              </a:p>
            </p:txBody>
          </p:sp>
        </p:grpSp>
        <p:grpSp>
          <p:nvGrpSpPr>
            <p:cNvPr id="146" name="Group 146"/>
            <p:cNvGrpSpPr/>
            <p:nvPr/>
          </p:nvGrpSpPr>
          <p:grpSpPr>
            <a:xfrm>
              <a:off x="1839648" y="943148"/>
              <a:ext cx="1573586" cy="1290936"/>
              <a:chOff x="0" y="25399"/>
              <a:chExt cx="1573584" cy="1290935"/>
            </a:xfrm>
          </p:grpSpPr>
          <p:sp>
            <p:nvSpPr>
              <p:cNvPr id="142" name="Shape 142"/>
              <p:cNvSpPr/>
              <p:nvPr/>
            </p:nvSpPr>
            <p:spPr>
              <a:xfrm flipV="1">
                <a:off x="429012" y="670867"/>
                <a:ext cx="75185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0" y="353367"/>
                <a:ext cx="346224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x</a:t>
                </a: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36289" y="25399"/>
                <a:ext cx="1537296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1,000 g</a:t>
                </a:r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530418" y="732135"/>
                <a:ext cx="549037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Kg</a:t>
                </a:r>
              </a:p>
            </p:txBody>
          </p:sp>
        </p:grpSp>
        <p:grpSp>
          <p:nvGrpSpPr>
            <p:cNvPr id="150" name="Group 150"/>
            <p:cNvGrpSpPr/>
            <p:nvPr/>
          </p:nvGrpSpPr>
          <p:grpSpPr>
            <a:xfrm>
              <a:off x="358685" y="943148"/>
              <a:ext cx="1531839" cy="1290936"/>
              <a:chOff x="-389994" y="25399"/>
              <a:chExt cx="1531838" cy="1290935"/>
            </a:xfrm>
          </p:grpSpPr>
          <p:sp>
            <p:nvSpPr>
              <p:cNvPr id="147" name="Shape 147"/>
              <p:cNvSpPr/>
              <p:nvPr/>
            </p:nvSpPr>
            <p:spPr>
              <a:xfrm flipV="1">
                <a:off x="0" y="670867"/>
                <a:ext cx="751849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-389995" y="25399"/>
                <a:ext cx="1531839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 13.53 Kg</a:t>
                </a: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202812" y="732135"/>
                <a:ext cx="346225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L</a:t>
                </a:r>
              </a:p>
            </p:txBody>
          </p:sp>
        </p:grpSp>
        <p:grpSp>
          <p:nvGrpSpPr>
            <p:cNvPr id="155" name="Group 155"/>
            <p:cNvGrpSpPr/>
            <p:nvPr/>
          </p:nvGrpSpPr>
          <p:grpSpPr>
            <a:xfrm>
              <a:off x="5610911" y="930448"/>
              <a:ext cx="1908806" cy="1316336"/>
              <a:chOff x="0" y="0"/>
              <a:chExt cx="1908805" cy="1316335"/>
            </a:xfrm>
          </p:grpSpPr>
          <p:sp>
            <p:nvSpPr>
              <p:cNvPr id="151" name="Shape 151"/>
              <p:cNvSpPr/>
              <p:nvPr/>
            </p:nvSpPr>
            <p:spPr>
              <a:xfrm>
                <a:off x="724331" y="0"/>
                <a:ext cx="1184475" cy="5842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13.53 g</a:t>
                </a: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0" y="353367"/>
                <a:ext cx="346224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=</a:t>
                </a:r>
              </a:p>
            </p:txBody>
          </p:sp>
          <p:sp>
            <p:nvSpPr>
              <p:cNvPr id="153" name="Shape 153"/>
              <p:cNvSpPr/>
              <p:nvPr/>
            </p:nvSpPr>
            <p:spPr>
              <a:xfrm flipV="1">
                <a:off x="956990" y="670867"/>
                <a:ext cx="751849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956990" y="732135"/>
                <a:ext cx="751849" cy="584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rmAutofit fontScale="100000" lnSpcReduction="0"/>
              </a:bodyPr>
              <a:lstStyle>
                <a:lvl1pPr>
                  <a:defRPr sz="2300"/>
                </a:lvl1pPr>
              </a:lstStyle>
              <a:p>
                <a:pPr lvl="0">
                  <a:defRPr sz="1800"/>
                </a:pPr>
                <a:r>
                  <a:rPr sz="2300"/>
                  <a:t>mL</a:t>
                </a:r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0" y="-1"/>
              <a:ext cx="4156761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3200"/>
              </a:lvl1pPr>
            </a:lstStyle>
            <a:p>
              <a:pPr lvl="0">
                <a:defRPr sz="1800"/>
              </a:pPr>
              <a:r>
                <a:rPr sz="3200"/>
                <a:t>Plug in the numbers…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1"/>
      <p:bldP build="whole" bldLvl="1" animBg="1" rev="0" advAuto="0" spid="136" grpId="5"/>
      <p:bldP build="whole" bldLvl="1" animBg="1" rev="0" advAuto="0" spid="119" grpId="3"/>
      <p:bldP build="whole" bldLvl="1" animBg="1" rev="0" advAuto="0" spid="124" grpId="2"/>
      <p:bldP build="whole" bldLvl="1" animBg="1" rev="0" advAuto="0" spid="131" grpId="4"/>
      <p:bldP build="whole" bldLvl="1" animBg="1" rev="0" advAuto="0" spid="157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201303" y="1868521"/>
            <a:ext cx="10832181" cy="6498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914400">
              <a:lnSpc>
                <a:spcPct val="120000"/>
              </a:lnSpc>
              <a:spcBef>
                <a:spcPts val="1000"/>
              </a:spcBef>
              <a:buClr>
                <a:srgbClr val="000000"/>
              </a:buClr>
              <a:buFont typeface="Arial"/>
              <a:defRPr sz="1800"/>
            </a:pPr>
            <a:r>
              <a:rPr sz="6100">
                <a:latin typeface="Tw Cen MT"/>
                <a:ea typeface="Tw Cen MT"/>
                <a:cs typeface="Tw Cen MT"/>
                <a:sym typeface="Tw Cen MT"/>
              </a:rPr>
              <a:t>STEPS:</a:t>
            </a:r>
            <a:endParaRPr sz="6100">
              <a:latin typeface="Tw Cen MT"/>
              <a:ea typeface="Tw Cen MT"/>
              <a:cs typeface="Tw Cen MT"/>
              <a:sym typeface="Tw Cen MT"/>
            </a:endParaRPr>
          </a:p>
          <a:p>
            <a:pPr lvl="0" algn="l" defTabSz="914400">
              <a:lnSpc>
                <a:spcPct val="120000"/>
              </a:lnSpc>
              <a:spcBef>
                <a:spcPts val="1000"/>
              </a:spcBef>
              <a:buClr>
                <a:srgbClr val="000000"/>
              </a:buClr>
              <a:buFont typeface="Arial"/>
              <a:defRPr sz="1800"/>
            </a:pPr>
            <a:r>
              <a:rPr sz="6100">
                <a:latin typeface="Tw Cen MT"/>
                <a:ea typeface="Tw Cen MT"/>
                <a:cs typeface="Tw Cen MT"/>
                <a:sym typeface="Tw Cen MT"/>
              </a:rPr>
              <a:t>1) BEGIN WITH KNOWN</a:t>
            </a:r>
            <a:endParaRPr sz="6100">
              <a:latin typeface="Tw Cen MT"/>
              <a:ea typeface="Tw Cen MT"/>
              <a:cs typeface="Tw Cen MT"/>
              <a:sym typeface="Tw Cen MT"/>
            </a:endParaRPr>
          </a:p>
          <a:p>
            <a:pPr lvl="0" algn="l" defTabSz="914400">
              <a:lnSpc>
                <a:spcPct val="120000"/>
              </a:lnSpc>
              <a:spcBef>
                <a:spcPts val="1000"/>
              </a:spcBef>
              <a:buClr>
                <a:srgbClr val="000000"/>
              </a:buClr>
              <a:buFont typeface="Arial"/>
              <a:defRPr sz="1800"/>
            </a:pPr>
            <a:r>
              <a:rPr sz="6100">
                <a:latin typeface="Tw Cen MT"/>
                <a:ea typeface="Tw Cen MT"/>
                <a:cs typeface="Tw Cen MT"/>
                <a:sym typeface="Tw Cen MT"/>
              </a:rPr>
              <a:t>2) DECIDE ON AN EQUALITY</a:t>
            </a:r>
            <a:endParaRPr sz="6100">
              <a:latin typeface="Tw Cen MT"/>
              <a:ea typeface="Tw Cen MT"/>
              <a:cs typeface="Tw Cen MT"/>
              <a:sym typeface="Tw Cen MT"/>
            </a:endParaRPr>
          </a:p>
          <a:p>
            <a:pPr lvl="0" algn="l" defTabSz="914400">
              <a:lnSpc>
                <a:spcPct val="120000"/>
              </a:lnSpc>
              <a:spcBef>
                <a:spcPts val="1000"/>
              </a:spcBef>
              <a:buClr>
                <a:srgbClr val="000000"/>
              </a:buClr>
              <a:buFont typeface="Arial"/>
              <a:defRPr sz="1800"/>
            </a:pPr>
            <a:r>
              <a:rPr sz="6100">
                <a:latin typeface="Tw Cen MT"/>
                <a:ea typeface="Tw Cen MT"/>
                <a:cs typeface="Tw Cen MT"/>
                <a:sym typeface="Tw Cen MT"/>
              </a:rPr>
              <a:t>3) ARRANGE UNITS TO CANCEL 	OUT ORIGINAL UNITS</a:t>
            </a:r>
            <a:endParaRPr sz="6100">
              <a:latin typeface="Tw Cen MT"/>
              <a:ea typeface="Tw Cen MT"/>
              <a:cs typeface="Tw Cen MT"/>
              <a:sym typeface="Tw Cen MT"/>
            </a:endParaRPr>
          </a:p>
          <a:p>
            <a:pPr lvl="0" algn="l" defTabSz="914400">
              <a:lnSpc>
                <a:spcPct val="120000"/>
              </a:lnSpc>
              <a:spcBef>
                <a:spcPts val="1000"/>
              </a:spcBef>
              <a:buClr>
                <a:srgbClr val="000000"/>
              </a:buClr>
              <a:buFont typeface="Arial"/>
              <a:defRPr sz="1800"/>
            </a:pPr>
            <a:r>
              <a:rPr sz="6100">
                <a:latin typeface="Tw Cen MT"/>
                <a:ea typeface="Tw Cen MT"/>
                <a:cs typeface="Tw Cen MT"/>
                <a:sym typeface="Tw Cen MT"/>
              </a:rPr>
              <a:t>4) DO THE MATH!</a:t>
            </a:r>
          </a:p>
        </p:txBody>
      </p:sp>
      <p:sp>
        <p:nvSpPr>
          <p:cNvPr id="160" name="Shape 160"/>
          <p:cNvSpPr/>
          <p:nvPr/>
        </p:nvSpPr>
        <p:spPr>
          <a:xfrm>
            <a:off x="618921" y="438150"/>
            <a:ext cx="117669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Reminder - How to solve Dimensional Analysis problems: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