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2" r:id="rId4"/>
    <p:sldId id="273" r:id="rId5"/>
    <p:sldId id="259" r:id="rId6"/>
    <p:sldId id="261" r:id="rId7"/>
    <p:sldId id="274" r:id="rId8"/>
    <p:sldId id="275" r:id="rId9"/>
    <p:sldId id="276" r:id="rId10"/>
    <p:sldId id="277" r:id="rId11"/>
    <p:sldId id="278" r:id="rId12"/>
    <p:sldId id="279" r:id="rId13"/>
    <p:sldId id="280" r:id="rId14"/>
    <p:sldId id="281" r:id="rId15"/>
    <p:sldId id="266" r:id="rId16"/>
    <p:sldId id="282" r:id="rId17"/>
    <p:sldId id="283" r:id="rId18"/>
    <p:sldId id="260" r:id="rId19"/>
    <p:sldId id="262" r:id="rId20"/>
    <p:sldId id="263"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9A9354-06CE-42B7-A000-F7C1FF4C1186}"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869D2B-1AE1-4317-9E92-11A5DB6BF50D}" type="slidenum">
              <a:rPr lang="en-US" smtClean="0"/>
              <a:t>‹#›</a:t>
            </a:fld>
            <a:endParaRPr lang="en-US" dirty="0"/>
          </a:p>
        </p:txBody>
      </p:sp>
    </p:spTree>
    <p:extLst>
      <p:ext uri="{BB962C8B-B14F-4D97-AF65-F5344CB8AC3E}">
        <p14:creationId xmlns:p14="http://schemas.microsoft.com/office/powerpoint/2010/main" val="179543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A9354-06CE-42B7-A000-F7C1FF4C1186}"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869D2B-1AE1-4317-9E92-11A5DB6BF50D}" type="slidenum">
              <a:rPr lang="en-US" smtClean="0"/>
              <a:t>‹#›</a:t>
            </a:fld>
            <a:endParaRPr lang="en-US" dirty="0"/>
          </a:p>
        </p:txBody>
      </p:sp>
    </p:spTree>
    <p:extLst>
      <p:ext uri="{BB962C8B-B14F-4D97-AF65-F5344CB8AC3E}">
        <p14:creationId xmlns:p14="http://schemas.microsoft.com/office/powerpoint/2010/main" val="2383055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A9354-06CE-42B7-A000-F7C1FF4C1186}"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869D2B-1AE1-4317-9E92-11A5DB6BF50D}" type="slidenum">
              <a:rPr lang="en-US" smtClean="0"/>
              <a:t>‹#›</a:t>
            </a:fld>
            <a:endParaRPr lang="en-US" dirty="0"/>
          </a:p>
        </p:txBody>
      </p:sp>
    </p:spTree>
    <p:extLst>
      <p:ext uri="{BB962C8B-B14F-4D97-AF65-F5344CB8AC3E}">
        <p14:creationId xmlns:p14="http://schemas.microsoft.com/office/powerpoint/2010/main" val="356780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A9354-06CE-42B7-A000-F7C1FF4C1186}"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869D2B-1AE1-4317-9E92-11A5DB6BF50D}" type="slidenum">
              <a:rPr lang="en-US" smtClean="0"/>
              <a:t>‹#›</a:t>
            </a:fld>
            <a:endParaRPr lang="en-US" dirty="0"/>
          </a:p>
        </p:txBody>
      </p:sp>
    </p:spTree>
    <p:extLst>
      <p:ext uri="{BB962C8B-B14F-4D97-AF65-F5344CB8AC3E}">
        <p14:creationId xmlns:p14="http://schemas.microsoft.com/office/powerpoint/2010/main" val="101684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9A9354-06CE-42B7-A000-F7C1FF4C1186}"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869D2B-1AE1-4317-9E92-11A5DB6BF50D}" type="slidenum">
              <a:rPr lang="en-US" smtClean="0"/>
              <a:t>‹#›</a:t>
            </a:fld>
            <a:endParaRPr lang="en-US" dirty="0"/>
          </a:p>
        </p:txBody>
      </p:sp>
    </p:spTree>
    <p:extLst>
      <p:ext uri="{BB962C8B-B14F-4D97-AF65-F5344CB8AC3E}">
        <p14:creationId xmlns:p14="http://schemas.microsoft.com/office/powerpoint/2010/main" val="2995662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9A9354-06CE-42B7-A000-F7C1FF4C1186}" type="datetimeFigureOut">
              <a:rPr lang="en-US" smtClean="0"/>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869D2B-1AE1-4317-9E92-11A5DB6BF50D}" type="slidenum">
              <a:rPr lang="en-US" smtClean="0"/>
              <a:t>‹#›</a:t>
            </a:fld>
            <a:endParaRPr lang="en-US" dirty="0"/>
          </a:p>
        </p:txBody>
      </p:sp>
    </p:spTree>
    <p:extLst>
      <p:ext uri="{BB962C8B-B14F-4D97-AF65-F5344CB8AC3E}">
        <p14:creationId xmlns:p14="http://schemas.microsoft.com/office/powerpoint/2010/main" val="302293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9A9354-06CE-42B7-A000-F7C1FF4C1186}" type="datetimeFigureOut">
              <a:rPr lang="en-US" smtClean="0"/>
              <a:t>10/20/2015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869D2B-1AE1-4317-9E92-11A5DB6BF50D}" type="slidenum">
              <a:rPr lang="en-US" smtClean="0"/>
              <a:t>‹#›</a:t>
            </a:fld>
            <a:endParaRPr lang="en-US" dirty="0"/>
          </a:p>
        </p:txBody>
      </p:sp>
    </p:spTree>
    <p:extLst>
      <p:ext uri="{BB962C8B-B14F-4D97-AF65-F5344CB8AC3E}">
        <p14:creationId xmlns:p14="http://schemas.microsoft.com/office/powerpoint/2010/main" val="3155121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9A9354-06CE-42B7-A000-F7C1FF4C1186}" type="datetimeFigureOut">
              <a:rPr lang="en-US" smtClean="0"/>
              <a:t>10/20/2015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869D2B-1AE1-4317-9E92-11A5DB6BF50D}" type="slidenum">
              <a:rPr lang="en-US" smtClean="0"/>
              <a:t>‹#›</a:t>
            </a:fld>
            <a:endParaRPr lang="en-US" dirty="0"/>
          </a:p>
        </p:txBody>
      </p:sp>
    </p:spTree>
    <p:extLst>
      <p:ext uri="{BB962C8B-B14F-4D97-AF65-F5344CB8AC3E}">
        <p14:creationId xmlns:p14="http://schemas.microsoft.com/office/powerpoint/2010/main" val="285117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A9354-06CE-42B7-A000-F7C1FF4C1186}" type="datetimeFigureOut">
              <a:rPr lang="en-US" smtClean="0"/>
              <a:t>10/20/2015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869D2B-1AE1-4317-9E92-11A5DB6BF50D}" type="slidenum">
              <a:rPr lang="en-US" smtClean="0"/>
              <a:t>‹#›</a:t>
            </a:fld>
            <a:endParaRPr lang="en-US" dirty="0"/>
          </a:p>
        </p:txBody>
      </p:sp>
    </p:spTree>
    <p:extLst>
      <p:ext uri="{BB962C8B-B14F-4D97-AF65-F5344CB8AC3E}">
        <p14:creationId xmlns:p14="http://schemas.microsoft.com/office/powerpoint/2010/main" val="324263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A9354-06CE-42B7-A000-F7C1FF4C1186}" type="datetimeFigureOut">
              <a:rPr lang="en-US" smtClean="0"/>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869D2B-1AE1-4317-9E92-11A5DB6BF50D}" type="slidenum">
              <a:rPr lang="en-US" smtClean="0"/>
              <a:t>‹#›</a:t>
            </a:fld>
            <a:endParaRPr lang="en-US" dirty="0"/>
          </a:p>
        </p:txBody>
      </p:sp>
    </p:spTree>
    <p:extLst>
      <p:ext uri="{BB962C8B-B14F-4D97-AF65-F5344CB8AC3E}">
        <p14:creationId xmlns:p14="http://schemas.microsoft.com/office/powerpoint/2010/main" val="108708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A9354-06CE-42B7-A000-F7C1FF4C1186}" type="datetimeFigureOut">
              <a:rPr lang="en-US" smtClean="0"/>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869D2B-1AE1-4317-9E92-11A5DB6BF50D}" type="slidenum">
              <a:rPr lang="en-US" smtClean="0"/>
              <a:t>‹#›</a:t>
            </a:fld>
            <a:endParaRPr lang="en-US" dirty="0"/>
          </a:p>
        </p:txBody>
      </p:sp>
    </p:spTree>
    <p:extLst>
      <p:ext uri="{BB962C8B-B14F-4D97-AF65-F5344CB8AC3E}">
        <p14:creationId xmlns:p14="http://schemas.microsoft.com/office/powerpoint/2010/main" val="357029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A9354-06CE-42B7-A000-F7C1FF4C1186}" type="datetimeFigureOut">
              <a:rPr lang="en-US" smtClean="0"/>
              <a:t>10/20/2015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69D2B-1AE1-4317-9E92-11A5DB6BF50D}" type="slidenum">
              <a:rPr lang="en-US" smtClean="0"/>
              <a:t>‹#›</a:t>
            </a:fld>
            <a:endParaRPr lang="en-US" dirty="0"/>
          </a:p>
        </p:txBody>
      </p:sp>
    </p:spTree>
    <p:extLst>
      <p:ext uri="{BB962C8B-B14F-4D97-AF65-F5344CB8AC3E}">
        <p14:creationId xmlns:p14="http://schemas.microsoft.com/office/powerpoint/2010/main" val="249014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5154"/>
            <a:ext cx="2644588" cy="1385046"/>
          </a:xfrm>
        </p:spPr>
        <p:txBody>
          <a:bodyPr>
            <a:noAutofit/>
          </a:bodyPr>
          <a:lstStyle/>
          <a:p>
            <a:r>
              <a:rPr lang="en-US" sz="8000" dirty="0" smtClean="0">
                <a:latin typeface="Cooper Black" panose="0208090404030B020404" pitchFamily="18" charset="0"/>
              </a:rPr>
              <a:t>IPM</a:t>
            </a:r>
            <a:endParaRPr lang="en-US" sz="8000" dirty="0">
              <a:latin typeface="Cooper Black" panose="0208090404030B020404" pitchFamily="18" charset="0"/>
            </a:endParaRPr>
          </a:p>
        </p:txBody>
      </p:sp>
      <p:pic>
        <p:nvPicPr>
          <p:cNvPr id="1028" name="Picture 4" descr="http://www.vulcantermite.com/wp-content/uploads/2013/01/Pest-contro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177" y="793943"/>
            <a:ext cx="5567737" cy="5695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0" y="2367606"/>
            <a:ext cx="5006788" cy="3477875"/>
          </a:xfrm>
          <a:prstGeom prst="rect">
            <a:avLst/>
          </a:prstGeom>
        </p:spPr>
        <p:txBody>
          <a:bodyPr wrap="square">
            <a:spAutoFit/>
          </a:bodyPr>
          <a:lstStyle/>
          <a:p>
            <a:r>
              <a:rPr lang="en-US" sz="4400" dirty="0" smtClean="0">
                <a:latin typeface="Cooper Black" panose="0208090404030B020404" pitchFamily="18" charset="0"/>
              </a:rPr>
              <a:t>I – Integrated</a:t>
            </a:r>
            <a:br>
              <a:rPr lang="en-US" sz="4400" dirty="0" smtClean="0">
                <a:latin typeface="Cooper Black" panose="0208090404030B020404" pitchFamily="18" charset="0"/>
              </a:rPr>
            </a:br>
            <a:r>
              <a:rPr lang="en-US" sz="4400" dirty="0" smtClean="0">
                <a:latin typeface="Cooper Black" panose="0208090404030B020404" pitchFamily="18" charset="0"/>
              </a:rPr>
              <a:t/>
            </a:r>
            <a:br>
              <a:rPr lang="en-US" sz="4400" dirty="0" smtClean="0">
                <a:latin typeface="Cooper Black" panose="0208090404030B020404" pitchFamily="18" charset="0"/>
              </a:rPr>
            </a:br>
            <a:r>
              <a:rPr lang="en-US" sz="4400" dirty="0" smtClean="0">
                <a:latin typeface="Cooper Black" panose="0208090404030B020404" pitchFamily="18" charset="0"/>
              </a:rPr>
              <a:t>P – Pest</a:t>
            </a:r>
            <a:br>
              <a:rPr lang="en-US" sz="4400" dirty="0" smtClean="0">
                <a:latin typeface="Cooper Black" panose="0208090404030B020404" pitchFamily="18" charset="0"/>
              </a:rPr>
            </a:br>
            <a:r>
              <a:rPr lang="en-US" sz="4400" dirty="0" smtClean="0">
                <a:latin typeface="Cooper Black" panose="0208090404030B020404" pitchFamily="18" charset="0"/>
              </a:rPr>
              <a:t/>
            </a:r>
            <a:br>
              <a:rPr lang="en-US" sz="4400" dirty="0" smtClean="0">
                <a:latin typeface="Cooper Black" panose="0208090404030B020404" pitchFamily="18" charset="0"/>
              </a:rPr>
            </a:br>
            <a:r>
              <a:rPr lang="en-US" sz="4400" dirty="0" smtClean="0">
                <a:latin typeface="Cooper Black" panose="0208090404030B020404" pitchFamily="18" charset="0"/>
              </a:rPr>
              <a:t>M - Management</a:t>
            </a:r>
            <a:endParaRPr lang="en-US" sz="4400" dirty="0">
              <a:latin typeface="Cooper Black" panose="0208090404030B020404" pitchFamily="18" charset="0"/>
            </a:endParaRPr>
          </a:p>
        </p:txBody>
      </p:sp>
    </p:spTree>
    <p:extLst>
      <p:ext uri="{BB962C8B-B14F-4D97-AF65-F5344CB8AC3E}">
        <p14:creationId xmlns:p14="http://schemas.microsoft.com/office/powerpoint/2010/main" val="267146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917"/>
            <a:ext cx="10515600" cy="1344707"/>
          </a:xfrm>
        </p:spPr>
        <p:txBody>
          <a:bodyPr>
            <a:normAutofit fontScale="90000"/>
          </a:bodyPr>
          <a:lstStyle/>
          <a:p>
            <a:pPr algn="ctr"/>
            <a:r>
              <a:rPr lang="en-US" sz="4900" dirty="0" smtClean="0">
                <a:latin typeface="Cooper Black" panose="0208090404030B020404" pitchFamily="18" charset="0"/>
              </a:rPr>
              <a:t/>
            </a:r>
            <a:br>
              <a:rPr lang="en-US" sz="4900" dirty="0" smtClean="0">
                <a:latin typeface="Cooper Black" panose="0208090404030B020404" pitchFamily="18" charset="0"/>
              </a:rPr>
            </a:br>
            <a:r>
              <a:rPr lang="en-US" sz="4900" dirty="0" smtClean="0">
                <a:latin typeface="Cooper Black" panose="0208090404030B020404" pitchFamily="18" charset="0"/>
              </a:rPr>
              <a:t>Step 2: Learn pest and host life cycles and biology</a:t>
            </a:r>
            <a:r>
              <a:rPr lang="en-US" b="1" dirty="0" smtClean="0"/>
              <a:t/>
            </a:r>
            <a:br>
              <a:rPr lang="en-US" b="1" dirty="0" smtClean="0"/>
            </a:br>
            <a:endParaRPr lang="en-US" dirty="0"/>
          </a:p>
        </p:txBody>
      </p:sp>
      <p:sp>
        <p:nvSpPr>
          <p:cNvPr id="3" name="Content Placeholder 2"/>
          <p:cNvSpPr>
            <a:spLocks noGrp="1"/>
          </p:cNvSpPr>
          <p:nvPr>
            <p:ph idx="1"/>
          </p:nvPr>
        </p:nvSpPr>
        <p:spPr>
          <a:xfrm>
            <a:off x="838200" y="2043953"/>
            <a:ext cx="5239871" cy="4482633"/>
          </a:xfrm>
        </p:spPr>
        <p:txBody>
          <a:bodyPr/>
          <a:lstStyle/>
          <a:p>
            <a:r>
              <a:rPr lang="en-US" dirty="0" smtClean="0">
                <a:latin typeface="Cooper Black" panose="0208090404030B020404" pitchFamily="18" charset="0"/>
              </a:rPr>
              <a:t>Once the pest is identified, read about its life-cycle, food sources, preferred habitats, special adaptations, and natural enemies.  </a:t>
            </a:r>
          </a:p>
          <a:p>
            <a:r>
              <a:rPr lang="en-US" dirty="0" smtClean="0">
                <a:latin typeface="Cooper Black" panose="0208090404030B020404" pitchFamily="18" charset="0"/>
              </a:rPr>
              <a:t>The best management plan will take all of these factors into account.</a:t>
            </a:r>
            <a:endParaRPr lang="en-US" dirty="0">
              <a:latin typeface="Cooper Black" panose="0208090404030B020404" pitchFamily="18" charset="0"/>
            </a:endParaRPr>
          </a:p>
        </p:txBody>
      </p:sp>
      <p:pic>
        <p:nvPicPr>
          <p:cNvPr id="8194" name="Picture 2" descr="http://extension.entm.purdue.edu/radicalbugs/images/cartoons/identif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163" y="2164975"/>
            <a:ext cx="4658310" cy="353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71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631"/>
            <a:ext cx="10515600" cy="1033369"/>
          </a:xfrm>
        </p:spPr>
        <p:txBody>
          <a:bodyPr/>
          <a:lstStyle/>
          <a:p>
            <a:pPr algn="ctr"/>
            <a:r>
              <a:rPr lang="en-US" dirty="0" smtClean="0">
                <a:latin typeface="Cooper Black" panose="0208090404030B020404" pitchFamily="18" charset="0"/>
              </a:rPr>
              <a:t>Step 3: Monitor </a:t>
            </a:r>
            <a:endParaRPr lang="en-US" dirty="0">
              <a:latin typeface="Cooper Black" panose="0208090404030B020404" pitchFamily="18" charset="0"/>
            </a:endParaRPr>
          </a:p>
        </p:txBody>
      </p:sp>
      <p:sp>
        <p:nvSpPr>
          <p:cNvPr id="3" name="Content Placeholder 2"/>
          <p:cNvSpPr>
            <a:spLocks noGrp="1"/>
          </p:cNvSpPr>
          <p:nvPr>
            <p:ph idx="1"/>
          </p:nvPr>
        </p:nvSpPr>
        <p:spPr>
          <a:xfrm>
            <a:off x="5715000" y="1667434"/>
            <a:ext cx="5970494" cy="5015753"/>
          </a:xfrm>
        </p:spPr>
        <p:txBody>
          <a:bodyPr>
            <a:normAutofit/>
          </a:bodyPr>
          <a:lstStyle/>
          <a:p>
            <a:r>
              <a:rPr lang="en-US" dirty="0">
                <a:latin typeface="Cooper Black" panose="0208090404030B020404" pitchFamily="18" charset="0"/>
              </a:rPr>
              <a:t>T</a:t>
            </a:r>
            <a:r>
              <a:rPr lang="en-US" dirty="0" smtClean="0">
                <a:latin typeface="Cooper Black" panose="0208090404030B020404" pitchFamily="18" charset="0"/>
              </a:rPr>
              <a:t>he regular and ongoing inspection of areas where pest problems are occurring or could occur. </a:t>
            </a:r>
          </a:p>
          <a:p>
            <a:pPr marL="0" indent="0">
              <a:buNone/>
            </a:pPr>
            <a:r>
              <a:rPr lang="en-US" dirty="0" smtClean="0">
                <a:latin typeface="Cooper Black" panose="0208090404030B020404" pitchFamily="18" charset="0"/>
              </a:rPr>
              <a:t> </a:t>
            </a:r>
          </a:p>
          <a:p>
            <a:r>
              <a:rPr lang="en-US" dirty="0" smtClean="0">
                <a:latin typeface="Cooper Black" panose="0208090404030B020404" pitchFamily="18" charset="0"/>
              </a:rPr>
              <a:t>Monitoring helps to determine where and when treatment is needed, helps to pinpoint problem areas, and allows you to evaluate and fine tune treatments. </a:t>
            </a:r>
          </a:p>
          <a:p>
            <a:endParaRPr lang="en-US" dirty="0"/>
          </a:p>
        </p:txBody>
      </p:sp>
      <p:pic>
        <p:nvPicPr>
          <p:cNvPr id="9218" name="Picture 2" descr="http://www4.ncsu.edu/%7Ecoby/img/readingroa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329" y="1870542"/>
            <a:ext cx="4083424" cy="385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96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025"/>
            <a:ext cx="10515600" cy="1411940"/>
          </a:xfrm>
        </p:spPr>
        <p:txBody>
          <a:bodyPr>
            <a:normAutofit fontScale="90000"/>
          </a:bodyPr>
          <a:lstStyle/>
          <a:p>
            <a:pPr algn="ctr"/>
            <a:r>
              <a:rPr lang="en-US" sz="4900" dirty="0" smtClean="0">
                <a:latin typeface="Cooper Black" panose="0208090404030B020404" pitchFamily="18" charset="0"/>
              </a:rPr>
              <a:t/>
            </a:r>
            <a:br>
              <a:rPr lang="en-US" sz="4900" dirty="0" smtClean="0">
                <a:latin typeface="Cooper Black" panose="0208090404030B020404" pitchFamily="18" charset="0"/>
              </a:rPr>
            </a:br>
            <a:r>
              <a:rPr lang="en-US" sz="4900" dirty="0" smtClean="0">
                <a:latin typeface="Cooper Black" panose="0208090404030B020404" pitchFamily="18" charset="0"/>
              </a:rPr>
              <a:t>Step 4: E</a:t>
            </a:r>
            <a:r>
              <a:rPr lang="en-US" sz="4900" b="1" dirty="0" smtClean="0">
                <a:latin typeface="Cooper Black" panose="0208090404030B020404" pitchFamily="18" charset="0"/>
              </a:rPr>
              <a:t>stablish action threshold (economic, health, or aesthetic)</a:t>
            </a:r>
            <a:r>
              <a:rPr lang="en-US" b="1" dirty="0" smtClean="0"/>
              <a:t/>
            </a:r>
            <a:br>
              <a:rPr lang="en-US" b="1" dirty="0" smtClean="0"/>
            </a:br>
            <a:endParaRPr lang="en-US" dirty="0"/>
          </a:p>
        </p:txBody>
      </p:sp>
      <p:sp>
        <p:nvSpPr>
          <p:cNvPr id="3" name="Content Placeholder 2"/>
          <p:cNvSpPr>
            <a:spLocks noGrp="1"/>
          </p:cNvSpPr>
          <p:nvPr>
            <p:ph idx="1"/>
          </p:nvPr>
        </p:nvSpPr>
        <p:spPr>
          <a:xfrm>
            <a:off x="838200" y="2108013"/>
            <a:ext cx="6234953" cy="4351338"/>
          </a:xfrm>
        </p:spPr>
        <p:txBody>
          <a:bodyPr>
            <a:normAutofit lnSpcReduction="10000"/>
          </a:bodyPr>
          <a:lstStyle/>
          <a:p>
            <a:r>
              <a:rPr lang="en-US" dirty="0" smtClean="0">
                <a:latin typeface="Cooper Black" panose="0208090404030B020404" pitchFamily="18" charset="0"/>
              </a:rPr>
              <a:t>In some situations a certain number of pests can be tolerated. However, there may come a time when something must be done. </a:t>
            </a:r>
          </a:p>
          <a:p>
            <a:r>
              <a:rPr lang="en-US" dirty="0" smtClean="0">
                <a:latin typeface="Cooper Black" panose="0208090404030B020404" pitchFamily="18" charset="0"/>
              </a:rPr>
              <a:t>When human health is a consideration, action thresholds are low. This means that only a few pests are necessary to start a pest management program.</a:t>
            </a:r>
            <a:r>
              <a:rPr lang="en-US" dirty="0" smtClean="0"/>
              <a:t> </a:t>
            </a:r>
            <a:endParaRPr lang="en-US" dirty="0"/>
          </a:p>
        </p:txBody>
      </p:sp>
      <p:pic>
        <p:nvPicPr>
          <p:cNvPr id="10242" name="Picture 2" descr="http://www.eucipm.org/images/Image3_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194" y="2229037"/>
            <a:ext cx="4276606" cy="366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32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630"/>
            <a:ext cx="10515600" cy="1019923"/>
          </a:xfrm>
        </p:spPr>
        <p:txBody>
          <a:bodyPr/>
          <a:lstStyle/>
          <a:p>
            <a:pPr algn="ctr"/>
            <a:r>
              <a:rPr lang="en-US" dirty="0" smtClean="0">
                <a:latin typeface="Cooper Black" panose="0208090404030B020404" pitchFamily="18" charset="0"/>
              </a:rPr>
              <a:t>Step 5: Choose Tactics</a:t>
            </a:r>
            <a:endParaRPr lang="en-US" dirty="0">
              <a:latin typeface="Cooper Black" panose="0208090404030B020404" pitchFamily="18" charset="0"/>
            </a:endParaRPr>
          </a:p>
        </p:txBody>
      </p:sp>
      <p:sp>
        <p:nvSpPr>
          <p:cNvPr id="3" name="Content Placeholder 2"/>
          <p:cNvSpPr>
            <a:spLocks noGrp="1"/>
          </p:cNvSpPr>
          <p:nvPr>
            <p:ph idx="1"/>
          </p:nvPr>
        </p:nvSpPr>
        <p:spPr>
          <a:xfrm>
            <a:off x="838200" y="1371599"/>
            <a:ext cx="10515600" cy="5150225"/>
          </a:xfrm>
        </p:spPr>
        <p:txBody>
          <a:bodyPr>
            <a:normAutofit lnSpcReduction="10000"/>
          </a:bodyPr>
          <a:lstStyle/>
          <a:p>
            <a:r>
              <a:rPr lang="en-US" dirty="0" smtClean="0">
                <a:latin typeface="Cooper Black" panose="0208090404030B020404" pitchFamily="18" charset="0"/>
              </a:rPr>
              <a:t>IPM emphasizes prevention by identifying and removing the causes of the problems, rather than just treating the symptoms.  </a:t>
            </a:r>
          </a:p>
          <a:p>
            <a:r>
              <a:rPr lang="en-US" dirty="0" smtClean="0">
                <a:latin typeface="Cooper Black" panose="0208090404030B020404" pitchFamily="18" charset="0"/>
              </a:rPr>
              <a:t>The information gathered in the previous steps should be used to select the best control methods (IPM Tactics) for a particular situation. Treatment strategies should be:</a:t>
            </a:r>
          </a:p>
          <a:p>
            <a:pPr lvl="1"/>
            <a:r>
              <a:rPr lang="en-US" dirty="0" smtClean="0">
                <a:latin typeface="Cooper Black" panose="0208090404030B020404" pitchFamily="18" charset="0"/>
              </a:rPr>
              <a:t>Least hazardous to human health</a:t>
            </a:r>
          </a:p>
          <a:p>
            <a:pPr lvl="1"/>
            <a:r>
              <a:rPr lang="en-US" dirty="0" smtClean="0">
                <a:latin typeface="Cooper Black" panose="0208090404030B020404" pitchFamily="18" charset="0"/>
              </a:rPr>
              <a:t>least disruptive to natural controls</a:t>
            </a:r>
          </a:p>
          <a:p>
            <a:pPr lvl="1"/>
            <a:r>
              <a:rPr lang="en-US" dirty="0" smtClean="0">
                <a:latin typeface="Cooper Black" panose="0208090404030B020404" pitchFamily="18" charset="0"/>
              </a:rPr>
              <a:t>least toxic to non-target organisms</a:t>
            </a:r>
          </a:p>
          <a:p>
            <a:pPr lvl="1"/>
            <a:r>
              <a:rPr lang="en-US" dirty="0" smtClean="0">
                <a:latin typeface="Cooper Black" panose="0208090404030B020404" pitchFamily="18" charset="0"/>
              </a:rPr>
              <a:t>most likely to be permanent and                                               prevent recurrence of the pest</a:t>
            </a:r>
          </a:p>
          <a:p>
            <a:pPr lvl="1"/>
            <a:r>
              <a:rPr lang="en-US" dirty="0" smtClean="0">
                <a:latin typeface="Cooper Black" panose="0208090404030B020404" pitchFamily="18" charset="0"/>
              </a:rPr>
              <a:t>cost-effective</a:t>
            </a:r>
          </a:p>
          <a:p>
            <a:pPr lvl="1"/>
            <a:r>
              <a:rPr lang="en-US" dirty="0" smtClean="0">
                <a:latin typeface="Cooper Black" panose="0208090404030B020404" pitchFamily="18" charset="0"/>
              </a:rPr>
              <a:t>appropriate to the site</a:t>
            </a:r>
          </a:p>
          <a:p>
            <a:endParaRPr lang="en-US" dirty="0"/>
          </a:p>
        </p:txBody>
      </p:sp>
      <p:pic>
        <p:nvPicPr>
          <p:cNvPr id="11266" name="Picture 2" descr="http://moxie.learnedmarketing.com/wp-content/uploads/2014/04/mox-carto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6305" y="3801226"/>
            <a:ext cx="4429872" cy="272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59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81635"/>
          </a:xfrm>
        </p:spPr>
        <p:txBody>
          <a:bodyPr/>
          <a:lstStyle/>
          <a:p>
            <a:pPr algn="ctr"/>
            <a:r>
              <a:rPr lang="en-US" dirty="0" smtClean="0">
                <a:latin typeface="Cooper Black" panose="0208090404030B020404" pitchFamily="18" charset="0"/>
              </a:rPr>
              <a:t>Step 6: Evaluate Results</a:t>
            </a:r>
            <a:endParaRPr lang="en-US" dirty="0">
              <a:latin typeface="Cooper Black" panose="0208090404030B020404" pitchFamily="18" charset="0"/>
            </a:endParaRPr>
          </a:p>
        </p:txBody>
      </p:sp>
      <p:sp>
        <p:nvSpPr>
          <p:cNvPr id="3" name="Content Placeholder 2"/>
          <p:cNvSpPr>
            <a:spLocks noGrp="1"/>
          </p:cNvSpPr>
          <p:nvPr>
            <p:ph idx="1"/>
          </p:nvPr>
        </p:nvSpPr>
        <p:spPr>
          <a:xfrm>
            <a:off x="4477871" y="1358153"/>
            <a:ext cx="6875928" cy="5244353"/>
          </a:xfrm>
        </p:spPr>
        <p:txBody>
          <a:bodyPr>
            <a:normAutofit lnSpcReduction="10000"/>
          </a:bodyPr>
          <a:lstStyle/>
          <a:p>
            <a:r>
              <a:rPr lang="en-US" dirty="0" smtClean="0">
                <a:latin typeface="Cooper Black" panose="0208090404030B020404" pitchFamily="18" charset="0"/>
              </a:rPr>
              <a:t>After the control methods have been applied, this step provides an opportunity to evaluate their effectiveness.</a:t>
            </a:r>
          </a:p>
          <a:p>
            <a:pPr marL="0" indent="0">
              <a:buNone/>
            </a:pPr>
            <a:r>
              <a:rPr lang="en-US" dirty="0" smtClean="0">
                <a:latin typeface="Cooper Black" panose="0208090404030B020404" pitchFamily="18" charset="0"/>
              </a:rPr>
              <a:t>  </a:t>
            </a:r>
          </a:p>
          <a:p>
            <a:r>
              <a:rPr lang="en-US" dirty="0" smtClean="0">
                <a:latin typeface="Cooper Black" panose="0208090404030B020404" pitchFamily="18" charset="0"/>
              </a:rPr>
              <a:t>The evaluation is based on answers to specific questions.  </a:t>
            </a:r>
          </a:p>
          <a:p>
            <a:pPr lvl="1"/>
            <a:r>
              <a:rPr lang="en-US" dirty="0" smtClean="0">
                <a:latin typeface="Cooper Black" panose="0208090404030B020404" pitchFamily="18" charset="0"/>
              </a:rPr>
              <a:t>Was the pest managed or prevented to your satisfaction? </a:t>
            </a:r>
          </a:p>
          <a:p>
            <a:pPr lvl="1"/>
            <a:r>
              <a:rPr lang="en-US" dirty="0" smtClean="0">
                <a:latin typeface="Cooper Black" panose="0208090404030B020404" pitchFamily="18" charset="0"/>
              </a:rPr>
              <a:t>Was the method satisfactory?  </a:t>
            </a:r>
          </a:p>
          <a:p>
            <a:pPr lvl="1"/>
            <a:r>
              <a:rPr lang="en-US" dirty="0" smtClean="0">
                <a:latin typeface="Cooper Black" panose="0208090404030B020404" pitchFamily="18" charset="0"/>
              </a:rPr>
              <a:t>Were there any unintended side effects? </a:t>
            </a:r>
          </a:p>
          <a:p>
            <a:pPr lvl="1"/>
            <a:r>
              <a:rPr lang="en-US" dirty="0" smtClean="0">
                <a:latin typeface="Cooper Black" panose="0208090404030B020404" pitchFamily="18" charset="0"/>
              </a:rPr>
              <a:t>What will you do in the future for this pest situation?</a:t>
            </a:r>
            <a:endParaRPr lang="en-US" dirty="0">
              <a:latin typeface="Cooper Black" panose="0208090404030B020404" pitchFamily="18" charset="0"/>
            </a:endParaRPr>
          </a:p>
        </p:txBody>
      </p:sp>
      <p:pic>
        <p:nvPicPr>
          <p:cNvPr id="12290" name="Picture 2" descr="http://curt-rice.com/wp-content/uploads/2012/12/EvaluationCh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63" y="1936377"/>
            <a:ext cx="4039908" cy="416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94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47" y="0"/>
            <a:ext cx="10515600" cy="1325563"/>
          </a:xfrm>
        </p:spPr>
        <p:txBody>
          <a:bodyPr>
            <a:normAutofit/>
          </a:bodyPr>
          <a:lstStyle/>
          <a:p>
            <a:pPr algn="ctr"/>
            <a:r>
              <a:rPr lang="en-US" sz="6000" dirty="0" smtClean="0">
                <a:latin typeface="Cooper Black" panose="0208090404030B020404" pitchFamily="18" charset="0"/>
              </a:rPr>
              <a:t>IPM in a Nutshell</a:t>
            </a:r>
            <a:endParaRPr lang="en-US" sz="6000" dirty="0">
              <a:latin typeface="Cooper Black" panose="0208090404030B020404" pitchFamily="18" charset="0"/>
            </a:endParaRPr>
          </a:p>
        </p:txBody>
      </p:sp>
      <p:sp>
        <p:nvSpPr>
          <p:cNvPr id="3" name="Content Placeholder 2"/>
          <p:cNvSpPr>
            <a:spLocks noGrp="1"/>
          </p:cNvSpPr>
          <p:nvPr>
            <p:ph idx="1"/>
          </p:nvPr>
        </p:nvSpPr>
        <p:spPr>
          <a:xfrm>
            <a:off x="497541" y="1801906"/>
            <a:ext cx="5782235" cy="4760259"/>
          </a:xfrm>
        </p:spPr>
        <p:txBody>
          <a:bodyPr/>
          <a:lstStyle/>
          <a:p>
            <a:pPr algn="ctr"/>
            <a:r>
              <a:rPr lang="en-US" sz="4400" dirty="0" smtClean="0">
                <a:latin typeface="Cooper Black" panose="0208090404030B020404" pitchFamily="18" charset="0"/>
              </a:rPr>
              <a:t>Be prepared</a:t>
            </a:r>
          </a:p>
          <a:p>
            <a:pPr algn="ctr"/>
            <a:r>
              <a:rPr lang="en-US" sz="4400" dirty="0" smtClean="0">
                <a:latin typeface="Cooper Black" panose="0208090404030B020404" pitchFamily="18" charset="0"/>
              </a:rPr>
              <a:t>Think prevention</a:t>
            </a:r>
          </a:p>
          <a:p>
            <a:pPr algn="ctr"/>
            <a:r>
              <a:rPr lang="en-US" sz="4400" dirty="0" smtClean="0">
                <a:latin typeface="Cooper Black" panose="0208090404030B020404" pitchFamily="18" charset="0"/>
              </a:rPr>
              <a:t>No surprises</a:t>
            </a:r>
          </a:p>
          <a:p>
            <a:pPr algn="ctr"/>
            <a:r>
              <a:rPr lang="en-US" sz="4400" dirty="0" smtClean="0">
                <a:latin typeface="Cooper Black" panose="0208090404030B020404" pitchFamily="18" charset="0"/>
              </a:rPr>
              <a:t>Think strategy</a:t>
            </a:r>
          </a:p>
          <a:p>
            <a:pPr algn="ctr"/>
            <a:r>
              <a:rPr lang="en-US" sz="4400" dirty="0" smtClean="0">
                <a:latin typeface="Cooper Black" panose="0208090404030B020404" pitchFamily="18" charset="0"/>
              </a:rPr>
              <a:t>Choose and use</a:t>
            </a:r>
          </a:p>
          <a:p>
            <a:pPr algn="ctr"/>
            <a:r>
              <a:rPr lang="en-US" sz="4400" dirty="0" smtClean="0">
                <a:latin typeface="Cooper Black" panose="0208090404030B020404" pitchFamily="18" charset="0"/>
              </a:rPr>
              <a:t>Think again</a:t>
            </a:r>
          </a:p>
          <a:p>
            <a:endParaRPr lang="en-US" dirty="0" smtClean="0"/>
          </a:p>
          <a:p>
            <a:endParaRPr lang="en-US" dirty="0" smtClean="0"/>
          </a:p>
          <a:p>
            <a:endParaRPr lang="en-US" dirty="0" smtClean="0"/>
          </a:p>
          <a:p>
            <a:pPr marL="0" indent="0">
              <a:buNone/>
            </a:pPr>
            <a:endParaRPr lang="en-US" dirty="0"/>
          </a:p>
        </p:txBody>
      </p:sp>
      <p:pic>
        <p:nvPicPr>
          <p:cNvPr id="13314" name="Picture 2" descr="http://www.sustainablefood.com/promote/uploads/images/IP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815" y="1906307"/>
            <a:ext cx="4982432" cy="414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87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3">
                                            <p:txEl>
                                              <p:pRg st="0" end="0"/>
                                            </p:txEl>
                                          </p:spTgt>
                                        </p:tgtEl>
                                      </p:cBhvr>
                                    </p:animEffect>
                                    <p:animScale>
                                      <p:cBhvr>
                                        <p:cTn id="7" dur="50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3">
                                            <p:txEl>
                                              <p:pRg st="1" end="1"/>
                                            </p:txEl>
                                          </p:spTgt>
                                        </p:tgtEl>
                                      </p:cBhvr>
                                    </p:animEffect>
                                    <p:animScale>
                                      <p:cBhvr>
                                        <p:cTn id="12" dur="50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000" tmFilter="0, 0; .2, .5; .8, .5; 1, 0"/>
                                        <p:tgtEl>
                                          <p:spTgt spid="3">
                                            <p:txEl>
                                              <p:pRg st="2" end="2"/>
                                            </p:txEl>
                                          </p:spTgt>
                                        </p:tgtEl>
                                      </p:cBhvr>
                                    </p:animEffect>
                                    <p:animScale>
                                      <p:cBhvr>
                                        <p:cTn id="17" dur="50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3">
                                            <p:txEl>
                                              <p:pRg st="3" end="3"/>
                                            </p:txEl>
                                          </p:spTgt>
                                        </p:tgtEl>
                                      </p:cBhvr>
                                    </p:animEffect>
                                    <p:animScale>
                                      <p:cBhvr>
                                        <p:cTn id="22" dur="50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1000" tmFilter="0, 0; .2, .5; .8, .5; 1, 0"/>
                                        <p:tgtEl>
                                          <p:spTgt spid="3">
                                            <p:txEl>
                                              <p:pRg st="4" end="4"/>
                                            </p:txEl>
                                          </p:spTgt>
                                        </p:tgtEl>
                                      </p:cBhvr>
                                    </p:animEffect>
                                    <p:animScale>
                                      <p:cBhvr>
                                        <p:cTn id="27" dur="50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1000" tmFilter="0, 0; .2, .5; .8, .5; 1, 0"/>
                                        <p:tgtEl>
                                          <p:spTgt spid="3">
                                            <p:txEl>
                                              <p:pRg st="5" end="5"/>
                                            </p:txEl>
                                          </p:spTgt>
                                        </p:tgtEl>
                                      </p:cBhvr>
                                    </p:animEffect>
                                    <p:animScale>
                                      <p:cBhvr>
                                        <p:cTn id="32" dur="50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6000" dirty="0" smtClean="0">
                <a:latin typeface="Cooper Black" panose="0208090404030B020404" pitchFamily="18" charset="0"/>
              </a:rPr>
              <a:t>IPM Tactics</a:t>
            </a:r>
            <a:endParaRPr lang="en-US" sz="6000" dirty="0">
              <a:latin typeface="Cooper Black" panose="0208090404030B020404" pitchFamily="18" charset="0"/>
            </a:endParaRPr>
          </a:p>
        </p:txBody>
      </p:sp>
      <p:sp>
        <p:nvSpPr>
          <p:cNvPr id="3" name="Content Placeholder 2"/>
          <p:cNvSpPr>
            <a:spLocks noGrp="1"/>
          </p:cNvSpPr>
          <p:nvPr>
            <p:ph idx="1"/>
          </p:nvPr>
        </p:nvSpPr>
        <p:spPr>
          <a:xfrm>
            <a:off x="838200" y="1325562"/>
            <a:ext cx="10515600" cy="5250049"/>
          </a:xfrm>
        </p:spPr>
        <p:txBody>
          <a:bodyPr>
            <a:normAutofit fontScale="85000" lnSpcReduction="10000"/>
          </a:bodyPr>
          <a:lstStyle/>
          <a:p>
            <a:r>
              <a:rPr lang="en-US" dirty="0" smtClean="0">
                <a:latin typeface="Cooper Black" panose="0208090404030B020404" pitchFamily="18" charset="0"/>
              </a:rPr>
              <a:t>Multiple tactics are used to keep pest populations off-balance and avoids development of resistance to pesticides. Least toxic methods are used before more toxic ones whenever possible.</a:t>
            </a:r>
          </a:p>
          <a:p>
            <a:pPr marL="0" indent="0">
              <a:buNone/>
            </a:pPr>
            <a:r>
              <a:rPr lang="en-US" dirty="0" smtClean="0">
                <a:latin typeface="Cooper Black" panose="0208090404030B020404" pitchFamily="18" charset="0"/>
              </a:rPr>
              <a:t>  </a:t>
            </a:r>
          </a:p>
          <a:p>
            <a:r>
              <a:rPr lang="en-US" dirty="0" smtClean="0">
                <a:latin typeface="Cooper Black" panose="0208090404030B020404" pitchFamily="18" charset="0"/>
              </a:rPr>
              <a:t>The categories of tactics include:</a:t>
            </a:r>
          </a:p>
          <a:p>
            <a:pPr marL="0" indent="0">
              <a:buNone/>
            </a:pPr>
            <a:endParaRPr lang="en-US" sz="1200" dirty="0" smtClean="0">
              <a:solidFill>
                <a:srgbClr val="FF0000"/>
              </a:solidFill>
              <a:latin typeface="Cooper Black" panose="0208090404030B020404" pitchFamily="18" charset="0"/>
            </a:endParaRPr>
          </a:p>
          <a:p>
            <a:pPr lvl="1"/>
            <a:r>
              <a:rPr lang="en-US" sz="2600" dirty="0" smtClean="0">
                <a:solidFill>
                  <a:srgbClr val="FF0000"/>
                </a:solidFill>
                <a:latin typeface="Cooper Black" panose="0208090404030B020404" pitchFamily="18" charset="0"/>
              </a:rPr>
              <a:t>Cultural</a:t>
            </a:r>
            <a:r>
              <a:rPr lang="en-US" sz="2600" dirty="0">
                <a:solidFill>
                  <a:srgbClr val="FF0000"/>
                </a:solidFill>
                <a:latin typeface="Cooper Black" panose="0208090404030B020404" pitchFamily="18" charset="0"/>
              </a:rPr>
              <a:t> </a:t>
            </a:r>
            <a:r>
              <a:rPr lang="en-US" sz="2600" dirty="0" smtClean="0">
                <a:latin typeface="Cooper Black" panose="0208090404030B020404" pitchFamily="18" charset="0"/>
              </a:rPr>
              <a:t>– </a:t>
            </a:r>
            <a:r>
              <a:rPr lang="en-US" sz="2600" dirty="0" smtClean="0">
                <a:solidFill>
                  <a:srgbClr val="FF0000"/>
                </a:solidFill>
                <a:latin typeface="Cooper Black" panose="0208090404030B020404" pitchFamily="18" charset="0"/>
              </a:rPr>
              <a:t>minimize conditions needed to live</a:t>
            </a:r>
          </a:p>
          <a:p>
            <a:pPr lvl="1"/>
            <a:r>
              <a:rPr lang="en-US" sz="2600" dirty="0" smtClean="0">
                <a:solidFill>
                  <a:srgbClr val="0070C0"/>
                </a:solidFill>
                <a:latin typeface="Cooper Black" panose="0208090404030B020404" pitchFamily="18" charset="0"/>
              </a:rPr>
              <a:t>Physical</a:t>
            </a:r>
            <a:r>
              <a:rPr lang="en-US" sz="2600" dirty="0" smtClean="0">
                <a:latin typeface="Cooper Black" panose="0208090404030B020404" pitchFamily="18" charset="0"/>
              </a:rPr>
              <a:t> – </a:t>
            </a:r>
            <a:r>
              <a:rPr lang="en-US" sz="2600" dirty="0" smtClean="0">
                <a:solidFill>
                  <a:srgbClr val="0070C0"/>
                </a:solidFill>
                <a:latin typeface="Cooper Black" panose="0208090404030B020404" pitchFamily="18" charset="0"/>
              </a:rPr>
              <a:t>prevent access to host area or physically remove   </a:t>
            </a:r>
          </a:p>
          <a:p>
            <a:pPr marL="457200" lvl="1" indent="0">
              <a:buNone/>
            </a:pPr>
            <a:r>
              <a:rPr lang="en-US" sz="2600" dirty="0">
                <a:solidFill>
                  <a:srgbClr val="0070C0"/>
                </a:solidFill>
                <a:latin typeface="Cooper Black" panose="0208090404030B020404" pitchFamily="18" charset="0"/>
              </a:rPr>
              <a:t>	</a:t>
            </a:r>
            <a:r>
              <a:rPr lang="en-US" sz="2600" dirty="0" smtClean="0">
                <a:solidFill>
                  <a:srgbClr val="0070C0"/>
                </a:solidFill>
                <a:latin typeface="Cooper Black" panose="0208090404030B020404" pitchFamily="18" charset="0"/>
              </a:rPr>
              <a:t>	      them</a:t>
            </a:r>
          </a:p>
          <a:p>
            <a:pPr lvl="1"/>
            <a:r>
              <a:rPr lang="en-US" sz="2600" dirty="0" smtClean="0">
                <a:solidFill>
                  <a:srgbClr val="FF0000"/>
                </a:solidFill>
                <a:latin typeface="Cooper Black" panose="0208090404030B020404" pitchFamily="18" charset="0"/>
              </a:rPr>
              <a:t>Genetic</a:t>
            </a:r>
            <a:r>
              <a:rPr lang="en-US" sz="2600" dirty="0" smtClean="0">
                <a:latin typeface="Cooper Black" panose="0208090404030B020404" pitchFamily="18" charset="0"/>
              </a:rPr>
              <a:t> – </a:t>
            </a:r>
            <a:r>
              <a:rPr lang="en-US" sz="2600" dirty="0" smtClean="0">
                <a:solidFill>
                  <a:srgbClr val="FF0000"/>
                </a:solidFill>
                <a:latin typeface="Cooper Black" panose="0208090404030B020404" pitchFamily="18" charset="0"/>
              </a:rPr>
              <a:t>use pest-resistant varieties</a:t>
            </a:r>
          </a:p>
          <a:p>
            <a:pPr lvl="1"/>
            <a:r>
              <a:rPr lang="en-US" sz="2600" dirty="0" smtClean="0">
                <a:solidFill>
                  <a:srgbClr val="0070C0"/>
                </a:solidFill>
                <a:latin typeface="Cooper Black" panose="0208090404030B020404" pitchFamily="18" charset="0"/>
              </a:rPr>
              <a:t>Biological</a:t>
            </a:r>
            <a:r>
              <a:rPr lang="en-US" sz="2600" dirty="0" smtClean="0">
                <a:latin typeface="Cooper Black" panose="0208090404030B020404" pitchFamily="18" charset="0"/>
              </a:rPr>
              <a:t> – </a:t>
            </a:r>
            <a:r>
              <a:rPr lang="en-US" sz="2600" dirty="0" smtClean="0">
                <a:solidFill>
                  <a:srgbClr val="0070C0"/>
                </a:solidFill>
                <a:latin typeface="Cooper Black" panose="0208090404030B020404" pitchFamily="18" charset="0"/>
              </a:rPr>
              <a:t>use predators, parasites, and diseases to suppress </a:t>
            </a:r>
          </a:p>
          <a:p>
            <a:pPr marL="457200" lvl="1" indent="0">
              <a:buNone/>
            </a:pPr>
            <a:r>
              <a:rPr lang="en-US" sz="2600" dirty="0">
                <a:solidFill>
                  <a:srgbClr val="0070C0"/>
                </a:solidFill>
                <a:latin typeface="Cooper Black" panose="0208090404030B020404" pitchFamily="18" charset="0"/>
              </a:rPr>
              <a:t>	</a:t>
            </a:r>
            <a:r>
              <a:rPr lang="en-US" sz="2600" dirty="0" smtClean="0">
                <a:solidFill>
                  <a:srgbClr val="0070C0"/>
                </a:solidFill>
                <a:latin typeface="Cooper Black" panose="0208090404030B020404" pitchFamily="18" charset="0"/>
              </a:rPr>
              <a:t>	        pest populations</a:t>
            </a:r>
            <a:endParaRPr lang="en-US" sz="2600" dirty="0">
              <a:solidFill>
                <a:srgbClr val="0070C0"/>
              </a:solidFill>
              <a:latin typeface="Cooper Black" panose="0208090404030B020404" pitchFamily="18" charset="0"/>
            </a:endParaRPr>
          </a:p>
          <a:p>
            <a:pPr lvl="1"/>
            <a:r>
              <a:rPr lang="en-US" sz="2600" dirty="0" smtClean="0">
                <a:solidFill>
                  <a:srgbClr val="FF0000"/>
                </a:solidFill>
                <a:latin typeface="Cooper Black" panose="0208090404030B020404" pitchFamily="18" charset="0"/>
              </a:rPr>
              <a:t>Chemical</a:t>
            </a:r>
            <a:r>
              <a:rPr lang="en-US" sz="2600" dirty="0" smtClean="0">
                <a:latin typeface="Cooper Black" panose="0208090404030B020404" pitchFamily="18" charset="0"/>
              </a:rPr>
              <a:t> – </a:t>
            </a:r>
            <a:r>
              <a:rPr lang="en-US" sz="2600" dirty="0" smtClean="0">
                <a:solidFill>
                  <a:srgbClr val="FF0000"/>
                </a:solidFill>
                <a:latin typeface="Cooper Black" panose="0208090404030B020404" pitchFamily="18" charset="0"/>
              </a:rPr>
              <a:t>biorational and conventional</a:t>
            </a:r>
          </a:p>
          <a:p>
            <a:pPr lvl="1"/>
            <a:r>
              <a:rPr lang="en-US" sz="2600" dirty="0" smtClean="0">
                <a:solidFill>
                  <a:srgbClr val="0070C0"/>
                </a:solidFill>
                <a:latin typeface="Cooper Black" panose="0208090404030B020404" pitchFamily="18" charset="0"/>
              </a:rPr>
              <a:t>Regulatory</a:t>
            </a:r>
            <a:r>
              <a:rPr lang="en-US" sz="2600" dirty="0" smtClean="0">
                <a:latin typeface="Cooper Black" panose="0208090404030B020404" pitchFamily="18" charset="0"/>
              </a:rPr>
              <a:t> – </a:t>
            </a:r>
            <a:r>
              <a:rPr lang="en-US" sz="2600" dirty="0" smtClean="0">
                <a:solidFill>
                  <a:srgbClr val="0070C0"/>
                </a:solidFill>
                <a:latin typeface="Cooper Black" panose="0208090404030B020404" pitchFamily="18" charset="0"/>
              </a:rPr>
              <a:t>government agencies try to stop the spread or entry of 		          pests into an area</a:t>
            </a:r>
            <a:r>
              <a:rPr lang="en-US" dirty="0" smtClean="0">
                <a:latin typeface="Cooper Black" panose="0208090404030B020404" pitchFamily="18" charset="0"/>
              </a:rPr>
              <a:t/>
            </a:r>
            <a:br>
              <a:rPr lang="en-US" dirty="0" smtClean="0">
                <a:latin typeface="Cooper Black" panose="0208090404030B020404" pitchFamily="18" charset="0"/>
              </a:rPr>
            </a:br>
            <a:endParaRPr lang="en-US" dirty="0"/>
          </a:p>
        </p:txBody>
      </p:sp>
    </p:spTree>
    <p:extLst>
      <p:ext uri="{BB962C8B-B14F-4D97-AF65-F5344CB8AC3E}">
        <p14:creationId xmlns:p14="http://schemas.microsoft.com/office/powerpoint/2010/main" val="2504005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078"/>
            <a:ext cx="10515600" cy="1325563"/>
          </a:xfrm>
        </p:spPr>
        <p:txBody>
          <a:bodyPr>
            <a:normAutofit/>
          </a:bodyPr>
          <a:lstStyle/>
          <a:p>
            <a:pPr algn="ctr"/>
            <a:r>
              <a:rPr lang="en-US" sz="6000" dirty="0" smtClean="0">
                <a:latin typeface="Cooper Black" panose="0208090404030B020404" pitchFamily="18" charset="0"/>
              </a:rPr>
              <a:t>Benefits of IPM</a:t>
            </a:r>
            <a:endParaRPr lang="en-US" sz="6000" dirty="0">
              <a:latin typeface="Cooper Black" panose="0208090404030B020404" pitchFamily="18" charset="0"/>
            </a:endParaRPr>
          </a:p>
        </p:txBody>
      </p:sp>
      <p:sp>
        <p:nvSpPr>
          <p:cNvPr id="3" name="Content Placeholder 2"/>
          <p:cNvSpPr>
            <a:spLocks noGrp="1"/>
          </p:cNvSpPr>
          <p:nvPr>
            <p:ph idx="1"/>
          </p:nvPr>
        </p:nvSpPr>
        <p:spPr>
          <a:xfrm>
            <a:off x="838200" y="1610471"/>
            <a:ext cx="10515600" cy="4723093"/>
          </a:xfrm>
        </p:spPr>
        <p:txBody>
          <a:bodyPr>
            <a:normAutofit fontScale="92500"/>
          </a:bodyPr>
          <a:lstStyle/>
          <a:p>
            <a:r>
              <a:rPr lang="en-US" dirty="0" smtClean="0">
                <a:latin typeface="Cooper Black" panose="0208090404030B020404" pitchFamily="18" charset="0"/>
              </a:rPr>
              <a:t>The IPM method encourages reduced reliance on pesticides and when used recommends the least toxic, most specific product.</a:t>
            </a:r>
          </a:p>
          <a:p>
            <a:pPr marL="0" indent="0">
              <a:buNone/>
            </a:pPr>
            <a:endParaRPr lang="en-US" dirty="0" smtClean="0">
              <a:latin typeface="Cooper Black" panose="0208090404030B020404" pitchFamily="18" charset="0"/>
            </a:endParaRPr>
          </a:p>
          <a:p>
            <a:r>
              <a:rPr lang="en-US" dirty="0" smtClean="0">
                <a:latin typeface="Cooper Black" panose="0208090404030B020404" pitchFamily="18" charset="0"/>
              </a:rPr>
              <a:t>The goal is to avoid the pesticide problems that became apparent in the 1960’s, including human and environmental health problems, food contamination, pesticide resistance, and damage to beneficial organisms.  </a:t>
            </a:r>
          </a:p>
          <a:p>
            <a:endParaRPr lang="en-US" dirty="0" smtClean="0">
              <a:latin typeface="Cooper Black" panose="0208090404030B020404" pitchFamily="18" charset="0"/>
            </a:endParaRPr>
          </a:p>
          <a:p>
            <a:r>
              <a:rPr lang="en-US" dirty="0" smtClean="0">
                <a:latin typeface="Cooper Black" panose="0208090404030B020404" pitchFamily="18" charset="0"/>
              </a:rPr>
              <a:t>While IPM has some drawbacks, these pest control methods are much safer for people and the environment.</a:t>
            </a:r>
            <a:endParaRPr lang="en-US" dirty="0">
              <a:latin typeface="Cooper Black" panose="0208090404030B020404" pitchFamily="18" charset="0"/>
            </a:endParaRPr>
          </a:p>
        </p:txBody>
      </p:sp>
    </p:spTree>
    <p:extLst>
      <p:ext uri="{BB962C8B-B14F-4D97-AF65-F5344CB8AC3E}">
        <p14:creationId xmlns:p14="http://schemas.microsoft.com/office/powerpoint/2010/main" val="195590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866"/>
            <a:ext cx="10515600" cy="1325563"/>
          </a:xfrm>
        </p:spPr>
        <p:txBody>
          <a:bodyPr>
            <a:normAutofit/>
          </a:bodyPr>
          <a:lstStyle/>
          <a:p>
            <a:pPr algn="ctr"/>
            <a:r>
              <a:rPr lang="en-US" sz="6000" dirty="0" smtClean="0">
                <a:latin typeface="Cooper Black" panose="0208090404030B020404" pitchFamily="18" charset="0"/>
              </a:rPr>
              <a:t>IPM Summary</a:t>
            </a:r>
            <a:endParaRPr lang="en-US" sz="6000" dirty="0">
              <a:latin typeface="Cooper Black" panose="0208090404030B020404" pitchFamily="18" charset="0"/>
            </a:endParaRPr>
          </a:p>
        </p:txBody>
      </p:sp>
      <p:sp>
        <p:nvSpPr>
          <p:cNvPr id="3" name="Content Placeholder 2"/>
          <p:cNvSpPr>
            <a:spLocks noGrp="1"/>
          </p:cNvSpPr>
          <p:nvPr>
            <p:ph idx="1"/>
          </p:nvPr>
        </p:nvSpPr>
        <p:spPr>
          <a:xfrm>
            <a:off x="838200" y="2015715"/>
            <a:ext cx="5441576" cy="3741457"/>
          </a:xfrm>
        </p:spPr>
        <p:txBody>
          <a:bodyPr>
            <a:normAutofit/>
          </a:bodyPr>
          <a:lstStyle/>
          <a:p>
            <a:r>
              <a:rPr lang="en-US" dirty="0" smtClean="0">
                <a:latin typeface="Cooper Black" panose="0208090404030B020404" pitchFamily="18" charset="0"/>
              </a:rPr>
              <a:t>IPM (Integrated Pest Management) uses solid science and sound solutions in dealing with pests. </a:t>
            </a:r>
          </a:p>
          <a:p>
            <a:endParaRPr lang="en-US" dirty="0" smtClean="0">
              <a:latin typeface="Cooper Black" panose="0208090404030B020404" pitchFamily="18" charset="0"/>
            </a:endParaRPr>
          </a:p>
          <a:p>
            <a:r>
              <a:rPr lang="en-US" dirty="0" smtClean="0">
                <a:latin typeface="Cooper Black" panose="0208090404030B020404" pitchFamily="18" charset="0"/>
              </a:rPr>
              <a:t>IPM promotes safe, least-toxic solutions to both pest and pesticide problems.</a:t>
            </a:r>
            <a:endParaRPr lang="en-US" dirty="0">
              <a:latin typeface="Cooper Black" panose="0208090404030B020404" pitchFamily="18" charset="0"/>
            </a:endParaRPr>
          </a:p>
        </p:txBody>
      </p:sp>
      <p:pic>
        <p:nvPicPr>
          <p:cNvPr id="14338" name="Picture 2" descr="http://www.maine.gov/dacf/php/pesticides/yardscaping/problems/images/her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528" y="1718140"/>
            <a:ext cx="4447802" cy="43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065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185"/>
            <a:ext cx="10515600" cy="1325563"/>
          </a:xfrm>
        </p:spPr>
        <p:txBody>
          <a:bodyPr>
            <a:normAutofit/>
          </a:bodyPr>
          <a:lstStyle/>
          <a:p>
            <a:pPr algn="ctr"/>
            <a:r>
              <a:rPr lang="en-US" sz="6000" dirty="0" smtClean="0">
                <a:latin typeface="Cooper Black" panose="0208090404030B020404" pitchFamily="18" charset="0"/>
              </a:rPr>
              <a:t>IPM Summary</a:t>
            </a:r>
            <a:endParaRPr lang="en-US" sz="6000" dirty="0">
              <a:latin typeface="Cooper Black" panose="0208090404030B020404" pitchFamily="18" charset="0"/>
            </a:endParaRPr>
          </a:p>
        </p:txBody>
      </p:sp>
      <p:sp>
        <p:nvSpPr>
          <p:cNvPr id="3" name="Content Placeholder 2"/>
          <p:cNvSpPr>
            <a:spLocks noGrp="1"/>
          </p:cNvSpPr>
          <p:nvPr>
            <p:ph idx="1"/>
          </p:nvPr>
        </p:nvSpPr>
        <p:spPr>
          <a:xfrm>
            <a:off x="838200" y="1825625"/>
            <a:ext cx="10515600" cy="2168151"/>
          </a:xfrm>
        </p:spPr>
        <p:txBody>
          <a:bodyPr/>
          <a:lstStyle/>
          <a:p>
            <a:r>
              <a:rPr lang="en-US" dirty="0" smtClean="0">
                <a:latin typeface="Cooper Black" panose="0208090404030B020404" pitchFamily="18" charset="0"/>
              </a:rPr>
              <a:t>What can IPM do?</a:t>
            </a:r>
          </a:p>
          <a:p>
            <a:pPr marL="0" indent="0">
              <a:buNone/>
            </a:pPr>
            <a:endParaRPr lang="en-US" sz="800" dirty="0" smtClean="0">
              <a:latin typeface="Cooper Black" panose="0208090404030B020404" pitchFamily="18" charset="0"/>
            </a:endParaRPr>
          </a:p>
          <a:p>
            <a:pPr lvl="1"/>
            <a:r>
              <a:rPr lang="en-US" dirty="0" smtClean="0">
                <a:latin typeface="Cooper Black" panose="0208090404030B020404" pitchFamily="18" charset="0"/>
              </a:rPr>
              <a:t>IPM helps deal with pests – insects, plant diseases, weeds, and more – with methods that help keep health and environmental risks as low as possible while saving money.</a:t>
            </a:r>
          </a:p>
          <a:p>
            <a:pPr marL="0" indent="0">
              <a:buNone/>
            </a:pPr>
            <a:endParaRPr lang="en-US" dirty="0"/>
          </a:p>
        </p:txBody>
      </p:sp>
      <p:pic>
        <p:nvPicPr>
          <p:cNvPr id="15362" name="Picture 2" descr="http://www.ecofirms.org/images/eco-friendly-produc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7" y="4397653"/>
            <a:ext cx="8302625" cy="176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165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71" y="149972"/>
            <a:ext cx="10515600" cy="1325563"/>
          </a:xfrm>
        </p:spPr>
        <p:txBody>
          <a:bodyPr>
            <a:normAutofit/>
          </a:bodyPr>
          <a:lstStyle/>
          <a:p>
            <a:pPr algn="ctr"/>
            <a:r>
              <a:rPr lang="en-US" sz="6000" dirty="0" smtClean="0">
                <a:latin typeface="Cooper Black" panose="0208090404030B020404" pitchFamily="18" charset="0"/>
              </a:rPr>
              <a:t>What is IPM?</a:t>
            </a:r>
            <a:endParaRPr lang="en-US" sz="6000" dirty="0">
              <a:latin typeface="Cooper Black" panose="0208090404030B020404" pitchFamily="18" charset="0"/>
            </a:endParaRPr>
          </a:p>
        </p:txBody>
      </p:sp>
      <p:sp>
        <p:nvSpPr>
          <p:cNvPr id="3" name="Content Placeholder 2"/>
          <p:cNvSpPr>
            <a:spLocks noGrp="1"/>
          </p:cNvSpPr>
          <p:nvPr>
            <p:ph idx="1"/>
          </p:nvPr>
        </p:nvSpPr>
        <p:spPr>
          <a:xfrm>
            <a:off x="5661212" y="1801905"/>
            <a:ext cx="5692588" cy="4787153"/>
          </a:xfrm>
        </p:spPr>
        <p:txBody>
          <a:bodyPr>
            <a:noAutofit/>
          </a:bodyPr>
          <a:lstStyle/>
          <a:p>
            <a:r>
              <a:rPr lang="en-US" sz="3600" dirty="0" smtClean="0">
                <a:latin typeface="Cooper Black" panose="0208090404030B020404" pitchFamily="18" charset="0"/>
              </a:rPr>
              <a:t>Pest control founded on the principles of ecology.</a:t>
            </a:r>
          </a:p>
          <a:p>
            <a:endParaRPr lang="en-US" sz="2000" dirty="0">
              <a:latin typeface="Cooper Black" panose="0208090404030B020404" pitchFamily="18" charset="0"/>
            </a:endParaRPr>
          </a:p>
          <a:p>
            <a:r>
              <a:rPr lang="en-US" sz="3600" dirty="0" smtClean="0">
                <a:latin typeface="Cooper Black" panose="0208090404030B020404" pitchFamily="18" charset="0"/>
              </a:rPr>
              <a:t>A process you can use to solve pest problems while minimizing risks to people and the environment.</a:t>
            </a:r>
            <a:endParaRPr lang="en-US" sz="3600" dirty="0">
              <a:latin typeface="Cooper Black" panose="0208090404030B020404" pitchFamily="18" charset="0"/>
            </a:endParaRPr>
          </a:p>
        </p:txBody>
      </p:sp>
      <p:pic>
        <p:nvPicPr>
          <p:cNvPr id="2050" name="Picture 2" descr="http://www.adeptpest.com/images/greenGlo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716" y="1305256"/>
            <a:ext cx="4013013" cy="528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120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183"/>
            <a:ext cx="10515600" cy="1325563"/>
          </a:xfrm>
        </p:spPr>
        <p:txBody>
          <a:bodyPr>
            <a:normAutofit/>
          </a:bodyPr>
          <a:lstStyle/>
          <a:p>
            <a:pPr algn="ctr"/>
            <a:r>
              <a:rPr lang="en-US" sz="6000" dirty="0" smtClean="0">
                <a:latin typeface="Cooper Black" panose="0208090404030B020404" pitchFamily="18" charset="0"/>
              </a:rPr>
              <a:t>IPM Summary</a:t>
            </a:r>
            <a:endParaRPr lang="en-US" sz="6000" dirty="0">
              <a:latin typeface="Cooper Black" panose="0208090404030B020404" pitchFamily="18" charset="0"/>
            </a:endParaRPr>
          </a:p>
        </p:txBody>
      </p:sp>
      <p:sp>
        <p:nvSpPr>
          <p:cNvPr id="3" name="Content Placeholder 2"/>
          <p:cNvSpPr>
            <a:spLocks noGrp="1"/>
          </p:cNvSpPr>
          <p:nvPr>
            <p:ph idx="1"/>
          </p:nvPr>
        </p:nvSpPr>
        <p:spPr>
          <a:xfrm>
            <a:off x="838200" y="1653988"/>
            <a:ext cx="10515600" cy="4787153"/>
          </a:xfrm>
        </p:spPr>
        <p:txBody>
          <a:bodyPr>
            <a:normAutofit fontScale="92500" lnSpcReduction="10000"/>
          </a:bodyPr>
          <a:lstStyle/>
          <a:p>
            <a:r>
              <a:rPr lang="en-US" dirty="0" smtClean="0">
                <a:latin typeface="Cooper Black" panose="0208090404030B020404" pitchFamily="18" charset="0"/>
              </a:rPr>
              <a:t>What’s in a name?</a:t>
            </a:r>
          </a:p>
          <a:p>
            <a:pPr marL="0" indent="0">
              <a:buNone/>
            </a:pPr>
            <a:endParaRPr lang="en-US" sz="900" dirty="0" smtClean="0">
              <a:latin typeface="Cooper Black" panose="0208090404030B020404" pitchFamily="18" charset="0"/>
            </a:endParaRPr>
          </a:p>
          <a:p>
            <a:pPr lvl="1"/>
            <a:r>
              <a:rPr lang="en-US" sz="4300" u="sng" dirty="0" smtClean="0">
                <a:latin typeface="Cooper Black" panose="0208090404030B020404" pitchFamily="18" charset="0"/>
              </a:rPr>
              <a:t>I</a:t>
            </a:r>
            <a:r>
              <a:rPr lang="en-US" sz="4300" dirty="0" smtClean="0">
                <a:latin typeface="Cooper Black" panose="0208090404030B020404" pitchFamily="18" charset="0"/>
              </a:rPr>
              <a:t>PM</a:t>
            </a:r>
            <a:r>
              <a:rPr lang="en-US" dirty="0" smtClean="0">
                <a:latin typeface="Cooper Black" panose="0208090404030B020404" pitchFamily="18" charset="0"/>
              </a:rPr>
              <a:t> is integrated because it brings together, or integrates, a range of biological, organic, cultural, mechanical, and chemical options for pest problems. It rarely relies on just one tactic – it integrates tactics to prevent pests entirely or reduce them to levels you can live with.</a:t>
            </a:r>
          </a:p>
          <a:p>
            <a:pPr lvl="1"/>
            <a:endParaRPr lang="en-US" dirty="0" smtClean="0">
              <a:latin typeface="Cooper Black" panose="0208090404030B020404" pitchFamily="18" charset="0"/>
            </a:endParaRPr>
          </a:p>
          <a:p>
            <a:pPr lvl="1"/>
            <a:r>
              <a:rPr lang="en-US" sz="4000" dirty="0" smtClean="0">
                <a:latin typeface="Cooper Black" panose="0208090404030B020404" pitchFamily="18" charset="0"/>
              </a:rPr>
              <a:t>I</a:t>
            </a:r>
            <a:r>
              <a:rPr lang="en-US" sz="4000" u="sng" dirty="0" smtClean="0">
                <a:latin typeface="Cooper Black" panose="0208090404030B020404" pitchFamily="18" charset="0"/>
              </a:rPr>
              <a:t>P</a:t>
            </a:r>
            <a:r>
              <a:rPr lang="en-US" sz="4000" dirty="0" smtClean="0">
                <a:latin typeface="Cooper Black" panose="0208090404030B020404" pitchFamily="18" charset="0"/>
              </a:rPr>
              <a:t>M</a:t>
            </a:r>
            <a:r>
              <a:rPr lang="en-US" dirty="0" smtClean="0">
                <a:latin typeface="Cooper Black" panose="0208090404030B020404" pitchFamily="18" charset="0"/>
              </a:rPr>
              <a:t> used to focus on insect pests, the range now includes fungi, bacteria, viruses, weeds, wildlife, and more.</a:t>
            </a:r>
          </a:p>
          <a:p>
            <a:pPr lvl="1"/>
            <a:endParaRPr lang="en-US" dirty="0" smtClean="0">
              <a:latin typeface="Cooper Black" panose="0208090404030B020404" pitchFamily="18" charset="0"/>
            </a:endParaRPr>
          </a:p>
          <a:p>
            <a:pPr lvl="1"/>
            <a:r>
              <a:rPr lang="en-US" sz="4000" dirty="0" smtClean="0">
                <a:latin typeface="Cooper Black" panose="0208090404030B020404" pitchFamily="18" charset="0"/>
              </a:rPr>
              <a:t>IP</a:t>
            </a:r>
            <a:r>
              <a:rPr lang="en-US" sz="4000" u="sng" dirty="0" smtClean="0">
                <a:latin typeface="Cooper Black" panose="0208090404030B020404" pitchFamily="18" charset="0"/>
              </a:rPr>
              <a:t>M</a:t>
            </a:r>
            <a:r>
              <a:rPr lang="en-US" sz="4000" dirty="0" smtClean="0">
                <a:latin typeface="Cooper Black" panose="0208090404030B020404" pitchFamily="18" charset="0"/>
              </a:rPr>
              <a:t> </a:t>
            </a:r>
            <a:r>
              <a:rPr lang="en-US" dirty="0" smtClean="0">
                <a:latin typeface="Cooper Black" panose="0208090404030B020404" pitchFamily="18" charset="0"/>
              </a:rPr>
              <a:t>is about management because pests can only be managed – pests can’t be eliminated, no matter what someone might say. </a:t>
            </a:r>
          </a:p>
          <a:p>
            <a:endParaRPr lang="en-US" dirty="0"/>
          </a:p>
          <a:p>
            <a:endParaRPr lang="en-US" dirty="0"/>
          </a:p>
        </p:txBody>
      </p:sp>
    </p:spTree>
    <p:extLst>
      <p:ext uri="{BB962C8B-B14F-4D97-AF65-F5344CB8AC3E}">
        <p14:creationId xmlns:p14="http://schemas.microsoft.com/office/powerpoint/2010/main" val="405768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75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75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75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75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75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75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75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75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3"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72953"/>
            <a:ext cx="10515600" cy="1080528"/>
          </a:xfrm>
        </p:spPr>
        <p:txBody>
          <a:bodyPr>
            <a:normAutofit/>
          </a:bodyPr>
          <a:lstStyle/>
          <a:p>
            <a:pPr marL="0" indent="0" algn="ctr">
              <a:buNone/>
            </a:pPr>
            <a:r>
              <a:rPr lang="en-US" sz="4800" dirty="0" smtClean="0">
                <a:latin typeface="Cooper Black" panose="0208090404030B020404" pitchFamily="18" charset="0"/>
              </a:rPr>
              <a:t>Good science. Good sense. IPM.</a:t>
            </a:r>
            <a:endParaRPr lang="en-US" sz="4800" dirty="0">
              <a:latin typeface="Cooper Black" panose="0208090404030B020404" pitchFamily="18" charset="0"/>
            </a:endParaRPr>
          </a:p>
        </p:txBody>
      </p:sp>
      <p:pic>
        <p:nvPicPr>
          <p:cNvPr id="16386" name="Picture 2" descr="http://www.plunketts.net/images/IPM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727" y="638520"/>
            <a:ext cx="4039908" cy="459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62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630"/>
            <a:ext cx="10515600" cy="1325563"/>
          </a:xfrm>
        </p:spPr>
        <p:txBody>
          <a:bodyPr>
            <a:normAutofit/>
          </a:bodyPr>
          <a:lstStyle/>
          <a:p>
            <a:pPr algn="ctr"/>
            <a:r>
              <a:rPr lang="en-US" sz="6000" dirty="0" smtClean="0">
                <a:latin typeface="Cooper Black" panose="0208090404030B020404" pitchFamily="18" charset="0"/>
              </a:rPr>
              <a:t>IPM Principles</a:t>
            </a:r>
            <a:endParaRPr lang="en-US" sz="6000" dirty="0">
              <a:latin typeface="Cooper Black" panose="0208090404030B020404" pitchFamily="18" charset="0"/>
            </a:endParaRPr>
          </a:p>
        </p:txBody>
      </p:sp>
      <p:sp>
        <p:nvSpPr>
          <p:cNvPr id="3" name="Content Placeholder 2"/>
          <p:cNvSpPr>
            <a:spLocks noGrp="1"/>
          </p:cNvSpPr>
          <p:nvPr>
            <p:ph idx="1"/>
          </p:nvPr>
        </p:nvSpPr>
        <p:spPr>
          <a:xfrm>
            <a:off x="838200" y="1680882"/>
            <a:ext cx="10515600" cy="4971770"/>
          </a:xfrm>
        </p:spPr>
        <p:txBody>
          <a:bodyPr>
            <a:normAutofit/>
          </a:bodyPr>
          <a:lstStyle/>
          <a:p>
            <a:r>
              <a:rPr lang="en-US" dirty="0" smtClean="0">
                <a:latin typeface="Cooper Black" panose="0208090404030B020404" pitchFamily="18" charset="0"/>
              </a:rPr>
              <a:t>IPM is an environmentally sensitive approach that uses a combination of common-sense practices to manage pests.  </a:t>
            </a:r>
          </a:p>
          <a:p>
            <a:endParaRPr lang="en-US" sz="1600" dirty="0" smtClean="0">
              <a:latin typeface="Cooper Black" panose="0208090404030B020404" pitchFamily="18" charset="0"/>
            </a:endParaRPr>
          </a:p>
          <a:p>
            <a:r>
              <a:rPr lang="en-US" dirty="0" smtClean="0">
                <a:latin typeface="Cooper Black" panose="0208090404030B020404" pitchFamily="18" charset="0"/>
              </a:rPr>
              <a:t>Knowledge of pest biology and habitats are used to select the best combination of common-sense practices that will keep pests under control. </a:t>
            </a:r>
          </a:p>
          <a:p>
            <a:endParaRPr lang="en-US" sz="1600" dirty="0" smtClean="0">
              <a:latin typeface="Cooper Black" panose="0208090404030B020404" pitchFamily="18" charset="0"/>
            </a:endParaRPr>
          </a:p>
          <a:p>
            <a:r>
              <a:rPr lang="en-US" dirty="0" smtClean="0">
                <a:latin typeface="Cooper Black" panose="0208090404030B020404" pitchFamily="18" charset="0"/>
              </a:rPr>
              <a:t> IPM uses a series of steps that result in making pest management decisions that control the pests with the least effect on people, pets and the environment.</a:t>
            </a:r>
          </a:p>
          <a:p>
            <a:endParaRPr lang="en-US" dirty="0"/>
          </a:p>
        </p:txBody>
      </p:sp>
    </p:spTree>
    <p:extLst>
      <p:ext uri="{BB962C8B-B14F-4D97-AF65-F5344CB8AC3E}">
        <p14:creationId xmlns:p14="http://schemas.microsoft.com/office/powerpoint/2010/main" val="361389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6000" dirty="0" smtClean="0">
                <a:latin typeface="Cooper Black" panose="0208090404030B020404" pitchFamily="18" charset="0"/>
              </a:rPr>
              <a:t>IPM Background</a:t>
            </a:r>
            <a:endParaRPr lang="en-US" sz="6000" dirty="0">
              <a:latin typeface="Cooper Black" panose="0208090404030B020404" pitchFamily="18" charset="0"/>
            </a:endParaRPr>
          </a:p>
        </p:txBody>
      </p:sp>
      <p:sp>
        <p:nvSpPr>
          <p:cNvPr id="3" name="Content Placeholder 2"/>
          <p:cNvSpPr>
            <a:spLocks noGrp="1"/>
          </p:cNvSpPr>
          <p:nvPr>
            <p:ph idx="1"/>
          </p:nvPr>
        </p:nvSpPr>
        <p:spPr>
          <a:xfrm>
            <a:off x="838201" y="1615702"/>
            <a:ext cx="10672482" cy="5236602"/>
          </a:xfrm>
        </p:spPr>
        <p:txBody>
          <a:bodyPr>
            <a:normAutofit fontScale="85000" lnSpcReduction="20000"/>
          </a:bodyPr>
          <a:lstStyle/>
          <a:p>
            <a:r>
              <a:rPr lang="en-US" dirty="0" smtClean="0">
                <a:latin typeface="Cooper Black" panose="0208090404030B020404" pitchFamily="18" charset="0"/>
              </a:rPr>
              <a:t>Understanding the needs of pests is essential to implementing IPM effectively. </a:t>
            </a:r>
          </a:p>
          <a:p>
            <a:endParaRPr lang="en-US" sz="1900" dirty="0" smtClean="0">
              <a:latin typeface="Cooper Black" panose="0208090404030B020404" pitchFamily="18" charset="0"/>
            </a:endParaRPr>
          </a:p>
          <a:p>
            <a:r>
              <a:rPr lang="en-US" dirty="0" smtClean="0">
                <a:latin typeface="Cooper Black" panose="0208090404030B020404" pitchFamily="18" charset="0"/>
              </a:rPr>
              <a:t>Pests seek habitats that provide basic needs such as air, water, food and shelter. Pest populations can be prevented or controlled by creating inhospitable environments, by removing some of the basic elements pests need to survive, or by blocking their access to an area.</a:t>
            </a:r>
          </a:p>
          <a:p>
            <a:endParaRPr lang="en-US" sz="1900" dirty="0" smtClean="0">
              <a:latin typeface="Cooper Black" panose="0208090404030B020404" pitchFamily="18" charset="0"/>
            </a:endParaRPr>
          </a:p>
          <a:p>
            <a:r>
              <a:rPr lang="en-US" dirty="0" smtClean="0">
                <a:latin typeface="Cooper Black" panose="0208090404030B020404" pitchFamily="18" charset="0"/>
              </a:rPr>
              <a:t> Habitat modification may be used in combination with traps, vacuums, biological control or pesticides. An understanding of what pests need in order to survive is essential before action is taken. </a:t>
            </a:r>
          </a:p>
          <a:p>
            <a:endParaRPr lang="en-US" sz="1900" dirty="0" smtClean="0">
              <a:latin typeface="Cooper Black" panose="0208090404030B020404" pitchFamily="18" charset="0"/>
            </a:endParaRPr>
          </a:p>
          <a:p>
            <a:r>
              <a:rPr lang="en-US" dirty="0" smtClean="0">
                <a:latin typeface="Cooper Black" panose="0208090404030B020404" pitchFamily="18" charset="0"/>
              </a:rPr>
              <a:t>Anticipating and preventing pest activity in combination with several pest control methods can achieve long-term results.</a:t>
            </a:r>
            <a:endParaRPr lang="en-US" dirty="0">
              <a:latin typeface="Cooper Black" panose="0208090404030B020404" pitchFamily="18" charset="0"/>
            </a:endParaRPr>
          </a:p>
        </p:txBody>
      </p:sp>
    </p:spTree>
    <p:extLst>
      <p:ext uri="{BB962C8B-B14F-4D97-AF65-F5344CB8AC3E}">
        <p14:creationId xmlns:p14="http://schemas.microsoft.com/office/powerpoint/2010/main" val="116988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www.edgepestcontrol.com/wp-content/uploads/2014/11/10.29_PestContro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9245" y="1897996"/>
            <a:ext cx="6534150" cy="3924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96183"/>
            <a:ext cx="10515600" cy="1325563"/>
          </a:xfrm>
        </p:spPr>
        <p:txBody>
          <a:bodyPr>
            <a:normAutofit/>
          </a:bodyPr>
          <a:lstStyle/>
          <a:p>
            <a:pPr algn="ctr"/>
            <a:r>
              <a:rPr lang="en-US" sz="6000" dirty="0" smtClean="0">
                <a:latin typeface="Cooper Black" panose="0208090404030B020404" pitchFamily="18" charset="0"/>
              </a:rPr>
              <a:t>What is a Pest?</a:t>
            </a:r>
            <a:endParaRPr lang="en-US" sz="6000" dirty="0">
              <a:latin typeface="Cooper Black" panose="0208090404030B020404" pitchFamily="18" charset="0"/>
            </a:endParaRPr>
          </a:p>
        </p:txBody>
      </p:sp>
      <p:sp>
        <p:nvSpPr>
          <p:cNvPr id="3" name="Content Placeholder 2"/>
          <p:cNvSpPr>
            <a:spLocks noGrp="1"/>
          </p:cNvSpPr>
          <p:nvPr>
            <p:ph idx="1"/>
          </p:nvPr>
        </p:nvSpPr>
        <p:spPr>
          <a:xfrm>
            <a:off x="838200" y="1694329"/>
            <a:ext cx="5011271" cy="4948518"/>
          </a:xfrm>
        </p:spPr>
        <p:txBody>
          <a:bodyPr>
            <a:normAutofit fontScale="85000" lnSpcReduction="20000"/>
          </a:bodyPr>
          <a:lstStyle/>
          <a:p>
            <a:r>
              <a:rPr lang="en-US" sz="3800" dirty="0" smtClean="0">
                <a:latin typeface="Cooper Black" panose="0208090404030B020404" pitchFamily="18" charset="0"/>
              </a:rPr>
              <a:t>A pest is any unwanted  animal or plant which has a harmful effect on humans, their food or their living conditions.</a:t>
            </a:r>
          </a:p>
          <a:p>
            <a:pPr marL="0" indent="0">
              <a:buNone/>
            </a:pPr>
            <a:endParaRPr lang="en-US" sz="1600" dirty="0" smtClean="0">
              <a:latin typeface="Cooper Black" panose="0208090404030B020404" pitchFamily="18" charset="0"/>
            </a:endParaRPr>
          </a:p>
          <a:p>
            <a:r>
              <a:rPr lang="en-US" sz="3800" dirty="0" smtClean="0">
                <a:latin typeface="Cooper Black" panose="0208090404030B020404" pitchFamily="18" charset="0"/>
              </a:rPr>
              <a:t>There are thousands of different kinds of pests, the great majority of these are types of insects. </a:t>
            </a:r>
            <a:endParaRPr lang="en-US" sz="3800" dirty="0">
              <a:latin typeface="Cooper Black" panose="0208090404030B020404" pitchFamily="18" charset="0"/>
            </a:endParaRPr>
          </a:p>
          <a:p>
            <a:pPr marL="0" indent="0">
              <a:buNone/>
            </a:pPr>
            <a:endParaRPr lang="en-US" dirty="0"/>
          </a:p>
        </p:txBody>
      </p:sp>
    </p:spTree>
    <p:extLst>
      <p:ext uri="{BB962C8B-B14F-4D97-AF65-F5344CB8AC3E}">
        <p14:creationId xmlns:p14="http://schemas.microsoft.com/office/powerpoint/2010/main" val="274187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078"/>
            <a:ext cx="10515600" cy="1325563"/>
          </a:xfrm>
        </p:spPr>
        <p:txBody>
          <a:bodyPr>
            <a:normAutofit/>
          </a:bodyPr>
          <a:lstStyle/>
          <a:p>
            <a:pPr algn="ctr"/>
            <a:r>
              <a:rPr lang="en-US" sz="6000" dirty="0" smtClean="0">
                <a:latin typeface="Cooper Black" panose="0208090404030B020404" pitchFamily="18" charset="0"/>
              </a:rPr>
              <a:t>Categories of Pests</a:t>
            </a:r>
            <a:endParaRPr lang="en-US" sz="6000" dirty="0">
              <a:latin typeface="Cooper Black" panose="0208090404030B020404" pitchFamily="18" charset="0"/>
            </a:endParaRPr>
          </a:p>
        </p:txBody>
      </p:sp>
      <p:sp>
        <p:nvSpPr>
          <p:cNvPr id="3" name="Content Placeholder 2"/>
          <p:cNvSpPr>
            <a:spLocks noGrp="1"/>
          </p:cNvSpPr>
          <p:nvPr>
            <p:ph idx="1"/>
          </p:nvPr>
        </p:nvSpPr>
        <p:spPr>
          <a:xfrm>
            <a:off x="838200" y="1559858"/>
            <a:ext cx="10515600" cy="5123329"/>
          </a:xfrm>
        </p:spPr>
        <p:txBody>
          <a:bodyPr>
            <a:normAutofit fontScale="85000" lnSpcReduction="20000"/>
          </a:bodyPr>
          <a:lstStyle/>
          <a:p>
            <a:endParaRPr lang="en-US" sz="900" dirty="0" smtClean="0">
              <a:latin typeface="Cooper Black" panose="0208090404030B020404" pitchFamily="18" charset="0"/>
            </a:endParaRPr>
          </a:p>
          <a:p>
            <a:r>
              <a:rPr lang="en-US" sz="3300" dirty="0" smtClean="0">
                <a:latin typeface="Cooper Black" panose="0208090404030B020404" pitchFamily="18" charset="0"/>
              </a:rPr>
              <a:t>Regular Pest – frequently occurs</a:t>
            </a:r>
          </a:p>
          <a:p>
            <a:endParaRPr lang="en-US" dirty="0" smtClean="0">
              <a:latin typeface="Cooper Black" panose="0208090404030B020404" pitchFamily="18" charset="0"/>
            </a:endParaRPr>
          </a:p>
          <a:p>
            <a:r>
              <a:rPr lang="en-US" sz="3300" dirty="0" smtClean="0">
                <a:latin typeface="Cooper Black" panose="0208090404030B020404" pitchFamily="18" charset="0"/>
              </a:rPr>
              <a:t>Occasional Pest – infrequently occurs</a:t>
            </a:r>
          </a:p>
          <a:p>
            <a:endParaRPr lang="en-US" dirty="0" smtClean="0">
              <a:latin typeface="Cooper Black" panose="0208090404030B020404" pitchFamily="18" charset="0"/>
            </a:endParaRPr>
          </a:p>
          <a:p>
            <a:r>
              <a:rPr lang="en-US" sz="3300" dirty="0" smtClean="0">
                <a:latin typeface="Cooper Black" panose="0208090404030B020404" pitchFamily="18" charset="0"/>
              </a:rPr>
              <a:t>Seasonal Pest – occurs during a particular                 season every year</a:t>
            </a:r>
          </a:p>
          <a:p>
            <a:endParaRPr lang="en-US" dirty="0" smtClean="0">
              <a:latin typeface="Cooper Black" panose="0208090404030B020404" pitchFamily="18" charset="0"/>
            </a:endParaRPr>
          </a:p>
          <a:p>
            <a:r>
              <a:rPr lang="en-US" sz="3300" dirty="0" smtClean="0">
                <a:latin typeface="Cooper Black" panose="0208090404030B020404" pitchFamily="18" charset="0"/>
              </a:rPr>
              <a:t>Persistent Pest – occurs throughout the year and is difficult to control</a:t>
            </a:r>
          </a:p>
          <a:p>
            <a:endParaRPr lang="en-US" dirty="0" smtClean="0">
              <a:latin typeface="Cooper Black" panose="0208090404030B020404" pitchFamily="18" charset="0"/>
            </a:endParaRPr>
          </a:p>
          <a:p>
            <a:r>
              <a:rPr lang="en-US" sz="3300" dirty="0" smtClean="0">
                <a:latin typeface="Cooper Black" panose="0208090404030B020404" pitchFamily="18" charset="0"/>
              </a:rPr>
              <a:t>Sporadic Pest – occurs in an isolated location during some period</a:t>
            </a:r>
          </a:p>
          <a:p>
            <a:pPr marL="0" indent="0">
              <a:buNone/>
            </a:pPr>
            <a:endParaRPr lang="en-US" dirty="0"/>
          </a:p>
        </p:txBody>
      </p:sp>
      <p:pic>
        <p:nvPicPr>
          <p:cNvPr id="4100" name="Picture 4" descr="http://pestcontrolbeaverton.website/wp-content/uploads/2015/02/Pest-Control-Beaver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7483" y="1448641"/>
            <a:ext cx="2990145" cy="244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926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6000" dirty="0" smtClean="0">
                <a:latin typeface="Cooper Black" panose="0208090404030B020404" pitchFamily="18" charset="0"/>
              </a:rPr>
              <a:t>What is a Pesticide?</a:t>
            </a:r>
            <a:endParaRPr lang="en-US" sz="6000" dirty="0">
              <a:latin typeface="Cooper Black" panose="0208090404030B020404" pitchFamily="18" charset="0"/>
            </a:endParaRPr>
          </a:p>
        </p:txBody>
      </p:sp>
      <p:sp>
        <p:nvSpPr>
          <p:cNvPr id="3" name="Content Placeholder 2"/>
          <p:cNvSpPr>
            <a:spLocks noGrp="1"/>
          </p:cNvSpPr>
          <p:nvPr>
            <p:ph idx="1"/>
          </p:nvPr>
        </p:nvSpPr>
        <p:spPr>
          <a:xfrm>
            <a:off x="4518212" y="1506071"/>
            <a:ext cx="7032812" cy="4993622"/>
          </a:xfrm>
        </p:spPr>
        <p:txBody>
          <a:bodyPr>
            <a:normAutofit fontScale="92500"/>
          </a:bodyPr>
          <a:lstStyle/>
          <a:p>
            <a:r>
              <a:rPr lang="en-US" dirty="0" smtClean="0">
                <a:latin typeface="Cooper Black" panose="0208090404030B020404" pitchFamily="18" charset="0"/>
              </a:rPr>
              <a:t>A pesticide is any substance that is used to prevent, destroy, or repel pests or reduce the damage pests cause. </a:t>
            </a:r>
          </a:p>
          <a:p>
            <a:endParaRPr lang="en-US" dirty="0" smtClean="0">
              <a:latin typeface="Cooper Black" panose="0208090404030B020404" pitchFamily="18" charset="0"/>
            </a:endParaRPr>
          </a:p>
          <a:p>
            <a:r>
              <a:rPr lang="en-US" dirty="0" smtClean="0">
                <a:latin typeface="Cooper Black" panose="0208090404030B020404" pitchFamily="18" charset="0"/>
              </a:rPr>
              <a:t>Pesticides can target insects (insecticides), rats and mice (rodenticides), weeds (herbicides) and fungi (fungicides).  </a:t>
            </a:r>
          </a:p>
          <a:p>
            <a:endParaRPr lang="en-US" dirty="0" smtClean="0">
              <a:latin typeface="Cooper Black" panose="0208090404030B020404" pitchFamily="18" charset="0"/>
            </a:endParaRPr>
          </a:p>
          <a:p>
            <a:r>
              <a:rPr lang="en-US" dirty="0" smtClean="0">
                <a:latin typeface="Cooper Black" panose="0208090404030B020404" pitchFamily="18" charset="0"/>
              </a:rPr>
              <a:t>Pesticides even include common household disinfectants like bleach or bathroom cleaner that kill bacteria.</a:t>
            </a:r>
            <a:endParaRPr lang="en-US" dirty="0">
              <a:latin typeface="Cooper Black" panose="0208090404030B020404" pitchFamily="18" charset="0"/>
            </a:endParaRPr>
          </a:p>
        </p:txBody>
      </p:sp>
      <p:pic>
        <p:nvPicPr>
          <p:cNvPr id="5122" name="Picture 2" descr="http://aarigo.com/uploads/images/full/54880716b985af12bea23441155548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539" y="2287401"/>
            <a:ext cx="3698053" cy="307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21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6000" dirty="0" smtClean="0">
                <a:latin typeface="Cooper Black" panose="0208090404030B020404" pitchFamily="18" charset="0"/>
              </a:rPr>
              <a:t>The IPM Process</a:t>
            </a:r>
            <a:endParaRPr lang="en-US" sz="6000" dirty="0">
              <a:latin typeface="Cooper Black" panose="0208090404030B020404" pitchFamily="18" charset="0"/>
            </a:endParaRPr>
          </a:p>
        </p:txBody>
      </p:sp>
      <p:sp>
        <p:nvSpPr>
          <p:cNvPr id="3" name="Content Placeholder 2"/>
          <p:cNvSpPr>
            <a:spLocks noGrp="1"/>
          </p:cNvSpPr>
          <p:nvPr>
            <p:ph idx="1"/>
          </p:nvPr>
        </p:nvSpPr>
        <p:spPr>
          <a:xfrm>
            <a:off x="838200" y="1325563"/>
            <a:ext cx="10515600" cy="5142472"/>
          </a:xfrm>
        </p:spPr>
        <p:txBody>
          <a:bodyPr>
            <a:normAutofit fontScale="92500"/>
          </a:bodyPr>
          <a:lstStyle/>
          <a:p>
            <a:r>
              <a:rPr lang="en-US" dirty="0" smtClean="0">
                <a:latin typeface="Cooper Black" panose="0208090404030B020404" pitchFamily="18" charset="0"/>
              </a:rPr>
              <a:t>The IPM approach uses a basic decision-making process. This process helps determine if treatment is necessary, where to treat, when to treat, and which strategies are best to use. The steps taken to determine a treatment plan are the same regardless of the environment or the type of pest. </a:t>
            </a:r>
          </a:p>
          <a:p>
            <a:endParaRPr lang="en-US" dirty="0">
              <a:latin typeface="Cooper Black" panose="0208090404030B020404" pitchFamily="18" charset="0"/>
            </a:endParaRPr>
          </a:p>
          <a:p>
            <a:r>
              <a:rPr lang="en-US" dirty="0" smtClean="0">
                <a:latin typeface="Cooper Black" panose="0208090404030B020404" pitchFamily="18" charset="0"/>
              </a:rPr>
              <a:t>IPM follows the six basic steps listed below:</a:t>
            </a:r>
          </a:p>
          <a:p>
            <a:pPr lvl="1"/>
            <a:r>
              <a:rPr lang="en-US" dirty="0" smtClean="0">
                <a:latin typeface="Cooper Black" panose="0208090404030B020404" pitchFamily="18" charset="0"/>
              </a:rPr>
              <a:t>Identify</a:t>
            </a:r>
          </a:p>
          <a:p>
            <a:pPr lvl="1"/>
            <a:r>
              <a:rPr lang="en-US" dirty="0" smtClean="0">
                <a:latin typeface="Cooper Black" panose="0208090404030B020404" pitchFamily="18" charset="0"/>
              </a:rPr>
              <a:t>Learn pest and host life cycles and biology</a:t>
            </a:r>
          </a:p>
          <a:p>
            <a:pPr lvl="1"/>
            <a:r>
              <a:rPr lang="en-US" dirty="0" smtClean="0">
                <a:latin typeface="Cooper Black" panose="0208090404030B020404" pitchFamily="18" charset="0"/>
              </a:rPr>
              <a:t>Monitor and sample for pest populations</a:t>
            </a:r>
          </a:p>
          <a:p>
            <a:pPr lvl="1"/>
            <a:r>
              <a:rPr lang="en-US" dirty="0" smtClean="0">
                <a:latin typeface="Cooper Black" panose="0208090404030B020404" pitchFamily="18" charset="0"/>
              </a:rPr>
              <a:t>Establish action threshold</a:t>
            </a:r>
          </a:p>
          <a:p>
            <a:pPr lvl="1"/>
            <a:r>
              <a:rPr lang="en-US" dirty="0" smtClean="0">
                <a:latin typeface="Cooper Black" panose="0208090404030B020404" pitchFamily="18" charset="0"/>
              </a:rPr>
              <a:t>Choose tactics</a:t>
            </a:r>
          </a:p>
          <a:p>
            <a:pPr lvl="1"/>
            <a:r>
              <a:rPr lang="en-US" dirty="0" smtClean="0">
                <a:latin typeface="Cooper Black" panose="0208090404030B020404" pitchFamily="18" charset="0"/>
              </a:rPr>
              <a:t>Evaluate results</a:t>
            </a:r>
          </a:p>
          <a:p>
            <a:endParaRPr lang="en-US" dirty="0"/>
          </a:p>
        </p:txBody>
      </p:sp>
      <p:pic>
        <p:nvPicPr>
          <p:cNvPr id="6148" name="Picture 4" descr="http://themountaineer.villagesoup.com/media/Common/18/8C/1215604/IPM%20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2550" y="3738282"/>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576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631"/>
            <a:ext cx="10515600" cy="1325563"/>
          </a:xfrm>
        </p:spPr>
        <p:txBody>
          <a:bodyPr>
            <a:normAutofit/>
          </a:bodyPr>
          <a:lstStyle/>
          <a:p>
            <a:pPr algn="ctr"/>
            <a:r>
              <a:rPr lang="en-US" dirty="0" smtClean="0">
                <a:latin typeface="Cooper Black" panose="0208090404030B020404" pitchFamily="18" charset="0"/>
              </a:rPr>
              <a:t>Step 1: Inspect &amp; Identify</a:t>
            </a:r>
            <a:endParaRPr lang="en-US" dirty="0">
              <a:latin typeface="Cooper Black" panose="0208090404030B020404" pitchFamily="18" charset="0"/>
            </a:endParaRPr>
          </a:p>
        </p:txBody>
      </p:sp>
      <p:sp>
        <p:nvSpPr>
          <p:cNvPr id="3" name="Content Placeholder 2"/>
          <p:cNvSpPr>
            <a:spLocks noGrp="1"/>
          </p:cNvSpPr>
          <p:nvPr>
            <p:ph idx="1"/>
          </p:nvPr>
        </p:nvSpPr>
        <p:spPr>
          <a:xfrm>
            <a:off x="5809130" y="2164976"/>
            <a:ext cx="5392270" cy="3536577"/>
          </a:xfrm>
        </p:spPr>
        <p:txBody>
          <a:bodyPr/>
          <a:lstStyle/>
          <a:p>
            <a:r>
              <a:rPr lang="en-US" sz="3200" dirty="0" smtClean="0">
                <a:latin typeface="Cooper Black" panose="0208090404030B020404" pitchFamily="18" charset="0"/>
              </a:rPr>
              <a:t>Correctly identifying the cause of the problem and/or the responsible pest will result in the most effective treatment plan.</a:t>
            </a:r>
            <a:r>
              <a:rPr lang="en-US" sz="3200" dirty="0" smtClean="0"/>
              <a:t> </a:t>
            </a:r>
            <a:r>
              <a:rPr lang="en-US" dirty="0" smtClean="0"/>
              <a:t>  </a:t>
            </a:r>
            <a:endParaRPr lang="en-US" dirty="0"/>
          </a:p>
        </p:txBody>
      </p:sp>
      <p:pic>
        <p:nvPicPr>
          <p:cNvPr id="7170" name="Picture 2" descr="https://encrypted-tbn1.gstatic.com/images?q=tbn:ANd9GcQvyJNYx9OtgJu4MMhVkUqTU5323384J6oh2siCELkSKESCmHzD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224" y="1667435"/>
            <a:ext cx="4164106" cy="417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5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867</Words>
  <Application>Microsoft Office PowerPoint</Application>
  <PresentationFormat>Widescreen</PresentationFormat>
  <Paragraphs>125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Cooper Black</vt:lpstr>
      <vt:lpstr>Office Theme</vt:lpstr>
      <vt:lpstr>IPM</vt:lpstr>
      <vt:lpstr>What is IPM?</vt:lpstr>
      <vt:lpstr>IPM Principles</vt:lpstr>
      <vt:lpstr>IPM Background</vt:lpstr>
      <vt:lpstr>What is a Pest?</vt:lpstr>
      <vt:lpstr>Categories of Pests</vt:lpstr>
      <vt:lpstr>What is a Pesticide?</vt:lpstr>
      <vt:lpstr>The IPM Process</vt:lpstr>
      <vt:lpstr>Step 1: Inspect &amp; Identify</vt:lpstr>
      <vt:lpstr> Step 2: Learn pest and host life cycles and biology </vt:lpstr>
      <vt:lpstr>Step 3: Monitor </vt:lpstr>
      <vt:lpstr> Step 4: Establish action threshold (economic, health, or aesthetic) </vt:lpstr>
      <vt:lpstr>Step 5: Choose Tactics</vt:lpstr>
      <vt:lpstr>Step 6: Evaluate Results</vt:lpstr>
      <vt:lpstr>IPM in a Nutshell</vt:lpstr>
      <vt:lpstr>IPM Tactics</vt:lpstr>
      <vt:lpstr>Benefits of IPM</vt:lpstr>
      <vt:lpstr>IPM Summary</vt:lpstr>
      <vt:lpstr>IPM Summary</vt:lpstr>
      <vt:lpstr>IPM Summary</vt:lpstr>
      <vt:lpstr>PowerPoint Presentation</vt:lpstr>
    </vt:vector>
  </TitlesOfParts>
  <Company>Methacton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IPM</dc:title>
  <dc:creator>Prendergast, Dana</dc:creator>
  <cp:lastModifiedBy>Prendergast, Dana</cp:lastModifiedBy>
  <cp:revision>25</cp:revision>
  <dcterms:created xsi:type="dcterms:W3CDTF">2015-10-20T21:44:58Z</dcterms:created>
  <dcterms:modified xsi:type="dcterms:W3CDTF">2015-10-21T02:46:24Z</dcterms:modified>
</cp:coreProperties>
</file>