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FC694-7863-4C84-BF50-03D6F0B77FAC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C148-166A-4FB9-A507-9057FF76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3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EC148-166A-4FB9-A507-9057FF7635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2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0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4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0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0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5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0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5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38691-AD9F-41E1-A5D3-A4C80AA5796A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103B6-79AB-4B01-8DEA-02F9E9DE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0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7920" y="8110539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Skele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495" y="3509963"/>
            <a:ext cx="219075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97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9665" y="1174967"/>
            <a:ext cx="100102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An adult skeletal system is made up of </a:t>
            </a:r>
            <a:r>
              <a:rPr lang="en-US" sz="3600" u="sng" dirty="0" smtClean="0"/>
              <a:t>206</a:t>
            </a:r>
            <a:r>
              <a:rPr lang="en-US" sz="3600" dirty="0" smtClean="0"/>
              <a:t> bones.</a:t>
            </a:r>
          </a:p>
          <a:p>
            <a:endParaRPr lang="en-US" sz="3600" u="sng" dirty="0"/>
          </a:p>
          <a:p>
            <a:r>
              <a:rPr lang="en-US" sz="3600" u="sng" dirty="0" smtClean="0"/>
              <a:t>Bones serve the following functions (purposes):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1. supporting framework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2. area for muscles to attach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3. protect organs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4. storehouse for minerals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5. center for production of RBC and some white</a:t>
            </a:r>
          </a:p>
        </p:txBody>
      </p:sp>
    </p:spTree>
    <p:extLst>
      <p:ext uri="{BB962C8B-B14F-4D97-AF65-F5344CB8AC3E}">
        <p14:creationId xmlns:p14="http://schemas.microsoft.com/office/powerpoint/2010/main" val="169544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7672" y="409432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4400" u="sng" dirty="0" smtClean="0"/>
              <a:t>COMPOSITON OF BONE TISSUE</a:t>
            </a:r>
            <a:r>
              <a:rPr lang="en-US" sz="4400" dirty="0" smtClean="0"/>
              <a:t>: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1. LIVING CELLS</a:t>
            </a:r>
          </a:p>
          <a:p>
            <a:r>
              <a:rPr lang="en-US" sz="4400" dirty="0" smtClean="0"/>
              <a:t>2. HARD MINERALS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A. CALCIUM PHOSHATE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B. CALCIUM CARBONATE</a:t>
            </a:r>
            <a:endParaRPr lang="en-US" sz="4400" dirty="0"/>
          </a:p>
        </p:txBody>
      </p:sp>
      <p:pic>
        <p:nvPicPr>
          <p:cNvPr id="3082" name="Picture 10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81" y="1774337"/>
            <a:ext cx="3048684" cy="283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64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73707"/>
            <a:ext cx="12192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Structure of Bone:</a:t>
            </a:r>
          </a:p>
          <a:p>
            <a:endParaRPr lang="en-US" dirty="0" smtClean="0"/>
          </a:p>
          <a:p>
            <a:r>
              <a:rPr lang="en-US" sz="3600" dirty="0" smtClean="0"/>
              <a:t>1. </a:t>
            </a:r>
            <a:r>
              <a:rPr lang="en-US" sz="3600" u="sng" dirty="0" smtClean="0"/>
              <a:t>Joint:</a:t>
            </a:r>
            <a:r>
              <a:rPr lang="en-US" sz="3600" dirty="0" smtClean="0"/>
              <a:t> place where bones meet</a:t>
            </a:r>
            <a:endParaRPr lang="en-US" sz="3600" dirty="0"/>
          </a:p>
          <a:p>
            <a:r>
              <a:rPr lang="en-US" sz="3600" dirty="0" smtClean="0"/>
              <a:t>2. </a:t>
            </a:r>
            <a:r>
              <a:rPr lang="en-US" sz="3600" u="sng" dirty="0" smtClean="0"/>
              <a:t>Periosteum</a:t>
            </a:r>
            <a:r>
              <a:rPr lang="en-US" sz="3600" dirty="0" smtClean="0"/>
              <a:t>: hard outer layer</a:t>
            </a:r>
          </a:p>
          <a:p>
            <a:r>
              <a:rPr lang="en-US" sz="3600" dirty="0" smtClean="0"/>
              <a:t>3. </a:t>
            </a:r>
            <a:r>
              <a:rPr lang="en-US" sz="3600" u="sng" dirty="0" smtClean="0"/>
              <a:t>Articular Cartilage</a:t>
            </a:r>
            <a:r>
              <a:rPr lang="en-US" sz="3600" dirty="0" smtClean="0"/>
              <a:t>: covers the ends of bone: 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smooth for sliding</a:t>
            </a:r>
          </a:p>
          <a:p>
            <a:r>
              <a:rPr lang="en-US" sz="3600" dirty="0" smtClean="0"/>
              <a:t>4. </a:t>
            </a:r>
            <a:r>
              <a:rPr lang="en-US" sz="3600" u="sng" dirty="0" smtClean="0"/>
              <a:t>Spongy Bone</a:t>
            </a:r>
            <a:r>
              <a:rPr lang="en-US" sz="3600" dirty="0" smtClean="0"/>
              <a:t>: ends of bone, absorbs shock; contains red 	marrow and produces red blood cells</a:t>
            </a:r>
          </a:p>
          <a:p>
            <a:r>
              <a:rPr lang="en-US" sz="3600" dirty="0" smtClean="0"/>
              <a:t>5. </a:t>
            </a:r>
            <a:r>
              <a:rPr lang="en-US" sz="3600" u="sng" dirty="0" smtClean="0"/>
              <a:t>Medullary Canal</a:t>
            </a:r>
            <a:r>
              <a:rPr lang="en-US" sz="3600" dirty="0" smtClean="0"/>
              <a:t>: middle of shaft; contains yellow marrow</a:t>
            </a:r>
            <a:endParaRPr lang="en-US" sz="3600" dirty="0"/>
          </a:p>
        </p:txBody>
      </p:sp>
      <p:pic>
        <p:nvPicPr>
          <p:cNvPr id="6146" name="Picture 2" descr="http://figures.boundless.com/3747/full/d8-fad8-4dc5-bc02-97e02a43268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509" y="313756"/>
            <a:ext cx="260364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38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308" y="327547"/>
            <a:ext cx="1080789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7. </a:t>
            </a:r>
            <a:r>
              <a:rPr lang="en-US" sz="3600" u="sng" dirty="0" smtClean="0"/>
              <a:t>Haversian Canal</a:t>
            </a:r>
            <a:r>
              <a:rPr lang="en-US" u="sng" dirty="0" smtClean="0"/>
              <a:t>: </a:t>
            </a:r>
            <a:r>
              <a:rPr lang="en-US" sz="3600" dirty="0" smtClean="0"/>
              <a:t>channels which contain blood vessels </a:t>
            </a:r>
          </a:p>
          <a:p>
            <a:r>
              <a:rPr lang="en-US" sz="3600" dirty="0" smtClean="0"/>
              <a:t>	which supply nourishment  to bone cells</a:t>
            </a:r>
          </a:p>
          <a:p>
            <a:endParaRPr lang="en-US" sz="3600" dirty="0" smtClean="0"/>
          </a:p>
          <a:p>
            <a:r>
              <a:rPr lang="en-US" sz="3600" dirty="0" smtClean="0"/>
              <a:t>8. Epiphyseal  Line: </a:t>
            </a:r>
            <a:r>
              <a:rPr lang="en-US" sz="3600" smtClean="0"/>
              <a:t>growth plate</a:t>
            </a:r>
            <a:endParaRPr lang="en-US" sz="3600" dirty="0" smtClean="0"/>
          </a:p>
          <a:p>
            <a:r>
              <a:rPr lang="en-US" sz="3600" dirty="0" smtClean="0"/>
              <a:t>9. Marrow: soft layer in hollow of bone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&gt; red-ends of bone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&gt; yellow- fat cells</a:t>
            </a:r>
          </a:p>
          <a:p>
            <a:endParaRPr lang="en-US" sz="3600" dirty="0"/>
          </a:p>
          <a:p>
            <a:r>
              <a:rPr lang="en-US" sz="3600" dirty="0"/>
              <a:t>10. Osteoporosis: </a:t>
            </a:r>
            <a:endParaRPr lang="en-US" sz="3600" dirty="0" smtClean="0"/>
          </a:p>
          <a:p>
            <a:r>
              <a:rPr lang="en-US" sz="3600" dirty="0"/>
              <a:t>	</a:t>
            </a:r>
            <a:r>
              <a:rPr lang="en-US" sz="3600" dirty="0" smtClean="0"/>
              <a:t>	‘</a:t>
            </a:r>
            <a:r>
              <a:rPr lang="en-US" sz="3600" dirty="0"/>
              <a:t>brittle bones’</a:t>
            </a:r>
          </a:p>
          <a:p>
            <a:endParaRPr lang="en-US" sz="3600" dirty="0"/>
          </a:p>
        </p:txBody>
      </p:sp>
      <p:pic>
        <p:nvPicPr>
          <p:cNvPr id="4100" name="Picture 4" descr="Image result for bone mar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206" y="3110987"/>
            <a:ext cx="2053052" cy="229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bone marr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621" y="3462759"/>
            <a:ext cx="235267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27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62" y="504966"/>
            <a:ext cx="698236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Permanent Cartilage: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Ears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Back : In between vertebrae</a:t>
            </a:r>
          </a:p>
          <a:p>
            <a:pPr marL="742950" indent="-742950">
              <a:buAutoNum type="arabicPeriod" startAt="3"/>
            </a:pPr>
            <a:r>
              <a:rPr lang="en-US" sz="3600" dirty="0" smtClean="0"/>
              <a:t>Ribs</a:t>
            </a:r>
          </a:p>
          <a:p>
            <a:pPr marL="742950" indent="-742950">
              <a:buAutoNum type="arabicPeriod" startAt="3"/>
            </a:pPr>
            <a:r>
              <a:rPr lang="en-US" sz="3600" dirty="0" smtClean="0"/>
              <a:t>Nose-septum</a:t>
            </a:r>
          </a:p>
          <a:p>
            <a:pPr marL="742950" indent="-742950">
              <a:buAutoNum type="arabicPeriod" startAt="3"/>
            </a:pPr>
            <a:r>
              <a:rPr lang="en-US" sz="3600" dirty="0" smtClean="0"/>
              <a:t>Larynx</a:t>
            </a:r>
          </a:p>
          <a:p>
            <a:pPr marL="742950" indent="-742950">
              <a:buAutoNum type="arabicPeriod" startAt="3"/>
            </a:pPr>
            <a:r>
              <a:rPr lang="en-US" sz="3600" dirty="0" smtClean="0"/>
              <a:t>Trachea</a:t>
            </a:r>
          </a:p>
          <a:p>
            <a:pPr marL="742950" indent="-742950">
              <a:buAutoNum type="arabicPeriod" startAt="3"/>
            </a:pPr>
            <a:r>
              <a:rPr lang="en-US" sz="3600" dirty="0" smtClean="0"/>
              <a:t>Articular Cartilage: end of bones</a:t>
            </a:r>
            <a:endParaRPr lang="en-US" sz="3600" dirty="0"/>
          </a:p>
        </p:txBody>
      </p:sp>
      <p:pic>
        <p:nvPicPr>
          <p:cNvPr id="5122" name="Picture 2" descr="https://encrypted-tbn1.gstatic.com/images?q=tbn:ANd9GcQOIrPhacd_3TlmwkDkvi4BwvogUsX3Zm1tkToWsV6YXOWezup91bq_tm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0" y="601023"/>
            <a:ext cx="1752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Picture of cartilage (cross section of a joint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146" y="3600531"/>
            <a:ext cx="262212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78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4149"/>
            <a:ext cx="119417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BUILDING BONE TISSUE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Three conditions necessary for growth and hardening of bone:</a:t>
            </a:r>
          </a:p>
          <a:p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Adequate supply of minerals: calcium, phosphorus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Chemical substances need to be present for bone cells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to make use of minerals</a:t>
            </a:r>
          </a:p>
          <a:p>
            <a:pPr marL="742950" indent="-742950">
              <a:buAutoNum type="arabicPeriod" startAt="3"/>
            </a:pPr>
            <a:r>
              <a:rPr lang="en-US" sz="3600" dirty="0" smtClean="0"/>
              <a:t>Hormones needed for proper growth</a:t>
            </a:r>
          </a:p>
          <a:p>
            <a:pPr marL="742950" indent="-742950">
              <a:buAutoNum type="arabicPeriod" startAt="3"/>
            </a:pPr>
            <a:endParaRPr lang="en-US" sz="3600" dirty="0"/>
          </a:p>
          <a:p>
            <a:r>
              <a:rPr lang="en-US" sz="3600" dirty="0" smtClean="0"/>
              <a:t>Bones store the body’s supply of </a:t>
            </a:r>
            <a:r>
              <a:rPr lang="en-US" sz="3600" u="sng" dirty="0" smtClean="0"/>
              <a:t>phosphorus</a:t>
            </a:r>
            <a:r>
              <a:rPr lang="en-US" sz="3600" dirty="0" smtClean="0"/>
              <a:t> and </a:t>
            </a:r>
            <a:r>
              <a:rPr lang="en-US" sz="3600" u="sng" dirty="0" smtClean="0"/>
              <a:t>calcium.</a:t>
            </a:r>
          </a:p>
          <a:p>
            <a:r>
              <a:rPr lang="en-US" sz="3600" dirty="0" smtClean="0"/>
              <a:t>Bones become </a:t>
            </a:r>
            <a:r>
              <a:rPr lang="en-US" sz="3600" u="sng" dirty="0" smtClean="0"/>
              <a:t>stronger</a:t>
            </a:r>
            <a:r>
              <a:rPr lang="en-US" sz="3600" dirty="0" smtClean="0"/>
              <a:t> with </a:t>
            </a:r>
            <a:r>
              <a:rPr lang="en-US" sz="3600" u="sng" dirty="0" smtClean="0"/>
              <a:t>use!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53072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126</Words>
  <Application>Microsoft Office PowerPoint</Application>
  <PresentationFormat>Widescreen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Skeletal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System</dc:title>
  <dc:creator>Schwartz, Kelly</dc:creator>
  <cp:lastModifiedBy>Schwartz, Kelly</cp:lastModifiedBy>
  <cp:revision>9</cp:revision>
  <dcterms:created xsi:type="dcterms:W3CDTF">2016-01-27T23:55:52Z</dcterms:created>
  <dcterms:modified xsi:type="dcterms:W3CDTF">2016-02-22T01:22:08Z</dcterms:modified>
</cp:coreProperties>
</file>