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987" r:id="rId2"/>
  </p:sldMasterIdLst>
  <p:notesMasterIdLst>
    <p:notesMasterId r:id="rId76"/>
  </p:notesMasterIdLst>
  <p:handoutMasterIdLst>
    <p:handoutMasterId r:id="rId77"/>
  </p:handoutMasterIdLst>
  <p:sldIdLst>
    <p:sldId id="256" r:id="rId3"/>
    <p:sldId id="257" r:id="rId4"/>
    <p:sldId id="308" r:id="rId5"/>
    <p:sldId id="259" r:id="rId6"/>
    <p:sldId id="260" r:id="rId7"/>
    <p:sldId id="309" r:id="rId8"/>
    <p:sldId id="310" r:id="rId9"/>
    <p:sldId id="317" r:id="rId10"/>
    <p:sldId id="351" r:id="rId11"/>
    <p:sldId id="361" r:id="rId12"/>
    <p:sldId id="362" r:id="rId13"/>
    <p:sldId id="381" r:id="rId14"/>
    <p:sldId id="364" r:id="rId15"/>
    <p:sldId id="365" r:id="rId16"/>
    <p:sldId id="366" r:id="rId17"/>
    <p:sldId id="367" r:id="rId18"/>
    <p:sldId id="380" r:id="rId19"/>
    <p:sldId id="382" r:id="rId20"/>
    <p:sldId id="368" r:id="rId21"/>
    <p:sldId id="369" r:id="rId22"/>
    <p:sldId id="370" r:id="rId23"/>
    <p:sldId id="371" r:id="rId24"/>
    <p:sldId id="377" r:id="rId25"/>
    <p:sldId id="378" r:id="rId26"/>
    <p:sldId id="372" r:id="rId27"/>
    <p:sldId id="373" r:id="rId28"/>
    <p:sldId id="374" r:id="rId29"/>
    <p:sldId id="379" r:id="rId30"/>
    <p:sldId id="376" r:id="rId31"/>
    <p:sldId id="269" r:id="rId32"/>
    <p:sldId id="272" r:id="rId33"/>
    <p:sldId id="342" r:id="rId34"/>
    <p:sldId id="325" r:id="rId35"/>
    <p:sldId id="343" r:id="rId36"/>
    <p:sldId id="326" r:id="rId37"/>
    <p:sldId id="329" r:id="rId38"/>
    <p:sldId id="345" r:id="rId39"/>
    <p:sldId id="344" r:id="rId40"/>
    <p:sldId id="394" r:id="rId41"/>
    <p:sldId id="395" r:id="rId42"/>
    <p:sldId id="396" r:id="rId43"/>
    <p:sldId id="322" r:id="rId44"/>
    <p:sldId id="323" r:id="rId45"/>
    <p:sldId id="324" r:id="rId46"/>
    <p:sldId id="328" r:id="rId47"/>
    <p:sldId id="291" r:id="rId48"/>
    <p:sldId id="327" r:id="rId49"/>
    <p:sldId id="331" r:id="rId50"/>
    <p:sldId id="397" r:id="rId51"/>
    <p:sldId id="332" r:id="rId52"/>
    <p:sldId id="274" r:id="rId53"/>
    <p:sldId id="275" r:id="rId54"/>
    <p:sldId id="398" r:id="rId55"/>
    <p:sldId id="347" r:id="rId56"/>
    <p:sldId id="348" r:id="rId57"/>
    <p:sldId id="334" r:id="rId58"/>
    <p:sldId id="383" r:id="rId59"/>
    <p:sldId id="335" r:id="rId60"/>
    <p:sldId id="333" r:id="rId61"/>
    <p:sldId id="287" r:id="rId62"/>
    <p:sldId id="280" r:id="rId63"/>
    <p:sldId id="281" r:id="rId64"/>
    <p:sldId id="288" r:id="rId65"/>
    <p:sldId id="384" r:id="rId66"/>
    <p:sldId id="385" r:id="rId67"/>
    <p:sldId id="386" r:id="rId68"/>
    <p:sldId id="387" r:id="rId69"/>
    <p:sldId id="388" r:id="rId70"/>
    <p:sldId id="389" r:id="rId71"/>
    <p:sldId id="390" r:id="rId72"/>
    <p:sldId id="391" r:id="rId73"/>
    <p:sldId id="392" r:id="rId74"/>
    <p:sldId id="393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00FF"/>
    <a:srgbClr val="9D0345"/>
    <a:srgbClr val="336600"/>
    <a:srgbClr val="FF3300"/>
    <a:srgbClr val="BECFBD"/>
    <a:srgbClr val="0BA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6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07EDFFE-A321-484F-B7CB-3751D354B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91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1E1A93E-862C-4FF5-8C90-57D6DDE1D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62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B5B80-5411-41AB-97AA-118BA12CC5A6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928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4B47D6-098F-49F9-A43F-BE964829513F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83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B06E21-F38C-4DEF-AFE4-C2D8A4944ED1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44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886200" y="6248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chemeClr val="tx1"/>
                </a:solidFill>
              </a:rPr>
              <a:t>Chapter Seven</a:t>
            </a:r>
          </a:p>
        </p:txBody>
      </p:sp>
      <p:sp>
        <p:nvSpPr>
          <p:cNvPr id="460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  <a:noFill/>
        </p:spPr>
        <p:txBody>
          <a:bodyPr anchor="b"/>
          <a:lstStyle>
            <a:lvl1pPr>
              <a:defRPr sz="51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3B51C-19E0-4F12-83FE-440DE11A5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4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0AF1-FCE7-49EF-82A7-BBA587547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9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A5B6-4B9A-4B0F-A523-411028175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63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886200" y="6248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Char char="-"/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EAEAEA"/>
                </a:solidFill>
              </a:rPr>
              <a:t>Chapter Seven</a:t>
            </a:r>
          </a:p>
        </p:txBody>
      </p:sp>
      <p:sp>
        <p:nvSpPr>
          <p:cNvPr id="460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  <a:noFill/>
        </p:spPr>
        <p:txBody>
          <a:bodyPr anchor="b"/>
          <a:lstStyle>
            <a:lvl1pPr>
              <a:defRPr sz="51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1055BF-A4A9-492D-B902-C460CAAFF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92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BA8EF">
              <a:alpha val="42000"/>
            </a:srgb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2pPr>
            <a:lvl3pPr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3pPr>
            <a:lvl4pPr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4pPr>
            <a:lvl5pPr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D1456-BF93-4E67-875D-7A9CB6B8C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23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72D9B-6D7A-4FCA-A82B-37459CE5A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98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2F87-60C7-41CC-85C3-0A34E31F5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26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3F92E-FB98-429E-AA2F-A6E9D3F05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03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7723F-073C-40BA-81BA-A59FCF3A4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37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FB013-1F5E-4D16-817C-19128E2A4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19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949F-42A4-4060-8C32-9AF872764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91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BA8EF">
              <a:alpha val="42000"/>
            </a:srgb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2pPr>
            <a:lvl3pPr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3pPr>
            <a:lvl4pPr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4pPr>
            <a:lvl5pPr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CF08-B0B4-4B4D-B884-B327D04DC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49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E797-0C49-4E91-81DD-7814CFDEC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05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FA15-6680-4BDE-8236-5F107C8D9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02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0C376-C58F-49AE-AD65-BCAD291BC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8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EF3E-83E4-4D49-9DCD-945E5C30F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61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4106-F83E-4DD3-9B7A-73BF80B9F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51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AAF47-1235-4C96-9515-F83E96789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6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57FDA-40AC-4CEA-B15E-41E3E6489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31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DA89-A8B4-4955-A5B0-501CC8427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10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B774-D15C-48AD-8576-056B23172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58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7895-17DD-4F3C-B59E-C57B6DEC0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7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BA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450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fld id="{B50301A7-6494-4C0A-AD3D-20E28C37F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A8EF"/>
        </a:buClr>
        <a:buFont typeface="Times New Roman" panose="02020603050405020304" pitchFamily="18" charset="0"/>
        <a:buChar char="►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BA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Copyright © 2010 Pearson Education, Inc.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Chapter Six</a:t>
            </a:r>
          </a:p>
        </p:txBody>
      </p:sp>
      <p:sp>
        <p:nvSpPr>
          <p:cNvPr id="450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fld id="{7CD5FD30-5441-4311-ADF5-DEEF03357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A8EF"/>
        </a:buClr>
        <a:buFont typeface="Times New Roman" panose="02020603050405020304" pitchFamily="18" charset="0"/>
        <a:buChar char="►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209800"/>
          </a:xfrm>
          <a:solidFill>
            <a:srgbClr val="0BA8E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600" smtClean="0">
                <a:solidFill>
                  <a:srgbClr val="000000"/>
                </a:solidFill>
              </a:rPr>
              <a:t>Chapters Six </a:t>
            </a:r>
            <a:br>
              <a:rPr lang="en-US" altLang="en-US" sz="6600" smtClean="0">
                <a:solidFill>
                  <a:srgbClr val="000000"/>
                </a:solidFill>
              </a:rPr>
            </a:br>
            <a:r>
              <a:rPr lang="en-US" altLang="en-US" sz="6600" smtClean="0">
                <a:solidFill>
                  <a:srgbClr val="000000"/>
                </a:solidFill>
              </a:rPr>
              <a:t>and Five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48000"/>
            <a:ext cx="6400800" cy="1676400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4800" b="1" smtClean="0"/>
              <a:t>The Mathematics and Classification of Chemical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699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z="3600" smtClean="0"/>
              <a:t>6.3 Calculating the AMOUNTS of substances in chemical reactions: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50" indent="7938" eaLnBrk="1" hangingPunct="1"/>
            <a:r>
              <a:rPr lang="en-US" altLang="en-US" b="1" smtClean="0"/>
              <a:t>Stoichiometry</a:t>
            </a:r>
            <a:r>
              <a:rPr lang="en-US" altLang="en-US" smtClean="0"/>
              <a:t>!</a:t>
            </a:r>
          </a:p>
          <a:p>
            <a:pPr marL="6350" indent="7938" eaLnBrk="1" hangingPunct="1"/>
            <a:r>
              <a:rPr lang="en-US" altLang="en-US" smtClean="0"/>
              <a:t>“Stoichiometry” involves mathematically </a:t>
            </a:r>
            <a:r>
              <a:rPr lang="en-US" altLang="en-US" i="1" smtClean="0"/>
              <a:t>predicting</a:t>
            </a:r>
            <a:r>
              <a:rPr lang="en-US" altLang="en-US" smtClean="0"/>
              <a:t>…</a:t>
            </a:r>
          </a:p>
          <a:p>
            <a:pPr marL="6350" indent="7938" eaLnBrk="1" hangingPunct="1"/>
            <a:r>
              <a:rPr lang="en-US" altLang="en-US" smtClean="0"/>
              <a:t> the amount of one substance that reacts away </a:t>
            </a:r>
            <a:r>
              <a:rPr lang="en-US" altLang="en-US" b="1" smtClean="0"/>
              <a:t>or</a:t>
            </a:r>
            <a:r>
              <a:rPr lang="en-US" altLang="en-US" smtClean="0"/>
              <a:t> is produced during a reaction…</a:t>
            </a:r>
          </a:p>
          <a:p>
            <a:pPr marL="6350" indent="7938" eaLnBrk="1" hangingPunct="1"/>
            <a:r>
              <a:rPr lang="en-US" altLang="en-US" smtClean="0"/>
              <a:t> </a:t>
            </a:r>
            <a:r>
              <a:rPr lang="en-US" altLang="en-US" b="1" u="sng" smtClean="0"/>
              <a:t>based on </a:t>
            </a:r>
            <a:r>
              <a:rPr lang="en-US" altLang="en-US" smtClean="0"/>
              <a:t>the amount of a different substance in the </a:t>
            </a:r>
            <a:r>
              <a:rPr lang="en-US" altLang="en-US" b="1" smtClean="0"/>
              <a:t>same</a:t>
            </a:r>
            <a:r>
              <a:rPr lang="en-US" altLang="en-US" smtClean="0"/>
              <a:t>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z="3600" smtClean="0"/>
              <a:t>6.3 Stoichiometry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4530725"/>
          </a:xfrm>
        </p:spPr>
        <p:txBody>
          <a:bodyPr/>
          <a:lstStyle/>
          <a:p>
            <a:pPr marL="6350" indent="7938" eaLnBrk="1" hangingPunct="1"/>
            <a:r>
              <a:rPr lang="en-US" altLang="en-US" smtClean="0"/>
              <a:t>The basis for these predictions is the “recipe” of the reaction…</a:t>
            </a:r>
          </a:p>
          <a:p>
            <a:pPr marL="406400" lvl="1" indent="7938" eaLnBrk="1" hangingPunct="1"/>
            <a:r>
              <a:rPr lang="en-US" altLang="en-US" smtClean="0"/>
              <a:t>the balanced equation!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z="3600" smtClean="0"/>
              <a:t>6.3 Stoichiometry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4530725"/>
          </a:xfrm>
        </p:spPr>
        <p:txBody>
          <a:bodyPr/>
          <a:lstStyle/>
          <a:p>
            <a:pPr marL="6350" indent="7938" eaLnBrk="1" hangingPunct="1"/>
            <a:r>
              <a:rPr lang="en-US" altLang="en-US" smtClean="0"/>
              <a:t>The basis for these predictions is the “recipe” of the reaction…</a:t>
            </a:r>
          </a:p>
          <a:p>
            <a:pPr marL="406400" lvl="1" indent="7938" eaLnBrk="1" hangingPunct="1"/>
            <a:r>
              <a:rPr lang="en-US" altLang="en-US" smtClean="0"/>
              <a:t>the balanced equation!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1"/>
          <a:stretch>
            <a:fillRect/>
          </a:stretch>
        </p:blipFill>
        <p:spPr bwMode="auto">
          <a:xfrm>
            <a:off x="228600" y="3200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6.3 – 6.4 Stoichiometry Problems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See your textbook if you want step-by-step instructions… we’re just going to work examples ‘til we can’t breathe!  </a:t>
            </a:r>
            <a:r>
              <a:rPr lang="en-US" altLang="en-US" smtClean="0">
                <a:sym typeface="Wingdings" panose="05000000000000000000" pitchFamily="2" charset="2"/>
              </a:rPr>
              <a:t></a:t>
            </a:r>
            <a:r>
              <a:rPr lang="en-US" altLang="en-US" smtClean="0"/>
              <a:t> 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mtClean="0"/>
              <a:t>But keep in mind:  </a:t>
            </a:r>
            <a:r>
              <a:rPr lang="en-US" altLang="en-US" b="1" smtClean="0"/>
              <a:t>the coefficient ratios in balanced equations ONLY WORK WITH </a:t>
            </a:r>
            <a:r>
              <a:rPr lang="en-US" altLang="en-US" b="1" u="sng" smtClean="0"/>
              <a:t>MOLES</a:t>
            </a:r>
            <a:r>
              <a:rPr lang="en-US" altLang="en-US" b="1" smtClean="0"/>
              <a:t> of substances, not grams!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2286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3550" indent="-463550" eaLnBrk="1" hangingPunct="1">
              <a:lnSpc>
                <a:spcPct val="90000"/>
              </a:lnSpc>
              <a:spcBef>
                <a:spcPct val="20000"/>
              </a:spcBef>
              <a:buClr>
                <a:srgbClr val="0BA8EF"/>
              </a:buClr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112" charset="-128"/>
              </a:rPr>
              <a:t>1. How many moles of NH</a:t>
            </a:r>
            <a:r>
              <a:rPr lang="en-US" baseline="-25000" dirty="0">
                <a:solidFill>
                  <a:srgbClr val="000000"/>
                </a:solidFill>
                <a:ea typeface="ＭＳ Ｐゴシック" pitchFamily="-112" charset="-128"/>
              </a:rPr>
              <a:t>3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</a:rPr>
              <a:t> can be produced from 5.00 moles of H</a:t>
            </a:r>
            <a:r>
              <a:rPr lang="en-US" baseline="-25000" dirty="0">
                <a:solidFill>
                  <a:srgbClr val="000000"/>
                </a:solidFill>
                <a:ea typeface="ＭＳ Ｐゴシック" pitchFamily="-112" charset="-128"/>
              </a:rPr>
              <a:t>2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reacting with an excess of N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</a:rPr>
              <a:t>?</a:t>
            </a:r>
            <a:endParaRPr lang="en-US" b="1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marL="463550" indent="-46355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0BA8EF"/>
              </a:buClr>
              <a:defRPr/>
            </a:pPr>
            <a:r>
              <a:rPr lang="en-US" b="1" dirty="0">
                <a:solidFill>
                  <a:srgbClr val="000000"/>
                </a:solidFill>
                <a:ea typeface="ＭＳ Ｐゴシック" pitchFamily="-112" charset="-128"/>
              </a:rPr>
              <a:t> N</a:t>
            </a:r>
            <a:r>
              <a:rPr lang="en-US" b="1" baseline="-25000" dirty="0">
                <a:solidFill>
                  <a:srgbClr val="000000"/>
                </a:solidFill>
                <a:ea typeface="ＭＳ Ｐゴシック" pitchFamily="-112" charset="-128"/>
              </a:rPr>
              <a:t>2</a:t>
            </a:r>
            <a:r>
              <a:rPr lang="en-US" b="1" dirty="0">
                <a:solidFill>
                  <a:srgbClr val="000000"/>
                </a:solidFill>
                <a:ea typeface="ＭＳ Ｐゴシック" pitchFamily="-112" charset="-128"/>
              </a:rPr>
              <a:t> + 3 H</a:t>
            </a:r>
            <a:r>
              <a:rPr lang="en-US" b="1" baseline="-25000" dirty="0">
                <a:solidFill>
                  <a:srgbClr val="000000"/>
                </a:solidFill>
                <a:ea typeface="ＭＳ Ｐゴシック" pitchFamily="-112" charset="-128"/>
              </a:rPr>
              <a:t>2</a:t>
            </a:r>
            <a:r>
              <a:rPr lang="en-US" b="1" dirty="0">
                <a:solidFill>
                  <a:srgbClr val="000000"/>
                </a:solidFill>
                <a:ea typeface="ＭＳ Ｐゴシック" pitchFamily="-112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pitchFamily="-112" charset="-128"/>
                <a:sym typeface="Symbol" pitchFamily="18" charset="2"/>
              </a:rPr>
              <a:t> 2 NH</a:t>
            </a:r>
            <a:r>
              <a:rPr lang="en-US" b="1" baseline="-25000" dirty="0">
                <a:solidFill>
                  <a:srgbClr val="000000"/>
                </a:solidFill>
                <a:ea typeface="ＭＳ Ｐゴシック" pitchFamily="-112" charset="-128"/>
                <a:sym typeface="Symbol" pitchFamily="18" charset="2"/>
              </a:rPr>
              <a:t>3</a:t>
            </a:r>
            <a:endParaRPr lang="en-US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2286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3550" indent="-463550" eaLnBrk="1" hangingPunct="1">
              <a:lnSpc>
                <a:spcPct val="90000"/>
              </a:lnSpc>
              <a:spcBef>
                <a:spcPct val="20000"/>
              </a:spcBef>
              <a:buClr>
                <a:srgbClr val="0BA8EF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2. How many moles of oxygen are needed to react away 75.0 g of propane (C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)?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463550" indent="-463550" eaLnBrk="1" hangingPunct="1">
              <a:lnSpc>
                <a:spcPct val="90000"/>
              </a:lnSpc>
              <a:spcBef>
                <a:spcPct val="20000"/>
              </a:spcBef>
              <a:buClr>
                <a:srgbClr val="0BA8EF"/>
              </a:buClr>
              <a:defRPr/>
            </a:pPr>
            <a:r>
              <a:rPr lang="en-US" b="1" dirty="0">
                <a:solidFill>
                  <a:srgbClr val="000000"/>
                </a:solidFill>
              </a:rPr>
              <a:t>              C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b="1" baseline="-25000" dirty="0">
                <a:solidFill>
                  <a:srgbClr val="000000"/>
                </a:solidFill>
              </a:rPr>
              <a:t>8</a:t>
            </a:r>
            <a:r>
              <a:rPr lang="en-US" b="1" dirty="0">
                <a:solidFill>
                  <a:srgbClr val="000000"/>
                </a:solidFill>
              </a:rPr>
              <a:t> + 5 O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b="1" dirty="0">
                <a:solidFill>
                  <a:srgbClr val="000000"/>
                </a:solidFill>
              </a:rPr>
              <a:t>  3 CO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+ 4 H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O</a:t>
            </a:r>
            <a:endParaRPr lang="en-US" b="1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2286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3550" indent="-463550" eaLnBrk="1" hangingPunct="1">
              <a:lnSpc>
                <a:spcPct val="90000"/>
              </a:lnSpc>
              <a:spcBef>
                <a:spcPct val="20000"/>
              </a:spcBef>
              <a:buClr>
                <a:srgbClr val="0BA8EF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3. If you want to produce 100.g of CO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how many grams of 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will be needed to react with an excess of propane to accomplish this task?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	</a:t>
            </a:r>
            <a:endParaRPr lang="en-US" sz="1200" dirty="0">
              <a:solidFill>
                <a:srgbClr val="000000"/>
              </a:solidFill>
            </a:endParaRPr>
          </a:p>
          <a:p>
            <a:pPr marL="463550" indent="-463550" eaLnBrk="1" hangingPunct="1">
              <a:lnSpc>
                <a:spcPct val="90000"/>
              </a:lnSpc>
              <a:spcBef>
                <a:spcPct val="20000"/>
              </a:spcBef>
              <a:buClr>
                <a:srgbClr val="0BA8EF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                           </a:t>
            </a:r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b="1" baseline="-25000" dirty="0">
                <a:solidFill>
                  <a:srgbClr val="000000"/>
                </a:solidFill>
              </a:rPr>
              <a:t>8</a:t>
            </a:r>
            <a:r>
              <a:rPr lang="en-US" b="1" dirty="0">
                <a:solidFill>
                  <a:srgbClr val="000000"/>
                </a:solidFill>
              </a:rPr>
              <a:t> + 5 O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b="1" dirty="0">
                <a:solidFill>
                  <a:srgbClr val="000000"/>
                </a:solidFill>
              </a:rPr>
              <a:t>  3 CO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+ 4 H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O</a:t>
            </a:r>
            <a:endParaRPr lang="en-US" b="1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" y="228600"/>
            <a:ext cx="899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3550" indent="-463550" eaLnBrk="1" hangingPunct="1">
              <a:lnSpc>
                <a:spcPct val="90000"/>
              </a:lnSpc>
              <a:spcBef>
                <a:spcPct val="20000"/>
              </a:spcBef>
              <a:buClr>
                <a:srgbClr val="0BA8EF"/>
              </a:buClr>
              <a:defRPr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4.   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0.50 L of nitrogen gas at 20.°C and 1.01 </a:t>
            </a:r>
            <a:r>
              <a:rPr lang="en-US" kern="0" dirty="0" err="1">
                <a:solidFill>
                  <a:srgbClr val="000000"/>
                </a:solidFill>
                <a:latin typeface="Times New Roman"/>
              </a:rPr>
              <a:t>atm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 is reacted with an excess of hydrogen gas.  How many grams of ammonia (NH</a:t>
            </a:r>
            <a:r>
              <a:rPr lang="en-US" kern="0" baseline="-250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) should be produced?</a:t>
            </a:r>
          </a:p>
          <a:p>
            <a:pPr marL="463550" indent="-463550" eaLnBrk="1" hangingPunct="1">
              <a:lnSpc>
                <a:spcPct val="90000"/>
              </a:lnSpc>
              <a:spcBef>
                <a:spcPct val="20000"/>
              </a:spcBef>
              <a:buClr>
                <a:srgbClr val="0BA8EF"/>
              </a:buClr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/>
              </a:rPr>
              <a:t>		          N</a:t>
            </a:r>
            <a:r>
              <a:rPr lang="en-US" b="1" kern="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b="1" kern="0" dirty="0">
                <a:solidFill>
                  <a:srgbClr val="000000"/>
                </a:solidFill>
                <a:latin typeface="Times New Roman"/>
              </a:rPr>
              <a:t>  +  3 H</a:t>
            </a:r>
            <a:r>
              <a:rPr lang="en-US" b="1" kern="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b="1" kern="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sym typeface="Wingdings" panose="05000000000000000000" pitchFamily="2" charset="2"/>
              </a:rPr>
              <a:t>   2 NH</a:t>
            </a:r>
            <a:r>
              <a:rPr lang="en-US" b="1" kern="0" baseline="-25000" dirty="0">
                <a:solidFill>
                  <a:srgbClr val="000000"/>
                </a:solidFill>
                <a:latin typeface="Times New Roman"/>
                <a:sym typeface="Wingdings" panose="05000000000000000000" pitchFamily="2" charset="2"/>
              </a:rPr>
              <a:t>3</a:t>
            </a:r>
            <a:endParaRPr lang="en-US" b="1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" y="228600"/>
            <a:ext cx="891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3550" indent="-463550" eaLnBrk="1" hangingPunct="1">
              <a:lnSpc>
                <a:spcPct val="90000"/>
              </a:lnSpc>
              <a:spcBef>
                <a:spcPct val="20000"/>
              </a:spcBef>
              <a:buClr>
                <a:srgbClr val="0BA8EF"/>
              </a:buClr>
              <a:defRPr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5.   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How many liters of CO</a:t>
            </a:r>
            <a:r>
              <a:rPr lang="en-US" kern="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gas are 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produced, at STP, when 25.0 g of Na</a:t>
            </a:r>
            <a:r>
              <a:rPr lang="en-US" kern="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CO</a:t>
            </a:r>
            <a:r>
              <a:rPr lang="en-US" kern="0" baseline="-250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 are reacted with an excess of </a:t>
            </a:r>
            <a:r>
              <a:rPr lang="en-US" kern="0" dirty="0" err="1">
                <a:solidFill>
                  <a:srgbClr val="000000"/>
                </a:solidFill>
                <a:latin typeface="Times New Roman"/>
              </a:rPr>
              <a:t>HCl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?  H</a:t>
            </a:r>
            <a:r>
              <a:rPr lang="en-US" kern="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O and </a:t>
            </a:r>
            <a:r>
              <a:rPr lang="en-US" kern="0" dirty="0" err="1">
                <a:solidFill>
                  <a:srgbClr val="000000"/>
                </a:solidFill>
                <a:latin typeface="Times New Roman"/>
              </a:rPr>
              <a:t>NaCl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 are the other products of the reaction.</a:t>
            </a:r>
          </a:p>
          <a:p>
            <a:pPr marL="463550" indent="-463550" eaLnBrk="1" hangingPunct="1">
              <a:lnSpc>
                <a:spcPct val="90000"/>
              </a:lnSpc>
              <a:spcBef>
                <a:spcPct val="20000"/>
              </a:spcBef>
              <a:buClr>
                <a:srgbClr val="0BA8EF"/>
              </a:buClr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z="3600" smtClean="0"/>
              <a:t>6.5 </a:t>
            </a:r>
            <a:r>
              <a:rPr lang="en-US" altLang="en-US" sz="3600" smtClean="0">
                <a:cs typeface="Times New Roman" panose="02020603050405020304" pitchFamily="18" charset="0"/>
              </a:rPr>
              <a:t>Limiting Reagent</a:t>
            </a:r>
            <a:endParaRPr lang="en-US" altLang="en-US" sz="3600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759325"/>
          </a:xfrm>
        </p:spPr>
        <p:txBody>
          <a:bodyPr/>
          <a:lstStyle/>
          <a:p>
            <a:pPr marL="463550" indent="-401638" eaLnBrk="1" hangingPunct="1"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dirty="0" smtClean="0"/>
              <a:t>The reactant that “runs out” first is the “limiting reagent”.</a:t>
            </a:r>
          </a:p>
          <a:p>
            <a:pPr marL="863600" lvl="1" indent="-401638" eaLnBrk="1" hangingPunct="1"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dirty="0" smtClean="0"/>
              <a:t>Once it runs out, the reaction stops</a:t>
            </a:r>
          </a:p>
          <a:p>
            <a:pPr marL="863600" lvl="1" indent="-401638" eaLnBrk="1" hangingPunct="1"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dirty="0" smtClean="0"/>
              <a:t>How do you know which one runs out first??</a:t>
            </a:r>
          </a:p>
          <a:p>
            <a:pPr marL="1317625" lvl="2" indent="-457200" eaLnBrk="1" hangingPunct="1">
              <a:buFont typeface="Arial" panose="020B0604020202020204" pitchFamily="34" charset="0"/>
              <a:buChar char="•"/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dirty="0" smtClean="0"/>
              <a:t>Option 1:  you’re told that one reactant is “in excess”, so the </a:t>
            </a:r>
            <a:r>
              <a:rPr lang="en-US" altLang="en-US" b="1" dirty="0" smtClean="0"/>
              <a:t>other one </a:t>
            </a:r>
            <a:r>
              <a:rPr lang="en-US" altLang="en-US" dirty="0" smtClean="0"/>
              <a:t>will run out first.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5.1 Chemical Equations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8"/>
            <a:ext cx="8229600" cy="4627562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en-US" b="1" dirty="0" smtClean="0"/>
              <a:t>Chemical equation: </a:t>
            </a:r>
            <a:r>
              <a:rPr lang="en-US" altLang="en-US" dirty="0" smtClean="0"/>
              <a:t>a concise way to show the “before and after” of a chemical reaction.</a:t>
            </a:r>
          </a:p>
          <a:p>
            <a:pPr marL="457200" indent="-457200" eaLnBrk="1" hangingPunct="1">
              <a:defRPr/>
            </a:pPr>
            <a:r>
              <a:rPr lang="en-US" altLang="en-US" b="1" dirty="0" smtClean="0"/>
              <a:t>Reactants: </a:t>
            </a:r>
            <a:r>
              <a:rPr lang="en-US" altLang="en-US" dirty="0" smtClean="0"/>
              <a:t>the “before”</a:t>
            </a:r>
          </a:p>
          <a:p>
            <a:pPr marL="457200" indent="-457200" eaLnBrk="1" hangingPunct="1">
              <a:defRPr/>
            </a:pPr>
            <a:r>
              <a:rPr lang="en-US" altLang="en-US" b="1" dirty="0" smtClean="0"/>
              <a:t>Products: </a:t>
            </a:r>
            <a:r>
              <a:rPr lang="en-US" altLang="en-US" dirty="0" smtClean="0"/>
              <a:t>“after” the reactants “swap” atoms around.</a:t>
            </a:r>
            <a:endParaRPr lang="en-US" altLang="en-US" dirty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altLang="en-US" sz="4000" dirty="0" smtClean="0"/>
              <a:t>             3 H</a:t>
            </a:r>
            <a:r>
              <a:rPr lang="en-US" altLang="en-US" sz="4000" baseline="-25000" dirty="0" smtClean="0"/>
              <a:t>2</a:t>
            </a:r>
            <a:r>
              <a:rPr lang="en-US" altLang="en-US" sz="4000" dirty="0" smtClean="0"/>
              <a:t> + N</a:t>
            </a:r>
            <a:r>
              <a:rPr lang="en-US" altLang="en-US" sz="4000" baseline="-25000" dirty="0" smtClean="0"/>
              <a:t>2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ym typeface="Wingdings" panose="05000000000000000000" pitchFamily="2" charset="2"/>
              </a:rPr>
              <a:t>  2 NH</a:t>
            </a:r>
            <a:r>
              <a:rPr lang="en-US" altLang="en-US" sz="4000" baseline="-25000" dirty="0" smtClean="0">
                <a:sym typeface="Wingdings" panose="05000000000000000000" pitchFamily="2" charset="2"/>
              </a:rPr>
              <a:t>3</a:t>
            </a: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304800"/>
            <a:ext cx="8077200" cy="3657600"/>
          </a:xfrm>
        </p:spPr>
        <p:txBody>
          <a:bodyPr/>
          <a:lstStyle/>
          <a:p>
            <a:pPr marL="863600" lvl="1" indent="-401638" eaLnBrk="1" hangingPunct="1"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dirty="0" smtClean="0"/>
              <a:t>But what if you’re NOT told which reactant runs out first??</a:t>
            </a:r>
          </a:p>
          <a:p>
            <a:pPr marL="1317625" lvl="2" indent="-457200" eaLnBrk="1" hangingPunct="1">
              <a:buFont typeface="Arial" panose="020B0604020202020204" pitchFamily="34" charset="0"/>
              <a:buChar char="•"/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dirty="0" smtClean="0"/>
              <a:t>Option 2:  you’re given starting amounts of BOTH reactants, and you must compare </a:t>
            </a:r>
            <a:r>
              <a:rPr lang="en-US" dirty="0"/>
              <a:t>how </a:t>
            </a:r>
            <a:r>
              <a:rPr lang="en-US" dirty="0" smtClean="0"/>
              <a:t>much of </a:t>
            </a:r>
            <a:r>
              <a:rPr lang="en-US" dirty="0"/>
              <a:t>one reactant </a:t>
            </a:r>
            <a:r>
              <a:rPr lang="en-US" dirty="0" smtClean="0"/>
              <a:t>you </a:t>
            </a:r>
            <a:r>
              <a:rPr lang="en-US" b="1" dirty="0" smtClean="0"/>
              <a:t>HAVE</a:t>
            </a:r>
            <a:r>
              <a:rPr lang="en-US" dirty="0" smtClean="0"/>
              <a:t> </a:t>
            </a:r>
            <a:r>
              <a:rPr lang="en-US" dirty="0"/>
              <a:t>to how </a:t>
            </a:r>
            <a:r>
              <a:rPr lang="en-US" dirty="0" smtClean="0"/>
              <a:t>much of that reactant is </a:t>
            </a:r>
            <a:r>
              <a:rPr lang="en-US" b="1" dirty="0" smtClean="0"/>
              <a:t>NEEDED</a:t>
            </a:r>
            <a:r>
              <a:rPr lang="en-US" dirty="0" smtClean="0"/>
              <a:t> </a:t>
            </a:r>
            <a:r>
              <a:rPr lang="en-US" dirty="0"/>
              <a:t>to react away the </a:t>
            </a:r>
            <a:r>
              <a:rPr lang="en-US" u="sng" dirty="0"/>
              <a:t>other</a:t>
            </a:r>
            <a:r>
              <a:rPr lang="en-US" dirty="0"/>
              <a:t> </a:t>
            </a:r>
            <a:r>
              <a:rPr lang="en-US" dirty="0" smtClean="0"/>
              <a:t>reactant.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86800" cy="4759325"/>
          </a:xfrm>
        </p:spPr>
        <p:txBody>
          <a:bodyPr/>
          <a:lstStyle/>
          <a:p>
            <a:pPr marL="863600" lvl="1" indent="-401638" eaLnBrk="1" hangingPunct="1">
              <a:buFontTx/>
              <a:buNone/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dirty="0" smtClean="0"/>
              <a:t>6.  </a:t>
            </a:r>
            <a:r>
              <a:rPr lang="en-US" altLang="en-US" sz="2800" dirty="0" smtClean="0"/>
              <a:t>24.0 g of </a:t>
            </a:r>
            <a:r>
              <a:rPr lang="en-US" altLang="en-US" sz="2800" dirty="0" err="1" smtClean="0"/>
              <a:t>LiBr</a:t>
            </a:r>
            <a:r>
              <a:rPr lang="en-US" altLang="en-US" sz="2800" dirty="0" smtClean="0"/>
              <a:t> are reacted with 18.0 g of CaSO</a:t>
            </a:r>
            <a:r>
              <a:rPr lang="en-US" altLang="en-US" sz="2800" baseline="-25000" dirty="0" smtClean="0"/>
              <a:t>4</a:t>
            </a:r>
            <a:r>
              <a:rPr lang="en-US" altLang="en-US" sz="2800" dirty="0" smtClean="0"/>
              <a:t>. Which reactant is the limiting reagent (will run out first)?</a:t>
            </a:r>
          </a:p>
          <a:p>
            <a:pPr marL="863600" lvl="1" indent="-401638" eaLnBrk="1" hangingPunct="1">
              <a:buFontTx/>
              <a:buNone/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dirty="0" smtClean="0"/>
              <a:t>     </a:t>
            </a:r>
            <a:r>
              <a:rPr lang="en-US" altLang="en-US" b="1" dirty="0" smtClean="0"/>
              <a:t>2 </a:t>
            </a:r>
            <a:r>
              <a:rPr lang="en-US" altLang="en-US" b="1" dirty="0" err="1" smtClean="0"/>
              <a:t>LiBr</a:t>
            </a:r>
            <a:r>
              <a:rPr lang="en-US" altLang="en-US" b="1" dirty="0" smtClean="0"/>
              <a:t>  +  CaSO</a:t>
            </a:r>
            <a:r>
              <a:rPr lang="en-US" altLang="en-US" b="1" baseline="-25000" dirty="0" smtClean="0"/>
              <a:t>4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Wingdings" panose="05000000000000000000" pitchFamily="2" charset="2"/>
              </a:rPr>
              <a:t>  Li</a:t>
            </a:r>
            <a:r>
              <a:rPr lang="en-US" altLang="en-US" b="1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ym typeface="Wingdings" panose="05000000000000000000" pitchFamily="2" charset="2"/>
              </a:rPr>
              <a:t>SO</a:t>
            </a:r>
            <a:r>
              <a:rPr lang="en-US" altLang="en-US" b="1" baseline="-25000" dirty="0" smtClean="0">
                <a:sym typeface="Wingdings" panose="05000000000000000000" pitchFamily="2" charset="2"/>
              </a:rPr>
              <a:t>4</a:t>
            </a:r>
            <a:r>
              <a:rPr lang="en-US" altLang="en-US" b="1" dirty="0" smtClean="0">
                <a:sym typeface="Wingdings" panose="05000000000000000000" pitchFamily="2" charset="2"/>
              </a:rPr>
              <a:t>  +  CaBr</a:t>
            </a:r>
            <a:r>
              <a:rPr lang="en-US" altLang="en-US" b="1" baseline="-25000" dirty="0" smtClean="0">
                <a:sym typeface="Wingdings" panose="05000000000000000000" pitchFamily="2" charset="2"/>
              </a:rPr>
              <a:t>2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10600" cy="4759325"/>
          </a:xfrm>
        </p:spPr>
        <p:txBody>
          <a:bodyPr/>
          <a:lstStyle/>
          <a:p>
            <a:pPr marL="863600" lvl="1" indent="-401638" eaLnBrk="1" hangingPunct="1">
              <a:buFontTx/>
              <a:buNone/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dirty="0" smtClean="0"/>
              <a:t>7.  Now predict how many </a:t>
            </a:r>
            <a:r>
              <a:rPr lang="en-US" altLang="en-US" b="1" dirty="0" smtClean="0"/>
              <a:t>grams of lithium sulfate</a:t>
            </a:r>
            <a:r>
              <a:rPr lang="en-US" altLang="en-US" dirty="0" smtClean="0"/>
              <a:t> should be produced by the previous reaction.</a:t>
            </a:r>
          </a:p>
          <a:p>
            <a:pPr marL="863600" lvl="1" indent="-401638" eaLnBrk="1" hangingPunct="1">
              <a:buFontTx/>
              <a:buNone/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dirty="0" smtClean="0"/>
              <a:t>     </a:t>
            </a:r>
            <a:r>
              <a:rPr lang="en-US" altLang="en-US" b="1" dirty="0" smtClean="0"/>
              <a:t>2 </a:t>
            </a:r>
            <a:r>
              <a:rPr lang="en-US" altLang="en-US" b="1" dirty="0" err="1" smtClean="0"/>
              <a:t>LiBr</a:t>
            </a:r>
            <a:r>
              <a:rPr lang="en-US" altLang="en-US" b="1" dirty="0" smtClean="0"/>
              <a:t>  +  CaSO</a:t>
            </a:r>
            <a:r>
              <a:rPr lang="en-US" altLang="en-US" b="1" baseline="-25000" dirty="0" smtClean="0"/>
              <a:t>4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Wingdings" panose="05000000000000000000" pitchFamily="2" charset="2"/>
              </a:rPr>
              <a:t>  Li</a:t>
            </a:r>
            <a:r>
              <a:rPr lang="en-US" altLang="en-US" b="1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ym typeface="Wingdings" panose="05000000000000000000" pitchFamily="2" charset="2"/>
              </a:rPr>
              <a:t>SO</a:t>
            </a:r>
            <a:r>
              <a:rPr lang="en-US" altLang="en-US" b="1" baseline="-25000" dirty="0" smtClean="0">
                <a:sym typeface="Wingdings" panose="05000000000000000000" pitchFamily="2" charset="2"/>
              </a:rPr>
              <a:t>4</a:t>
            </a:r>
            <a:r>
              <a:rPr lang="en-US" altLang="en-US" b="1" dirty="0" smtClean="0">
                <a:sym typeface="Wingdings" panose="05000000000000000000" pitchFamily="2" charset="2"/>
              </a:rPr>
              <a:t>  +  CaBr</a:t>
            </a:r>
            <a:r>
              <a:rPr lang="en-US" altLang="en-US" b="1" baseline="-25000" dirty="0" smtClean="0">
                <a:sym typeface="Wingdings" panose="05000000000000000000" pitchFamily="2" charset="2"/>
              </a:rPr>
              <a:t>2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5188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“Intro to Chemical Reactions” Lab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marL="863600" lvl="1" indent="-449263" eaLnBrk="1" hangingPunct="1">
              <a:tabLst>
                <a:tab pos="2743200" algn="l"/>
                <a:tab pos="3081338" algn="l"/>
              </a:tabLst>
            </a:pPr>
            <a:r>
              <a:rPr lang="en-US" altLang="en-US" smtClean="0"/>
              <a:t>Determine the Limiting Reagent of your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5188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“Intro to Chemical Reactions” Lab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marL="863600" lvl="1" indent="-449263" eaLnBrk="1" hangingPunct="1">
              <a:tabLst>
                <a:tab pos="2743200" algn="l"/>
                <a:tab pos="3081338" algn="l"/>
              </a:tabLst>
            </a:pPr>
            <a:r>
              <a:rPr lang="en-US" altLang="en-US" smtClean="0"/>
              <a:t>Calculate the </a:t>
            </a:r>
            <a:r>
              <a:rPr lang="en-US" altLang="en-US" i="1" smtClean="0"/>
              <a:t>theoretical yield</a:t>
            </a:r>
            <a:r>
              <a:rPr lang="en-US" altLang="en-US" smtClean="0"/>
              <a:t> of </a:t>
            </a:r>
            <a:r>
              <a:rPr lang="en-US" altLang="en-US" u="sng" smtClean="0"/>
              <a:t>calcium carbonate</a:t>
            </a:r>
            <a:r>
              <a:rPr lang="en-US" altLang="en-US" smtClean="0"/>
              <a:t> in your reaction.  </a:t>
            </a:r>
          </a:p>
          <a:p>
            <a:pPr marL="863600" lvl="1" indent="-449263" eaLnBrk="1" hangingPunct="1">
              <a:tabLst>
                <a:tab pos="2743200" algn="l"/>
                <a:tab pos="3081338" algn="l"/>
              </a:tabLst>
            </a:pPr>
            <a:r>
              <a:rPr lang="en-US" altLang="en-US" sz="2800" smtClean="0"/>
              <a:t>In other words, use the amount of your limiting reagent to predict how many grams of calcium carbonate product </a:t>
            </a:r>
            <a:r>
              <a:rPr lang="en-US" altLang="en-US" sz="2800" b="1" smtClean="0"/>
              <a:t>should</a:t>
            </a:r>
            <a:r>
              <a:rPr lang="en-US" altLang="en-US" sz="2800" smtClean="0"/>
              <a:t> have been produced by the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z="3600" smtClean="0"/>
              <a:t>6.5 </a:t>
            </a:r>
            <a:r>
              <a:rPr lang="en-US" altLang="en-US" sz="3600" smtClean="0">
                <a:cs typeface="Times New Roman" panose="02020603050405020304" pitchFamily="18" charset="0"/>
              </a:rPr>
              <a:t>Percent Yield of a Reaction</a:t>
            </a:r>
            <a:endParaRPr lang="en-US" altLang="en-US" sz="36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77200" cy="4759325"/>
          </a:xfrm>
        </p:spPr>
        <p:txBody>
          <a:bodyPr/>
          <a:lstStyle/>
          <a:p>
            <a:pPr marL="460375" lvl="1" indent="0" eaLnBrk="1" hangingPunct="1">
              <a:buFontTx/>
              <a:buNone/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smtClean="0"/>
              <a:t>% Yield =  experimental yield          x 100</a:t>
            </a:r>
          </a:p>
          <a:p>
            <a:pPr marL="460375" lvl="1" indent="0" eaLnBrk="1" hangingPunct="1">
              <a:buFontTx/>
              <a:buNone/>
              <a:tabLst>
                <a:tab pos="914400" algn="l"/>
                <a:tab pos="2462213" algn="l"/>
                <a:tab pos="3200400" algn="l"/>
              </a:tabLst>
            </a:pPr>
            <a:r>
              <a:rPr lang="en-US" altLang="en-US" smtClean="0"/>
              <a:t>	               theoretical yield</a:t>
            </a:r>
          </a:p>
        </p:txBody>
      </p:sp>
      <p:cxnSp>
        <p:nvCxnSpPr>
          <p:cNvPr id="34820" name="Straight Connector 2"/>
          <p:cNvCxnSpPr>
            <a:cxnSpLocks noChangeShapeType="1"/>
          </p:cNvCxnSpPr>
          <p:nvPr/>
        </p:nvCxnSpPr>
        <p:spPr bwMode="auto">
          <a:xfrm>
            <a:off x="2971800" y="2438400"/>
            <a:ext cx="27432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685800"/>
            <a:ext cx="8001000" cy="4911725"/>
          </a:xfrm>
        </p:spPr>
        <p:txBody>
          <a:bodyPr/>
          <a:lstStyle/>
          <a:p>
            <a:pPr marL="463550" indent="-449263" eaLnBrk="1" hangingPunct="1">
              <a:tabLst>
                <a:tab pos="2974975" algn="l"/>
              </a:tabLst>
            </a:pPr>
            <a:r>
              <a:rPr lang="en-US" altLang="en-US" smtClean="0"/>
              <a:t>The</a:t>
            </a:r>
            <a:r>
              <a:rPr lang="en-US" altLang="en-US" b="1" smtClean="0"/>
              <a:t> experimental yield</a:t>
            </a:r>
            <a:r>
              <a:rPr lang="en-US" altLang="en-US" smtClean="0"/>
              <a:t> is the mass of the product actually made in the lab.</a:t>
            </a:r>
          </a:p>
          <a:p>
            <a:pPr marL="463550" indent="-449263" eaLnBrk="1" hangingPunct="1">
              <a:tabLst>
                <a:tab pos="2974975" algn="l"/>
              </a:tabLst>
            </a:pPr>
            <a:r>
              <a:rPr lang="en-US" altLang="en-US" smtClean="0"/>
              <a:t>The </a:t>
            </a:r>
            <a:r>
              <a:rPr lang="en-US" altLang="en-US" b="1" smtClean="0"/>
              <a:t>theoretical yield</a:t>
            </a:r>
            <a:r>
              <a:rPr lang="en-US" altLang="en-US" smtClean="0"/>
              <a:t> is the mass of that product that SHOULD have been produced of that product…</a:t>
            </a:r>
          </a:p>
          <a:p>
            <a:pPr marL="863600" lvl="1" indent="-449263" eaLnBrk="1" hangingPunct="1">
              <a:tabLst>
                <a:tab pos="2974975" algn="l"/>
              </a:tabLst>
            </a:pPr>
            <a:r>
              <a:rPr lang="en-US" altLang="en-US" smtClean="0"/>
              <a:t>Do a stoichiometry problem to see how much product SHOULD have been made.</a:t>
            </a:r>
          </a:p>
          <a:p>
            <a:pPr marL="863600" lvl="1" indent="-449263" eaLnBrk="1" hangingPunct="1">
              <a:buFontTx/>
              <a:buNone/>
              <a:tabLst>
                <a:tab pos="2974975" algn="l"/>
              </a:tabLst>
            </a:pPr>
            <a:endParaRPr lang="en-US" altLang="en-US" smtClean="0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533400" y="914400"/>
            <a:ext cx="152400" cy="7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EEC85E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10600" cy="4759325"/>
          </a:xfrm>
        </p:spPr>
        <p:txBody>
          <a:bodyPr/>
          <a:lstStyle/>
          <a:p>
            <a:pPr marL="463550" indent="-463550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mtClean="0"/>
              <a:t>6.   </a:t>
            </a:r>
            <a:r>
              <a:rPr lang="en-US" altLang="en-US" smtClean="0">
                <a:ea typeface="ＭＳ Ｐゴシック" panose="020B0600070205080204" pitchFamily="34" charset="-128"/>
              </a:rPr>
              <a:t>When 35 g of H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 were reacted with excess </a:t>
            </a:r>
            <a:r>
              <a:rPr lang="en-US" altLang="en-US" smtClean="0"/>
              <a:t>N</a:t>
            </a:r>
            <a:r>
              <a:rPr lang="en-US" altLang="en-US" baseline="-25000" smtClean="0"/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, it was found that 181 g of 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NH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3</a:t>
            </a:r>
            <a:r>
              <a:rPr lang="en-US" altLang="en-US" smtClean="0">
                <a:ea typeface="ＭＳ Ｐゴシック" panose="020B0600070205080204" pitchFamily="34" charset="-128"/>
              </a:rPr>
              <a:t> were produced.  What is the percent yield of this reaction?</a:t>
            </a:r>
            <a:endParaRPr lang="en-US" altLang="en-US" b="1" smtClean="0">
              <a:ea typeface="ＭＳ Ｐゴシック" panose="020B0600070205080204" pitchFamily="34" charset="-128"/>
            </a:endParaRPr>
          </a:p>
          <a:p>
            <a:pPr marL="463550" indent="-463550" algn="ctr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b="1" smtClean="0">
                <a:ea typeface="ＭＳ Ｐゴシック" panose="020B0600070205080204" pitchFamily="34" charset="-128"/>
              </a:rPr>
              <a:t> N</a:t>
            </a:r>
            <a:r>
              <a:rPr lang="en-US" altLang="en-US" b="1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b="1" smtClean="0">
                <a:ea typeface="ＭＳ Ｐゴシック" panose="020B0600070205080204" pitchFamily="34" charset="-128"/>
              </a:rPr>
              <a:t> + 3 H</a:t>
            </a:r>
            <a:r>
              <a:rPr lang="en-US" altLang="en-US" b="1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b="1" smtClean="0">
                <a:ea typeface="ＭＳ Ｐゴシック" panose="020B0600070205080204" pitchFamily="34" charset="-128"/>
              </a:rPr>
              <a:t> </a:t>
            </a:r>
            <a:r>
              <a:rPr lang="en-US" altLang="en-US" b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 2 NH</a:t>
            </a:r>
            <a:r>
              <a:rPr lang="en-US" altLang="en-US" b="1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3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5188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“Intro to Chemical Reactions” Lab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marL="863600" lvl="1" indent="-449263" eaLnBrk="1" hangingPunct="1">
              <a:tabLst>
                <a:tab pos="2743200" algn="l"/>
                <a:tab pos="3081338" algn="l"/>
              </a:tabLst>
            </a:pPr>
            <a:r>
              <a:rPr lang="en-US" altLang="en-US" smtClean="0"/>
              <a:t>Calculate the </a:t>
            </a:r>
            <a:r>
              <a:rPr lang="en-US" altLang="en-US" i="1" smtClean="0"/>
              <a:t>percent yield</a:t>
            </a:r>
            <a:r>
              <a:rPr lang="en-US" altLang="en-US" smtClean="0"/>
              <a:t> of </a:t>
            </a:r>
            <a:r>
              <a:rPr lang="en-US" altLang="en-US" u="sng" smtClean="0"/>
              <a:t>calcium carbonate</a:t>
            </a:r>
            <a:r>
              <a:rPr lang="en-US" altLang="en-US" smtClean="0"/>
              <a:t> in your reaction.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3733800"/>
            <a:ext cx="8229600" cy="182880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en-US" altLang="en-US" sz="4800" b="1" smtClean="0"/>
              <a:t>End of Material </a:t>
            </a:r>
          </a:p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en-US" altLang="en-US" sz="4800" b="1" smtClean="0"/>
              <a:t>Covered on the Midterm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8000" y="609600"/>
            <a:ext cx="8229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A8EF"/>
              </a:buClr>
              <a:buFont typeface="Times New Roman" pitchFamily="18" charset="0"/>
              <a:buChar char="►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320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ctr" eaLnBrk="1" hangingPunct="1">
              <a:buFont typeface="Times New Roman" pitchFamily="18" charset="0"/>
              <a:buNone/>
              <a:defRPr/>
            </a:pPr>
            <a:r>
              <a:rPr lang="en-US" altLang="en-US" sz="4800" b="1" kern="0" dirty="0" smtClean="0"/>
              <a:t>End of Chapter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5.1 Chemical Equations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8"/>
            <a:ext cx="8229600" cy="3636962"/>
          </a:xfrm>
        </p:spPr>
        <p:txBody>
          <a:bodyPr/>
          <a:lstStyle/>
          <a:p>
            <a:pPr marL="457200" indent="-457200" eaLnBrk="1" hangingPunct="1"/>
            <a:r>
              <a:rPr lang="en-US" altLang="en-US" b="1" dirty="0" smtClean="0"/>
              <a:t>Law of conservation of matter:</a:t>
            </a:r>
            <a:r>
              <a:rPr lang="en-US" altLang="en-US" dirty="0" smtClean="0"/>
              <a:t>  Matter can neither be created nor destroyed… only changed in form.</a:t>
            </a:r>
          </a:p>
          <a:p>
            <a:pPr marL="457200" indent="-457200" eaLnBrk="1" hangingPunct="1"/>
            <a:r>
              <a:rPr lang="en-US" altLang="en-US" b="1" dirty="0" smtClean="0"/>
              <a:t>We must “balance” chemical equations in order to reflect this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192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5.3 Classes of Chemical Reactions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302125"/>
          </a:xfrm>
        </p:spPr>
        <p:txBody>
          <a:bodyPr/>
          <a:lstStyle/>
          <a:p>
            <a:pPr marL="463550" indent="-463550" eaLnBrk="1" hangingPunct="1"/>
            <a:r>
              <a:rPr lang="en-US" altLang="en-US" b="1" smtClean="0"/>
              <a:t>Precipitation reactions </a:t>
            </a:r>
          </a:p>
          <a:p>
            <a:pPr marL="463550" indent="-463550" eaLnBrk="1" hangingPunct="1"/>
            <a:r>
              <a:rPr lang="en-US" altLang="en-US" b="1" smtClean="0"/>
              <a:t>Acid–base neutralization reactions</a:t>
            </a:r>
            <a:endParaRPr lang="en-US" altLang="en-US" smtClean="0"/>
          </a:p>
          <a:p>
            <a:pPr marL="463550" indent="-463550" eaLnBrk="1" hangingPunct="1"/>
            <a:r>
              <a:rPr lang="en-US" altLang="en-US" b="1" smtClean="0"/>
              <a:t>Oxidation–reduction reactions</a:t>
            </a:r>
            <a:r>
              <a:rPr lang="en-US" altLang="en-US" smtClean="0"/>
              <a:t> (</a:t>
            </a:r>
            <a:r>
              <a:rPr lang="en-US" altLang="en-US" b="1" smtClean="0"/>
              <a:t>redox reactions, for short)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98588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5.4 Precipitation Reactions and Solubility Guidelines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00800" cy="3810000"/>
          </a:xfrm>
        </p:spPr>
        <p:txBody>
          <a:bodyPr/>
          <a:lstStyle/>
          <a:p>
            <a:pPr marL="463550" indent="-463550" eaLnBrk="1" hangingPunct="1"/>
            <a:r>
              <a:rPr lang="en-US" altLang="en-US" b="1" smtClean="0"/>
              <a:t>Precipitation reactions </a:t>
            </a:r>
            <a:r>
              <a:rPr lang="en-US" altLang="en-US" smtClean="0"/>
              <a:t>are processes in which an insoluble solid called a </a:t>
            </a:r>
            <a:r>
              <a:rPr lang="en-US" altLang="en-US" b="1" smtClean="0"/>
              <a:t>precipitate </a:t>
            </a:r>
            <a:r>
              <a:rPr lang="en-US" altLang="en-US" smtClean="0"/>
              <a:t>forms when aqueous reactants are combined. 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895600"/>
            <a:ext cx="24606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98588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5.4 Precipitation Reactions and Solubility Guidelines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00800" cy="3810000"/>
          </a:xfrm>
        </p:spPr>
        <p:txBody>
          <a:bodyPr/>
          <a:lstStyle/>
          <a:p>
            <a:pPr marL="463550" indent="-463550" eaLnBrk="1" hangingPunct="1"/>
            <a:r>
              <a:rPr lang="en-US" altLang="en-US" b="1" dirty="0" smtClean="0"/>
              <a:t>Goals</a:t>
            </a:r>
            <a:r>
              <a:rPr lang="en-US" altLang="en-US" dirty="0" smtClean="0"/>
              <a:t>: </a:t>
            </a:r>
          </a:p>
          <a:p>
            <a:pPr marL="463550" indent="-463550" eaLnBrk="1" hangingPunct="1"/>
            <a:r>
              <a:rPr lang="en-US" altLang="en-US" dirty="0" smtClean="0"/>
              <a:t>To predict whether a precipitation reaction will occur</a:t>
            </a:r>
          </a:p>
          <a:p>
            <a:pPr marL="463550" indent="-463550" eaLnBrk="1" hangingPunct="1"/>
            <a:r>
              <a:rPr lang="en-US" altLang="en-US" b="1" dirty="0" smtClean="0"/>
              <a:t>How</a:t>
            </a:r>
            <a:r>
              <a:rPr lang="en-US" altLang="en-US" dirty="0" smtClean="0"/>
              <a:t>: By determining the </a:t>
            </a:r>
            <a:r>
              <a:rPr lang="en-US" altLang="en-US" b="1" dirty="0" smtClean="0"/>
              <a:t>solubility </a:t>
            </a:r>
            <a:r>
              <a:rPr lang="en-US" altLang="en-US" dirty="0" smtClean="0"/>
              <a:t>of the </a:t>
            </a:r>
            <a:r>
              <a:rPr lang="en-US" altLang="en-US" i="1" dirty="0" smtClean="0"/>
              <a:t>potential</a:t>
            </a:r>
            <a:r>
              <a:rPr lang="en-US" altLang="en-US" dirty="0" smtClean="0"/>
              <a:t> products.</a:t>
            </a:r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895600"/>
            <a:ext cx="24606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 “Soluble Ion” Lists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4530725"/>
          </a:xfrm>
        </p:spPr>
        <p:txBody>
          <a:bodyPr/>
          <a:lstStyle/>
          <a:p>
            <a:pPr marL="463550" indent="-463550" eaLnBrk="1" hangingPunct="1"/>
            <a:r>
              <a:rPr lang="en-US" altLang="en-US" smtClean="0"/>
              <a:t>Compounds containing any of the following </a:t>
            </a:r>
            <a:r>
              <a:rPr lang="en-US" altLang="en-US" b="1" smtClean="0"/>
              <a:t>cations</a:t>
            </a:r>
            <a:r>
              <a:rPr lang="en-US" altLang="en-US" smtClean="0"/>
              <a:t> are </a:t>
            </a:r>
            <a:r>
              <a:rPr lang="en-US" altLang="en-US" b="1" u="sng" smtClean="0"/>
              <a:t>always</a:t>
            </a:r>
            <a:r>
              <a:rPr lang="en-US" altLang="en-US" smtClean="0"/>
              <a:t> SOLUBLE</a:t>
            </a: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2000" smtClean="0"/>
          </a:p>
          <a:p>
            <a:pPr marL="400050" lvl="1" indent="0" eaLnBrk="1" hangingPunct="1">
              <a:buFontTx/>
              <a:buNone/>
            </a:pPr>
            <a:r>
              <a:rPr lang="en-US" altLang="en-US" smtClean="0"/>
              <a:t>NH</a:t>
            </a:r>
            <a:r>
              <a:rPr lang="en-US" altLang="en-US" baseline="-25000" smtClean="0"/>
              <a:t>4</a:t>
            </a:r>
            <a:r>
              <a:rPr lang="en-US" altLang="en-US" baseline="30000" smtClean="0"/>
              <a:t>+ </a:t>
            </a:r>
            <a:r>
              <a:rPr lang="en-US" altLang="en-US" smtClean="0"/>
              <a:t>  (ammonium)</a:t>
            </a:r>
          </a:p>
          <a:p>
            <a:pPr marL="400050" lvl="1" indent="0" eaLnBrk="1" hangingPunct="1">
              <a:buFontTx/>
              <a:buNone/>
            </a:pPr>
            <a:r>
              <a:rPr lang="en-US" altLang="en-US" smtClean="0"/>
              <a:t>Li</a:t>
            </a:r>
            <a:r>
              <a:rPr lang="en-US" altLang="en-US" baseline="30000" smtClean="0"/>
              <a:t>+</a:t>
            </a:r>
            <a:endParaRPr lang="en-US" altLang="en-US" smtClean="0"/>
          </a:p>
          <a:p>
            <a:pPr marL="400050" lvl="1" indent="0" eaLnBrk="1" hangingPunct="1">
              <a:buFontTx/>
              <a:buNone/>
            </a:pPr>
            <a:r>
              <a:rPr lang="en-US" altLang="en-US" smtClean="0"/>
              <a:t>Na</a:t>
            </a:r>
            <a:r>
              <a:rPr lang="en-US" altLang="en-US" baseline="30000" smtClean="0"/>
              <a:t>+</a:t>
            </a:r>
            <a:endParaRPr lang="en-US" altLang="en-US" smtClean="0"/>
          </a:p>
          <a:p>
            <a:pPr marL="400050" lvl="1" indent="0" eaLnBrk="1" hangingPunct="1">
              <a:buFontTx/>
              <a:buNone/>
            </a:pPr>
            <a:r>
              <a:rPr lang="en-US" altLang="en-US" smtClean="0"/>
              <a:t>K</a:t>
            </a:r>
            <a:r>
              <a:rPr lang="en-US" altLang="en-US" baseline="30000" smtClean="0"/>
              <a:t>+</a:t>
            </a:r>
            <a:endParaRPr lang="en-US" altLang="en-US" smtClean="0"/>
          </a:p>
          <a:p>
            <a:pPr marL="400050" lvl="1" indent="0" eaLnBrk="1" hangingPunct="1">
              <a:buFontTx/>
              <a:buNone/>
            </a:pPr>
            <a:r>
              <a:rPr lang="en-US" altLang="en-US" smtClean="0"/>
              <a:t>Rb</a:t>
            </a:r>
            <a:r>
              <a:rPr lang="en-US" altLang="en-US" baseline="30000" smtClean="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 “Soluble Ion” Lists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4530725"/>
          </a:xfrm>
        </p:spPr>
        <p:txBody>
          <a:bodyPr/>
          <a:lstStyle/>
          <a:p>
            <a:pPr marL="463550" indent="-463550" eaLnBrk="1" hangingPunct="1"/>
            <a:r>
              <a:rPr lang="en-US" altLang="en-US" smtClean="0"/>
              <a:t>Compounds containing any of the following </a:t>
            </a:r>
            <a:r>
              <a:rPr lang="en-US" altLang="en-US" b="1" smtClean="0"/>
              <a:t>anions </a:t>
            </a:r>
            <a:r>
              <a:rPr lang="en-US" altLang="en-US" smtClean="0"/>
              <a:t>are </a:t>
            </a:r>
            <a:r>
              <a:rPr lang="en-US" altLang="en-US" b="1" u="sng" smtClean="0"/>
              <a:t>always</a:t>
            </a:r>
            <a:r>
              <a:rPr lang="en-US" altLang="en-US" smtClean="0"/>
              <a:t> SOLUBLE</a:t>
            </a:r>
          </a:p>
          <a:p>
            <a:pPr marL="400050" lvl="1" indent="0" eaLnBrk="1" hangingPunct="1">
              <a:buFontTx/>
              <a:buNone/>
            </a:pPr>
            <a:endParaRPr lang="en-US" altLang="en-US" sz="2400" smtClean="0"/>
          </a:p>
          <a:p>
            <a:pPr marL="400050" lvl="1" indent="0" eaLnBrk="1" hangingPunct="1">
              <a:buFontTx/>
              <a:buNone/>
            </a:pPr>
            <a:r>
              <a:rPr lang="en-US" altLang="en-US" smtClean="0"/>
              <a:t>NO</a:t>
            </a:r>
            <a:r>
              <a:rPr lang="en-US" altLang="en-US" baseline="-25000" smtClean="0"/>
              <a:t>3</a:t>
            </a:r>
            <a:r>
              <a:rPr lang="en-US" altLang="en-US" baseline="30000" smtClean="0"/>
              <a:t>-  </a:t>
            </a:r>
            <a:r>
              <a:rPr lang="en-US" altLang="en-US" smtClean="0"/>
              <a:t>         (nitrate)</a:t>
            </a:r>
          </a:p>
          <a:p>
            <a:pPr marL="400050" lvl="1" indent="0" eaLnBrk="1" hangingPunct="1">
              <a:buFontTx/>
              <a:buNone/>
            </a:pPr>
            <a:r>
              <a:rPr lang="en-US" altLang="en-US" smtClean="0"/>
              <a:t>CH</a:t>
            </a:r>
            <a:r>
              <a:rPr lang="en-US" altLang="en-US" baseline="-25000" smtClean="0"/>
              <a:t>3</a:t>
            </a:r>
            <a:r>
              <a:rPr lang="en-US" altLang="en-US" smtClean="0"/>
              <a:t>CO</a:t>
            </a:r>
            <a:r>
              <a:rPr lang="en-US" altLang="en-US" baseline="-25000" smtClean="0"/>
              <a:t>2</a:t>
            </a:r>
            <a:r>
              <a:rPr lang="en-US" altLang="en-US" baseline="30000" smtClean="0"/>
              <a:t>-     </a:t>
            </a:r>
            <a:r>
              <a:rPr lang="en-US" altLang="en-US" smtClean="0"/>
              <a:t>(acetate)</a:t>
            </a:r>
          </a:p>
          <a:p>
            <a:pPr marL="400050" lvl="1" indent="0" eaLnBrk="1" hangingPunct="1">
              <a:buFontTx/>
              <a:buNone/>
            </a:pPr>
            <a:r>
              <a:rPr lang="en-US" altLang="en-US" smtClean="0"/>
              <a:t>ClO</a:t>
            </a:r>
            <a:r>
              <a:rPr lang="en-US" altLang="en-US" baseline="-25000" smtClean="0"/>
              <a:t>4</a:t>
            </a:r>
            <a:r>
              <a:rPr lang="en-US" altLang="en-US" baseline="30000" smtClean="0"/>
              <a:t>-             </a:t>
            </a:r>
            <a:r>
              <a:rPr lang="en-US" altLang="en-US" smtClean="0"/>
              <a:t>(perchlorate)</a:t>
            </a:r>
          </a:p>
          <a:p>
            <a:pPr marL="400050" lvl="1" indent="0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 “Soluble Ion” Lists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530725"/>
          </a:xfrm>
        </p:spPr>
        <p:txBody>
          <a:bodyPr/>
          <a:lstStyle/>
          <a:p>
            <a:pPr marL="463550" indent="-463550" eaLnBrk="1" hangingPunct="1"/>
            <a:r>
              <a:rPr lang="en-US" altLang="en-US" smtClean="0"/>
              <a:t>Compounds containing the following ions are </a:t>
            </a:r>
            <a:r>
              <a:rPr lang="en-US" altLang="en-US" b="1" u="sng" smtClean="0"/>
              <a:t>usually</a:t>
            </a:r>
            <a:r>
              <a:rPr lang="en-US" altLang="en-US" smtClean="0"/>
              <a:t> SOLUBLE</a:t>
            </a: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1600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mtClean="0"/>
              <a:t>Cl</a:t>
            </a:r>
            <a:r>
              <a:rPr lang="en-US" altLang="en-US" baseline="30000" smtClean="0"/>
              <a:t>-</a:t>
            </a:r>
            <a:r>
              <a:rPr lang="en-US" altLang="en-US" smtClean="0"/>
              <a:t>,  Br</a:t>
            </a:r>
            <a:r>
              <a:rPr lang="en-US" altLang="en-US" baseline="30000" smtClean="0"/>
              <a:t>-</a:t>
            </a:r>
            <a:r>
              <a:rPr lang="en-US" altLang="en-US" smtClean="0"/>
              <a:t>, I</a:t>
            </a:r>
            <a:r>
              <a:rPr lang="en-US" altLang="en-US" baseline="30000" smtClean="0"/>
              <a:t>-</a:t>
            </a:r>
            <a:r>
              <a:rPr lang="en-US" altLang="en-US" smtClean="0"/>
              <a:t>  (EXCEPT with Hg</a:t>
            </a:r>
            <a:r>
              <a:rPr lang="en-US" altLang="en-US" baseline="-25000" smtClean="0"/>
              <a:t>2</a:t>
            </a:r>
            <a:r>
              <a:rPr lang="en-US" altLang="en-US" baseline="30000" smtClean="0"/>
              <a:t>2+</a:t>
            </a:r>
            <a:r>
              <a:rPr lang="en-US" altLang="en-US" smtClean="0"/>
              <a:t>, Pb</a:t>
            </a:r>
            <a:r>
              <a:rPr lang="en-US" altLang="en-US" baseline="30000" smtClean="0"/>
              <a:t>2+</a:t>
            </a:r>
            <a:r>
              <a:rPr lang="en-US" altLang="en-US" smtClean="0"/>
              <a:t> and </a:t>
            </a:r>
            <a:r>
              <a:rPr lang="en-US" altLang="en-US" b="1" smtClean="0"/>
              <a:t>Ag</a:t>
            </a:r>
            <a:r>
              <a:rPr lang="en-US" altLang="en-US" b="1" baseline="30000" smtClean="0"/>
              <a:t>+</a:t>
            </a:r>
            <a:r>
              <a:rPr lang="en-US" altLang="en-US" smtClean="0"/>
              <a:t>)</a:t>
            </a: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mtClean="0"/>
              <a:t>SO</a:t>
            </a:r>
            <a:r>
              <a:rPr lang="en-US" altLang="en-US" baseline="-25000" smtClean="0"/>
              <a:t>4</a:t>
            </a:r>
            <a:r>
              <a:rPr lang="en-US" altLang="en-US" baseline="30000" smtClean="0"/>
              <a:t>2-</a:t>
            </a:r>
            <a:r>
              <a:rPr lang="en-US" altLang="en-US" smtClean="0"/>
              <a:t>          (EXCEPT with Hg</a:t>
            </a:r>
            <a:r>
              <a:rPr lang="en-US" altLang="en-US" baseline="-25000" smtClean="0"/>
              <a:t>2</a:t>
            </a:r>
            <a:r>
              <a:rPr lang="en-US" altLang="en-US" baseline="30000" smtClean="0"/>
              <a:t>2+</a:t>
            </a:r>
            <a:r>
              <a:rPr lang="en-US" altLang="en-US" smtClean="0"/>
              <a:t>, Pb</a:t>
            </a:r>
            <a:r>
              <a:rPr lang="en-US" altLang="en-US" baseline="30000" smtClean="0"/>
              <a:t>2+</a:t>
            </a:r>
            <a:r>
              <a:rPr lang="en-US" altLang="en-US" smtClean="0"/>
              <a:t> and </a:t>
            </a:r>
            <a:r>
              <a:rPr lang="en-US" altLang="en-US" b="1" smtClean="0"/>
              <a:t>Ba</a:t>
            </a:r>
            <a:r>
              <a:rPr lang="en-US" altLang="en-US" b="1" baseline="30000" smtClean="0"/>
              <a:t>2+</a:t>
            </a:r>
            <a:r>
              <a:rPr lang="en-US" altLang="en-US" smtClean="0"/>
              <a:t>)</a:t>
            </a:r>
          </a:p>
          <a:p>
            <a:pPr marL="863600" lvl="1" indent="-463550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5.4 Solubility Rules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marL="463550" indent="-463550" eaLnBrk="1" hangingPunct="1"/>
            <a:r>
              <a:rPr lang="en-US" altLang="en-US" smtClean="0"/>
              <a:t>Write </a:t>
            </a:r>
            <a:r>
              <a:rPr lang="en-US" altLang="en-US" i="1" smtClean="0"/>
              <a:t>soluble </a:t>
            </a:r>
            <a:r>
              <a:rPr lang="en-US" altLang="en-US" smtClean="0"/>
              <a:t> or </a:t>
            </a:r>
            <a:r>
              <a:rPr lang="en-US" altLang="en-US" i="1" smtClean="0"/>
              <a:t> insoluble</a:t>
            </a:r>
            <a:r>
              <a:rPr lang="en-US" altLang="en-US" smtClean="0"/>
              <a:t>  next to each ionic compound</a:t>
            </a: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1600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mtClean="0"/>
              <a:t> 	K</a:t>
            </a:r>
            <a:r>
              <a:rPr lang="en-US" altLang="en-US" baseline="-25000" smtClean="0"/>
              <a:t>2</a:t>
            </a:r>
            <a:r>
              <a:rPr lang="en-US" altLang="en-US" smtClean="0"/>
              <a:t>SO</a:t>
            </a:r>
            <a:r>
              <a:rPr lang="en-US" altLang="en-US" baseline="-25000" smtClean="0"/>
              <a:t>4</a:t>
            </a:r>
            <a:r>
              <a:rPr lang="en-US" altLang="en-US" smtClean="0"/>
              <a:t>	________	  CoCl</a:t>
            </a:r>
            <a:r>
              <a:rPr lang="en-US" altLang="en-US" baseline="-25000" smtClean="0"/>
              <a:t>2</a:t>
            </a:r>
            <a:r>
              <a:rPr lang="en-US" altLang="en-US" smtClean="0"/>
              <a:t> ________</a:t>
            </a: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mtClean="0"/>
              <a:t>	AgBr	 ________   Pb(CH</a:t>
            </a:r>
            <a:r>
              <a:rPr lang="en-US" altLang="en-US" baseline="-25000" smtClean="0"/>
              <a:t>3</a:t>
            </a:r>
            <a:r>
              <a:rPr lang="en-US" altLang="en-US" smtClean="0"/>
              <a:t>CO</a:t>
            </a:r>
            <a:r>
              <a:rPr lang="en-US" altLang="en-US" baseline="-25000" smtClean="0"/>
              <a:t>2</a:t>
            </a:r>
            <a:r>
              <a:rPr lang="en-US" altLang="en-US" smtClean="0"/>
              <a:t>)</a:t>
            </a:r>
            <a:r>
              <a:rPr lang="en-US" altLang="en-US" baseline="-25000" smtClean="0"/>
              <a:t>2</a:t>
            </a:r>
            <a:r>
              <a:rPr lang="en-US" altLang="en-US" smtClean="0"/>
              <a:t> ________</a:t>
            </a: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mtClean="0"/>
              <a:t>	BaCl</a:t>
            </a:r>
            <a:r>
              <a:rPr lang="en-US" altLang="en-US" baseline="-25000" smtClean="0"/>
              <a:t>2</a:t>
            </a:r>
            <a:r>
              <a:rPr lang="en-US" altLang="en-US" smtClean="0"/>
              <a:t>	 ________   Ca(OH)</a:t>
            </a:r>
            <a:r>
              <a:rPr lang="en-US" altLang="en-US" baseline="-25000" smtClean="0"/>
              <a:t>2</a:t>
            </a:r>
            <a:r>
              <a:rPr lang="en-US" altLang="en-US" smtClean="0"/>
              <a:t> ________</a:t>
            </a:r>
          </a:p>
          <a:p>
            <a:pPr marL="863600" lvl="1" indent="-463550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 “Soluble Ion” Lists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2213"/>
            <a:ext cx="8153400" cy="4530725"/>
          </a:xfrm>
        </p:spPr>
        <p:txBody>
          <a:bodyPr/>
          <a:lstStyle/>
          <a:p>
            <a:pPr marL="463550" indent="-463550" eaLnBrk="1" hangingPunct="1">
              <a:defRPr/>
            </a:pPr>
            <a:r>
              <a:rPr lang="en-US" sz="3600" dirty="0" smtClean="0"/>
              <a:t>If a combination of ions is mixed that would </a:t>
            </a:r>
            <a:r>
              <a:rPr lang="en-US" sz="3600" b="1" i="1" dirty="0" smtClean="0"/>
              <a:t>NOT</a:t>
            </a:r>
            <a:r>
              <a:rPr lang="en-US" sz="3600" dirty="0" smtClean="0"/>
              <a:t> be soluble in water, those ions will combine (</a:t>
            </a:r>
            <a:r>
              <a:rPr lang="en-US" sz="3600" b="1" dirty="0" smtClean="0"/>
              <a:t>according to their charges</a:t>
            </a:r>
            <a:r>
              <a:rPr lang="en-US" sz="3600" dirty="0" smtClean="0"/>
              <a:t>) and form a precipitate.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6019800" y="4381500"/>
            <a:ext cx="2133600" cy="156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91130"/>
            <a:ext cx="8153400" cy="4530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/>
              <a:t>As the saying goes…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22054"/>
            <a:ext cx="4267200" cy="426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019800" y="4381500"/>
            <a:ext cx="2133600" cy="156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186215"/>
            <a:ext cx="2590800" cy="769937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44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29400" y="3627154"/>
            <a:ext cx="838200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A8EF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91130"/>
            <a:ext cx="8153400" cy="4530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/>
              <a:t>As the saying goes…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22054"/>
            <a:ext cx="4267200" cy="426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019800" y="4381500"/>
            <a:ext cx="2133600" cy="156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3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763000" cy="53340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/>
              <a:t>Numbers in front of formulas are called </a:t>
            </a:r>
            <a:r>
              <a:rPr lang="en-US" altLang="en-US" b="1" smtClean="0"/>
              <a:t>coefficients</a:t>
            </a:r>
            <a:r>
              <a:rPr lang="en-US" altLang="en-US" smtClean="0"/>
              <a:t>, they multiply all the atoms in a formula. </a:t>
            </a:r>
          </a:p>
          <a:p>
            <a:pPr marL="457200" indent="-457200" eaLnBrk="1" hangingPunct="1"/>
            <a:r>
              <a:rPr lang="en-US" altLang="en-US" smtClean="0"/>
              <a:t>They are used to “balance” the equation… to show that no atoms were created or destroyed</a:t>
            </a:r>
          </a:p>
          <a:p>
            <a:pPr marL="457200" indent="-457200" eaLnBrk="1" hangingPunct="1"/>
            <a:r>
              <a:rPr lang="en-US" altLang="en-US" b="1" smtClean="0"/>
              <a:t>2 Na</a:t>
            </a:r>
            <a:r>
              <a:rPr lang="en-US" altLang="en-US" b="1" baseline="-25000" smtClean="0"/>
              <a:t>2</a:t>
            </a:r>
            <a:r>
              <a:rPr lang="en-US" altLang="en-US" b="1" smtClean="0"/>
              <a:t>CO</a:t>
            </a:r>
            <a:r>
              <a:rPr lang="en-US" altLang="en-US" b="1" baseline="-25000" smtClean="0"/>
              <a:t>3</a:t>
            </a:r>
            <a:r>
              <a:rPr lang="en-US" altLang="en-US" b="1" smtClean="0"/>
              <a:t>  </a:t>
            </a:r>
            <a:r>
              <a:rPr lang="en-US" altLang="en-US" smtClean="0"/>
              <a:t>indicates two units of sodium carbonate, which contains 4 Na, 2 C, and 6 O. </a:t>
            </a:r>
          </a:p>
          <a:p>
            <a:pPr marL="457200" indent="-457200" eaLnBrk="1" hangingPunct="1"/>
            <a:r>
              <a:rPr lang="en-US" altLang="en-US" smtClean="0"/>
              <a:t>Substances involved in chemical reactions may be designated as solids (s) , liquids (l) , gases (g) , or they may be aqueous (dissolved in water) (aq).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1" r="2594"/>
          <a:stretch/>
        </p:blipFill>
        <p:spPr>
          <a:xfrm>
            <a:off x="228600" y="1752600"/>
            <a:ext cx="7772400" cy="2828612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5.4 Precipitation Rxn. Storyboard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2954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2800" b="1" dirty="0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Pb</a:t>
            </a:r>
            <a:r>
              <a:rPr lang="en-US" altLang="en-US" sz="2800" dirty="0" smtClean="0"/>
              <a:t>(NO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)</a:t>
            </a:r>
            <a:r>
              <a:rPr lang="en-US" altLang="en-US" sz="2800" baseline="-25000" dirty="0" smtClean="0"/>
              <a:t>2 (</a:t>
            </a:r>
            <a:r>
              <a:rPr lang="en-US" altLang="en-US" sz="2800" b="1" baseline="-25000" dirty="0" smtClean="0"/>
              <a:t>      </a:t>
            </a:r>
            <a:r>
              <a:rPr lang="en-US" altLang="en-US" sz="2800" baseline="-25000" dirty="0" smtClean="0"/>
              <a:t>)     </a:t>
            </a:r>
            <a:r>
              <a:rPr lang="en-US" altLang="en-US" sz="2800" dirty="0" smtClean="0"/>
              <a:t>+     FeCl</a:t>
            </a:r>
            <a:r>
              <a:rPr lang="en-US" altLang="en-US" sz="2800" baseline="-25000" dirty="0" smtClean="0"/>
              <a:t>2 (</a:t>
            </a:r>
            <a:r>
              <a:rPr lang="en-US" altLang="en-US" sz="2800" b="1" baseline="-25000" dirty="0" smtClean="0"/>
              <a:t>      </a:t>
            </a:r>
            <a:r>
              <a:rPr lang="en-US" altLang="en-US" sz="2800" baseline="-25000" dirty="0" smtClean="0"/>
              <a:t>)       </a:t>
            </a:r>
            <a:r>
              <a:rPr lang="en-US" altLang="en-US" sz="2800" dirty="0" smtClean="0">
                <a:sym typeface="Wingdings" panose="05000000000000000000" pitchFamily="2" charset="2"/>
              </a:rPr>
              <a:t>  PbCl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800" baseline="-25000" dirty="0" smtClean="0"/>
              <a:t> (</a:t>
            </a:r>
            <a:r>
              <a:rPr lang="en-US" altLang="en-US" sz="2800" b="1" baseline="-25000" dirty="0" smtClean="0"/>
              <a:t>     </a:t>
            </a:r>
            <a:r>
              <a:rPr lang="en-US" altLang="en-US" sz="2800" baseline="-25000" dirty="0" smtClean="0"/>
              <a:t>)</a:t>
            </a:r>
            <a:r>
              <a:rPr lang="en-US" altLang="en-US" sz="2800" dirty="0" smtClean="0">
                <a:sym typeface="Wingdings" panose="05000000000000000000" pitchFamily="2" charset="2"/>
              </a:rPr>
              <a:t> + Fe(NO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3</a:t>
            </a:r>
            <a:r>
              <a:rPr lang="en-US" altLang="en-US" sz="2800" dirty="0" smtClean="0">
                <a:sym typeface="Wingdings" panose="05000000000000000000" pitchFamily="2" charset="2"/>
              </a:rPr>
              <a:t>)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800" baseline="-25000" dirty="0" smtClean="0"/>
              <a:t> (</a:t>
            </a:r>
            <a:r>
              <a:rPr lang="en-US" altLang="en-US" sz="2800" b="1" baseline="-25000" dirty="0" smtClean="0"/>
              <a:t>     </a:t>
            </a:r>
            <a:r>
              <a:rPr lang="en-US" altLang="en-US" sz="2800" baseline="-25000" dirty="0" smtClean="0"/>
              <a:t>)</a:t>
            </a:r>
            <a:r>
              <a:rPr lang="en-US" altLang="en-US" sz="2800" dirty="0" smtClean="0"/>
              <a:t> </a:t>
            </a: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2800" b="1" dirty="0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2800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47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1" r="2594"/>
          <a:stretch/>
        </p:blipFill>
        <p:spPr>
          <a:xfrm>
            <a:off x="228600" y="1752600"/>
            <a:ext cx="7772400" cy="2828612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5.4 Precipitation Rxn. Storyboard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2954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2800" b="1" dirty="0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Pb</a:t>
            </a:r>
            <a:r>
              <a:rPr lang="en-US" altLang="en-US" sz="2800" dirty="0" smtClean="0"/>
              <a:t>(NO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)</a:t>
            </a:r>
            <a:r>
              <a:rPr lang="en-US" altLang="en-US" sz="2800" baseline="-25000" dirty="0" smtClean="0"/>
              <a:t>2 (</a:t>
            </a:r>
            <a:r>
              <a:rPr lang="en-US" altLang="en-US" sz="2800" b="1" baseline="-25000" dirty="0" err="1" smtClean="0"/>
              <a:t>aq</a:t>
            </a:r>
            <a:r>
              <a:rPr lang="en-US" altLang="en-US" sz="2800" baseline="-25000" dirty="0" smtClean="0"/>
              <a:t>)     </a:t>
            </a:r>
            <a:r>
              <a:rPr lang="en-US" altLang="en-US" sz="2800" dirty="0" smtClean="0"/>
              <a:t>+      FeCl</a:t>
            </a:r>
            <a:r>
              <a:rPr lang="en-US" altLang="en-US" sz="2800" baseline="-25000" dirty="0" smtClean="0"/>
              <a:t>2 (</a:t>
            </a:r>
            <a:r>
              <a:rPr lang="en-US" altLang="en-US" sz="2800" b="1" baseline="-25000" dirty="0" err="1" smtClean="0"/>
              <a:t>aq</a:t>
            </a:r>
            <a:r>
              <a:rPr lang="en-US" altLang="en-US" sz="2800" baseline="-25000" dirty="0" smtClean="0"/>
              <a:t>)       </a:t>
            </a:r>
            <a:r>
              <a:rPr lang="en-US" altLang="en-US" sz="2800" dirty="0" smtClean="0">
                <a:sym typeface="Wingdings" panose="05000000000000000000" pitchFamily="2" charset="2"/>
              </a:rPr>
              <a:t>  PbCl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800" baseline="-25000" dirty="0" smtClean="0"/>
              <a:t> </a:t>
            </a:r>
            <a:r>
              <a:rPr lang="en-US" altLang="en-US" sz="2800" b="1" baseline="-25000" dirty="0" smtClean="0"/>
              <a:t>(</a:t>
            </a:r>
            <a:r>
              <a:rPr lang="en-US" altLang="en-US" sz="2800" b="1" baseline="-25000" dirty="0" err="1" smtClean="0"/>
              <a:t>aq</a:t>
            </a:r>
            <a:r>
              <a:rPr lang="en-US" altLang="en-US" sz="2800" b="1" baseline="-25000" dirty="0" smtClean="0"/>
              <a:t>)</a:t>
            </a:r>
            <a:r>
              <a:rPr lang="en-US" altLang="en-US" sz="2800" dirty="0" smtClean="0">
                <a:sym typeface="Wingdings" panose="05000000000000000000" pitchFamily="2" charset="2"/>
              </a:rPr>
              <a:t> + Fe(NO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3</a:t>
            </a:r>
            <a:r>
              <a:rPr lang="en-US" altLang="en-US" sz="2800" dirty="0" smtClean="0">
                <a:sym typeface="Wingdings" panose="05000000000000000000" pitchFamily="2" charset="2"/>
              </a:rPr>
              <a:t>)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800" baseline="-25000" dirty="0" smtClean="0"/>
              <a:t> (</a:t>
            </a:r>
            <a:r>
              <a:rPr lang="en-US" altLang="en-US" sz="2800" b="1" baseline="-25000" dirty="0" smtClean="0"/>
              <a:t>s</a:t>
            </a:r>
            <a:r>
              <a:rPr lang="en-US" altLang="en-US" sz="2800" baseline="-25000" dirty="0" smtClean="0"/>
              <a:t>)</a:t>
            </a:r>
            <a:r>
              <a:rPr lang="en-US" altLang="en-US" sz="2800" dirty="0" smtClean="0"/>
              <a:t> </a:t>
            </a: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2800" b="1" dirty="0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2800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50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01000" cy="3352800"/>
          </a:xfrm>
        </p:spPr>
        <p:txBody>
          <a:bodyPr/>
          <a:lstStyle/>
          <a:p>
            <a:pPr marL="463550" indent="-463550" eaLnBrk="1" hangingPunct="1"/>
            <a:r>
              <a:rPr lang="en-US" altLang="en-US" dirty="0" smtClean="0"/>
              <a:t>The potential products result from combining the </a:t>
            </a:r>
            <a:r>
              <a:rPr lang="en-US" altLang="en-US" b="1" i="1" u="sng" dirty="0" smtClean="0"/>
              <a:t>cation</a:t>
            </a:r>
            <a:r>
              <a:rPr lang="en-US" altLang="en-US" i="1" u="sng" dirty="0" smtClean="0"/>
              <a:t> of one reactant </a:t>
            </a:r>
            <a:r>
              <a:rPr lang="en-US" altLang="en-US" dirty="0" smtClean="0"/>
              <a:t>with the </a:t>
            </a:r>
            <a:r>
              <a:rPr lang="en-US" altLang="en-US" b="1" i="1" u="sng" dirty="0" smtClean="0"/>
              <a:t>anion</a:t>
            </a:r>
            <a:r>
              <a:rPr lang="en-US" altLang="en-US" i="1" u="sng" dirty="0" smtClean="0"/>
              <a:t> of the other</a:t>
            </a:r>
            <a:r>
              <a:rPr lang="en-US" altLang="en-US" dirty="0" smtClean="0"/>
              <a:t>… and vice versa.</a:t>
            </a:r>
          </a:p>
          <a:p>
            <a:pPr marL="863600" lvl="1" indent="-463550" eaLnBrk="1" hangingPunct="1"/>
            <a:r>
              <a:rPr lang="en-US" altLang="en-US" dirty="0" smtClean="0"/>
              <a:t>Only combine </a:t>
            </a:r>
            <a:r>
              <a:rPr lang="en-US" altLang="en-US" b="1" u="sng" dirty="0" smtClean="0"/>
              <a:t>ONE</a:t>
            </a:r>
            <a:r>
              <a:rPr lang="en-US" altLang="en-US" dirty="0" smtClean="0"/>
              <a:t> of each ion, at first</a:t>
            </a:r>
          </a:p>
          <a:p>
            <a:pPr marL="863600" lvl="1" indent="-463550" eaLnBrk="1" hangingPunct="1"/>
            <a:r>
              <a:rPr lang="en-US" altLang="en-US" dirty="0" smtClean="0"/>
              <a:t>Then CHECK CHARGES to determine the correct formulas of the two “products”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98588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5.4 Determining </a:t>
            </a:r>
            <a:r>
              <a:rPr lang="en-US" altLang="en-US" i="1" dirty="0" smtClean="0"/>
              <a:t>Potential</a:t>
            </a:r>
            <a:r>
              <a:rPr lang="en-US" altLang="en-US" dirty="0" smtClean="0"/>
              <a:t> Products of Precipitation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746" y="76200"/>
            <a:ext cx="8305800" cy="4530725"/>
          </a:xfrm>
        </p:spPr>
        <p:txBody>
          <a:bodyPr/>
          <a:lstStyle/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/>
              <a:t>Predict the potential products of the following:</a:t>
            </a: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/>
              <a:t>  Na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SO</a:t>
            </a:r>
            <a:r>
              <a:rPr lang="en-US" altLang="en-US" sz="2800" baseline="-25000" dirty="0" smtClean="0"/>
              <a:t>4 (</a:t>
            </a:r>
            <a:r>
              <a:rPr lang="en-US" altLang="en-US" sz="2800" baseline="-25000" dirty="0" err="1" smtClean="0"/>
              <a:t>aq</a:t>
            </a:r>
            <a:r>
              <a:rPr lang="en-US" altLang="en-US" sz="2800" baseline="-25000" dirty="0" smtClean="0"/>
              <a:t>)</a:t>
            </a:r>
            <a:r>
              <a:rPr lang="en-US" altLang="en-US" sz="2800" dirty="0" smtClean="0"/>
              <a:t>+ AlPO</a:t>
            </a:r>
            <a:r>
              <a:rPr lang="en-US" altLang="en-US" sz="2800" baseline="-25000" dirty="0" smtClean="0"/>
              <a:t>4 (</a:t>
            </a:r>
            <a:r>
              <a:rPr lang="en-US" altLang="en-US" sz="2800" baseline="-25000" dirty="0" err="1" smtClean="0"/>
              <a:t>aq</a:t>
            </a:r>
            <a:r>
              <a:rPr lang="en-US" altLang="en-US" sz="2800" baseline="-25000" dirty="0" smtClean="0"/>
              <a:t>)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Wingdings" panose="05000000000000000000" pitchFamily="2" charset="2"/>
              </a:rPr>
              <a:t></a:t>
            </a: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2800" dirty="0" smtClean="0"/>
              <a:t>  AgNO</a:t>
            </a:r>
            <a:r>
              <a:rPr lang="en-US" altLang="en-US" sz="2800" baseline="-25000" dirty="0" smtClean="0"/>
              <a:t>3 (</a:t>
            </a:r>
            <a:r>
              <a:rPr lang="en-US" altLang="en-US" sz="2800" baseline="-25000" dirty="0" err="1" smtClean="0"/>
              <a:t>aq</a:t>
            </a:r>
            <a:r>
              <a:rPr lang="en-US" altLang="en-US" sz="2800" baseline="-25000" dirty="0" smtClean="0"/>
              <a:t>)</a:t>
            </a:r>
            <a:r>
              <a:rPr lang="en-US" altLang="en-US" sz="2800" dirty="0" smtClean="0"/>
              <a:t>+ FeBr</a:t>
            </a:r>
            <a:r>
              <a:rPr lang="en-US" altLang="en-US" sz="2800" baseline="-25000" dirty="0" smtClean="0"/>
              <a:t>3 (</a:t>
            </a:r>
            <a:r>
              <a:rPr lang="en-US" altLang="en-US" sz="2800" baseline="-25000" dirty="0" err="1" smtClean="0"/>
              <a:t>aq</a:t>
            </a:r>
            <a:r>
              <a:rPr lang="en-US" altLang="en-US" sz="2800" baseline="-25000" dirty="0" smtClean="0"/>
              <a:t>)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Wingdings" panose="05000000000000000000" pitchFamily="2" charset="2"/>
              </a:rPr>
              <a:t>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067800" cy="4530725"/>
          </a:xfrm>
        </p:spPr>
        <p:txBody>
          <a:bodyPr/>
          <a:lstStyle/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dirty="0" smtClean="0"/>
              <a:t>Now determine if any of the potential products actually forms as a precipitate (is NOT soluble in water):</a:t>
            </a:r>
            <a:endParaRPr lang="en-US" altLang="en-US" sz="2400" dirty="0" smtClean="0"/>
          </a:p>
          <a:p>
            <a:pPr marL="463550" indent="-463550" eaLnBrk="1" hangingPunct="1">
              <a:buNone/>
            </a:pPr>
            <a:r>
              <a:rPr lang="en-US" altLang="en-US" dirty="0" smtClean="0"/>
              <a:t>Na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SO</a:t>
            </a:r>
            <a:r>
              <a:rPr lang="en-US" altLang="en-US" baseline="-25000" dirty="0" smtClean="0"/>
              <a:t>4 (</a:t>
            </a:r>
            <a:r>
              <a:rPr lang="en-US" altLang="en-US" baseline="-25000" dirty="0" err="1" smtClean="0"/>
              <a:t>aq</a:t>
            </a:r>
            <a:r>
              <a:rPr lang="en-US" altLang="en-US" baseline="-25000" dirty="0" smtClean="0"/>
              <a:t>)</a:t>
            </a:r>
            <a:r>
              <a:rPr lang="en-US" altLang="en-US" dirty="0" smtClean="0"/>
              <a:t>+AlPO</a:t>
            </a:r>
            <a:r>
              <a:rPr lang="en-US" altLang="en-US" baseline="-25000" dirty="0" smtClean="0"/>
              <a:t>4 (</a:t>
            </a:r>
            <a:r>
              <a:rPr lang="en-US" altLang="en-US" baseline="-25000" dirty="0" err="1" smtClean="0"/>
              <a:t>aq</a:t>
            </a:r>
            <a:r>
              <a:rPr lang="en-US" altLang="en-US" baseline="-25000" dirty="0" smtClean="0"/>
              <a:t>)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b="1" dirty="0" smtClean="0"/>
              <a:t>Na</a:t>
            </a:r>
            <a:r>
              <a:rPr lang="en-US" altLang="en-US" b="1" baseline="-25000" dirty="0" smtClean="0"/>
              <a:t>3</a:t>
            </a:r>
            <a:r>
              <a:rPr lang="en-US" altLang="en-US" b="1" dirty="0" smtClean="0"/>
              <a:t>PO</a:t>
            </a:r>
            <a:r>
              <a:rPr lang="en-US" altLang="en-US" b="1" baseline="-25000" dirty="0" smtClean="0"/>
              <a:t>4</a:t>
            </a:r>
            <a:r>
              <a:rPr lang="en-US" altLang="en-US" b="1" dirty="0" smtClean="0"/>
              <a:t> </a:t>
            </a:r>
            <a:r>
              <a:rPr lang="en-US" altLang="en-US" baseline="-25000" dirty="0" smtClean="0"/>
              <a:t>(</a:t>
            </a:r>
            <a:r>
              <a:rPr lang="en-US" altLang="en-US" baseline="-25000" dirty="0"/>
              <a:t> </a:t>
            </a:r>
            <a:r>
              <a:rPr lang="en-US" altLang="en-US" dirty="0" smtClean="0"/>
              <a:t>   </a:t>
            </a:r>
            <a:r>
              <a:rPr lang="en-US" altLang="en-US" baseline="-25000" dirty="0" smtClean="0"/>
              <a:t>) </a:t>
            </a:r>
            <a:r>
              <a:rPr lang="en-US" altLang="en-US" b="1" dirty="0" smtClean="0"/>
              <a:t>+   Al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(SO</a:t>
            </a:r>
            <a:r>
              <a:rPr lang="en-US" altLang="en-US" sz="2800" b="1" baseline="-25000" dirty="0" smtClean="0"/>
              <a:t>4</a:t>
            </a:r>
            <a:r>
              <a:rPr lang="en-US" altLang="en-US" sz="2800" b="1" dirty="0" smtClean="0"/>
              <a:t>)</a:t>
            </a:r>
            <a:r>
              <a:rPr lang="en-US" altLang="en-US" sz="2800" b="1" baseline="-25000" dirty="0" smtClean="0"/>
              <a:t>3</a:t>
            </a:r>
            <a:r>
              <a:rPr lang="en-US" altLang="en-US" sz="2800" baseline="-25000" dirty="0"/>
              <a:t> </a:t>
            </a:r>
            <a:r>
              <a:rPr lang="en-US" altLang="en-US" sz="2800" baseline="-25000" dirty="0" smtClean="0"/>
              <a:t>(</a:t>
            </a:r>
            <a:r>
              <a:rPr lang="en-US" altLang="en-US" sz="2800" baseline="-25000" dirty="0"/>
              <a:t> </a:t>
            </a:r>
            <a:r>
              <a:rPr lang="en-US" altLang="en-US" sz="2800" dirty="0" smtClean="0"/>
              <a:t>   </a:t>
            </a:r>
            <a:r>
              <a:rPr lang="en-US" altLang="en-US" sz="2800" baseline="-25000" dirty="0" smtClean="0"/>
              <a:t>) </a:t>
            </a:r>
            <a:endParaRPr lang="en-US" altLang="en-US" sz="2800" b="1" dirty="0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marL="463550" indent="-463550" eaLnBrk="1" hangingPunct="1">
              <a:buNone/>
            </a:pPr>
            <a:r>
              <a:rPr lang="en-US" altLang="en-US" dirty="0" smtClean="0"/>
              <a:t>AgNO</a:t>
            </a:r>
            <a:r>
              <a:rPr lang="en-US" altLang="en-US" baseline="-25000" dirty="0" smtClean="0"/>
              <a:t>3 (</a:t>
            </a:r>
            <a:r>
              <a:rPr lang="en-US" altLang="en-US" baseline="-25000" dirty="0" err="1" smtClean="0"/>
              <a:t>aq</a:t>
            </a:r>
            <a:r>
              <a:rPr lang="en-US" altLang="en-US" baseline="-25000" dirty="0" smtClean="0"/>
              <a:t>)</a:t>
            </a:r>
            <a:r>
              <a:rPr lang="en-US" altLang="en-US" dirty="0" smtClean="0"/>
              <a:t>+ FeBr</a:t>
            </a:r>
            <a:r>
              <a:rPr lang="en-US" altLang="en-US" baseline="-25000" dirty="0" smtClean="0"/>
              <a:t>3 (</a:t>
            </a:r>
            <a:r>
              <a:rPr lang="en-US" altLang="en-US" baseline="-25000" dirty="0" err="1" smtClean="0"/>
              <a:t>aq</a:t>
            </a:r>
            <a:r>
              <a:rPr lang="en-US" altLang="en-US" baseline="-25000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b="1" dirty="0" err="1" smtClean="0">
                <a:sym typeface="Wingdings" panose="05000000000000000000" pitchFamily="2" charset="2"/>
              </a:rPr>
              <a:t>AgBr</a:t>
            </a:r>
            <a:r>
              <a:rPr lang="en-US" altLang="en-US" baseline="-25000" dirty="0" smtClean="0"/>
              <a:t>( </a:t>
            </a:r>
            <a:r>
              <a:rPr lang="en-US" altLang="en-US" dirty="0" smtClean="0"/>
              <a:t>   </a:t>
            </a:r>
            <a:r>
              <a:rPr lang="en-US" altLang="en-US" baseline="-25000" dirty="0"/>
              <a:t>)</a:t>
            </a:r>
            <a:r>
              <a:rPr lang="en-US" altLang="en-US" b="1" dirty="0" smtClean="0">
                <a:sym typeface="Wingdings" panose="05000000000000000000" pitchFamily="2" charset="2"/>
              </a:rPr>
              <a:t>  +  Fe(NO</a:t>
            </a:r>
            <a:r>
              <a:rPr lang="en-US" altLang="en-US" b="1" baseline="-25000" dirty="0" smtClean="0">
                <a:sym typeface="Wingdings" panose="05000000000000000000" pitchFamily="2" charset="2"/>
              </a:rPr>
              <a:t>3</a:t>
            </a:r>
            <a:r>
              <a:rPr lang="en-US" altLang="en-US" b="1" dirty="0" smtClean="0">
                <a:sym typeface="Wingdings" panose="05000000000000000000" pitchFamily="2" charset="2"/>
              </a:rPr>
              <a:t>)</a:t>
            </a:r>
            <a:r>
              <a:rPr lang="en-US" altLang="en-US" b="1" baseline="-25000" dirty="0" smtClean="0">
                <a:sym typeface="Wingdings" panose="05000000000000000000" pitchFamily="2" charset="2"/>
              </a:rPr>
              <a:t>3</a:t>
            </a:r>
            <a:r>
              <a:rPr lang="en-US" altLang="en-US" baseline="-25000" dirty="0"/>
              <a:t>( </a:t>
            </a:r>
            <a:r>
              <a:rPr lang="en-US" altLang="en-US" dirty="0"/>
              <a:t>   </a:t>
            </a:r>
            <a:r>
              <a:rPr lang="en-US" altLang="en-US" baseline="-25000" dirty="0"/>
              <a:t>)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70342"/>
            <a:ext cx="8077200" cy="3641383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z="3600" dirty="0" smtClean="0"/>
              <a:t>“NO Reaction” Storyboard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392373"/>
            <a:ext cx="8915400" cy="4530725"/>
          </a:xfrm>
        </p:spPr>
        <p:txBody>
          <a:bodyPr/>
          <a:lstStyle/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2800" b="1" dirty="0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2800" b="1" dirty="0" smtClean="0"/>
              <a:t>3Na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SO</a:t>
            </a:r>
            <a:r>
              <a:rPr lang="en-US" altLang="en-US" sz="2800" b="1" baseline="-25000" dirty="0" smtClean="0"/>
              <a:t>4 (</a:t>
            </a:r>
            <a:r>
              <a:rPr lang="en-US" altLang="en-US" sz="2800" b="1" baseline="-25000" dirty="0" err="1" smtClean="0"/>
              <a:t>aq</a:t>
            </a:r>
            <a:r>
              <a:rPr lang="en-US" altLang="en-US" sz="2800" b="1" baseline="-25000" dirty="0" smtClean="0"/>
              <a:t>)   </a:t>
            </a:r>
            <a:r>
              <a:rPr lang="en-US" altLang="en-US" sz="2800" b="1" dirty="0" smtClean="0"/>
              <a:t>+   2AlPO</a:t>
            </a:r>
            <a:r>
              <a:rPr lang="en-US" altLang="en-US" sz="2800" b="1" baseline="-25000" dirty="0" smtClean="0"/>
              <a:t>4 (</a:t>
            </a:r>
            <a:r>
              <a:rPr lang="en-US" altLang="en-US" sz="2800" b="1" baseline="-25000" dirty="0" err="1" smtClean="0"/>
              <a:t>aq</a:t>
            </a:r>
            <a:r>
              <a:rPr lang="en-US" altLang="en-US" sz="2800" b="1" baseline="-25000" dirty="0" smtClean="0"/>
              <a:t>) </a:t>
            </a:r>
            <a:r>
              <a:rPr lang="en-US" altLang="en-US" sz="2800" b="1" dirty="0" smtClean="0">
                <a:sym typeface="Wingdings" panose="05000000000000000000" pitchFamily="2" charset="2"/>
              </a:rPr>
              <a:t>  2</a:t>
            </a:r>
            <a:r>
              <a:rPr lang="en-US" altLang="en-US" sz="2800" b="1" dirty="0" smtClean="0"/>
              <a:t>Na</a:t>
            </a:r>
            <a:r>
              <a:rPr lang="en-US" altLang="en-US" sz="2800" b="1" baseline="-25000" dirty="0" smtClean="0"/>
              <a:t>3</a:t>
            </a:r>
            <a:r>
              <a:rPr lang="en-US" altLang="en-US" sz="2800" b="1" dirty="0" smtClean="0"/>
              <a:t>PO</a:t>
            </a:r>
            <a:r>
              <a:rPr lang="en-US" altLang="en-US" sz="2800" b="1" baseline="-25000" dirty="0" smtClean="0"/>
              <a:t>4 (</a:t>
            </a:r>
            <a:r>
              <a:rPr lang="en-US" altLang="en-US" sz="2800" b="1" baseline="-25000" dirty="0" err="1" smtClean="0"/>
              <a:t>aq</a:t>
            </a:r>
            <a:r>
              <a:rPr lang="en-US" altLang="en-US" sz="2800" b="1" baseline="-25000" dirty="0" smtClean="0"/>
              <a:t>)</a:t>
            </a:r>
            <a:r>
              <a:rPr lang="en-US" altLang="en-US" sz="2800" b="1" dirty="0" smtClean="0"/>
              <a:t>+ Al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(SO</a:t>
            </a:r>
            <a:r>
              <a:rPr lang="en-US" altLang="en-US" sz="2400" b="1" baseline="-25000" dirty="0" smtClean="0"/>
              <a:t>4</a:t>
            </a:r>
            <a:r>
              <a:rPr lang="en-US" altLang="en-US" sz="2400" b="1" dirty="0" smtClean="0"/>
              <a:t>)</a:t>
            </a:r>
            <a:r>
              <a:rPr lang="en-US" altLang="en-US" sz="2400" b="1" baseline="-25000" dirty="0" smtClean="0"/>
              <a:t>3</a:t>
            </a:r>
            <a:r>
              <a:rPr lang="en-US" altLang="en-US" sz="2800" b="1" baseline="-25000" dirty="0" smtClean="0"/>
              <a:t> (</a:t>
            </a:r>
            <a:r>
              <a:rPr lang="en-US" altLang="en-US" sz="2800" b="1" baseline="-25000" dirty="0" err="1" smtClean="0"/>
              <a:t>aq</a:t>
            </a:r>
            <a:r>
              <a:rPr lang="en-US" altLang="en-US" sz="2800" b="1" baseline="-25000" dirty="0" smtClean="0"/>
              <a:t>) </a:t>
            </a:r>
            <a:endParaRPr lang="en-US" altLang="en-US" sz="2400" b="1" dirty="0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b="1" dirty="0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b="1" dirty="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5.8 Net Ionic Equations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3550" indent="-463550" eaLnBrk="1" hangingPunct="1"/>
            <a:r>
              <a:rPr lang="en-US" altLang="en-US" b="1" smtClean="0"/>
              <a:t>Spectator ion: </a:t>
            </a:r>
            <a:r>
              <a:rPr lang="en-US" altLang="en-US" smtClean="0"/>
              <a:t>An ion that stays dissolved and does not precipitate.</a:t>
            </a:r>
          </a:p>
          <a:p>
            <a:pPr marL="463550" indent="-463550" eaLnBrk="1" hangingPunct="1"/>
            <a:r>
              <a:rPr lang="en-US" altLang="en-US" b="1" smtClean="0"/>
              <a:t>Net ionic equation: </a:t>
            </a:r>
            <a:r>
              <a:rPr lang="en-US" altLang="en-US" smtClean="0"/>
              <a:t>A balanced equation that only includes the ions involved in the precipitation… </a:t>
            </a:r>
          </a:p>
          <a:p>
            <a:pPr marL="863600" lvl="1" indent="-463550" eaLnBrk="1" hangingPunct="1"/>
            <a:r>
              <a:rPr lang="en-US" altLang="en-US" smtClean="0"/>
              <a:t>the spectator ions have been removed.</a:t>
            </a:r>
          </a:p>
          <a:p>
            <a:pPr marL="463550" indent="-463550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10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2800" b="1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2800" b="1" smtClean="0"/>
              <a:t>3Pb(NO</a:t>
            </a:r>
            <a:r>
              <a:rPr lang="en-US" altLang="en-US" sz="2800" b="1" baseline="-25000" smtClean="0"/>
              <a:t>3</a:t>
            </a:r>
            <a:r>
              <a:rPr lang="en-US" altLang="en-US" sz="2800" b="1" smtClean="0"/>
              <a:t>)</a:t>
            </a:r>
            <a:r>
              <a:rPr lang="en-US" altLang="en-US" sz="2800" b="1" baseline="-25000" smtClean="0"/>
              <a:t>2 (aq)</a:t>
            </a:r>
            <a:r>
              <a:rPr lang="en-US" altLang="en-US" sz="2800" b="1" smtClean="0"/>
              <a:t>+ 2FeCl</a:t>
            </a:r>
            <a:r>
              <a:rPr lang="en-US" altLang="en-US" sz="2800" b="1" baseline="-25000" smtClean="0"/>
              <a:t>3 (aq)</a:t>
            </a:r>
            <a:r>
              <a:rPr lang="en-US" altLang="en-US" sz="2800" b="1" smtClean="0"/>
              <a:t> </a:t>
            </a:r>
            <a:r>
              <a:rPr lang="en-US" altLang="en-US" sz="2800" b="1" smtClean="0">
                <a:sym typeface="Wingdings" panose="05000000000000000000" pitchFamily="2" charset="2"/>
              </a:rPr>
              <a:t> 3PbCl</a:t>
            </a:r>
            <a:r>
              <a:rPr lang="en-US" altLang="en-US" sz="2800" b="1" baseline="-25000" smtClean="0">
                <a:sym typeface="Wingdings" panose="05000000000000000000" pitchFamily="2" charset="2"/>
              </a:rPr>
              <a:t>2</a:t>
            </a:r>
            <a:r>
              <a:rPr lang="en-US" altLang="en-US" sz="2800" b="1" baseline="-25000" smtClean="0"/>
              <a:t> (s)</a:t>
            </a:r>
            <a:r>
              <a:rPr lang="en-US" altLang="en-US" sz="2800" b="1" smtClean="0">
                <a:sym typeface="Wingdings" panose="05000000000000000000" pitchFamily="2" charset="2"/>
              </a:rPr>
              <a:t> + 2Fe(NO</a:t>
            </a:r>
            <a:r>
              <a:rPr lang="en-US" altLang="en-US" sz="2800" b="1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800" b="1" smtClean="0">
                <a:sym typeface="Wingdings" panose="05000000000000000000" pitchFamily="2" charset="2"/>
              </a:rPr>
              <a:t>)</a:t>
            </a:r>
            <a:r>
              <a:rPr lang="en-US" altLang="en-US" sz="2800" b="1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800" b="1" baseline="-25000" smtClean="0"/>
              <a:t> (aq)</a:t>
            </a:r>
            <a:r>
              <a:rPr lang="en-US" altLang="en-US" sz="2800" b="1" smtClean="0"/>
              <a:t> </a:t>
            </a:r>
            <a:endParaRPr lang="en-US" altLang="en-US" b="1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sz="4800" b="1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b="1" smtClean="0">
                <a:sym typeface="Wingdings" panose="05000000000000000000" pitchFamily="2" charset="2"/>
              </a:rPr>
              <a:t>     </a:t>
            </a:r>
            <a:r>
              <a:rPr lang="en-US" altLang="en-US" sz="2000" b="1" smtClean="0">
                <a:sym typeface="Wingdings" panose="05000000000000000000" pitchFamily="2" charset="2"/>
              </a:rPr>
              <a:t> Pb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2+                                           </a:t>
            </a:r>
            <a:r>
              <a:rPr lang="en-US" altLang="en-US" sz="2000" b="1" smtClean="0">
                <a:sym typeface="Wingdings" panose="05000000000000000000" pitchFamily="2" charset="2"/>
              </a:rPr>
              <a:t>Fe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3+                                               </a:t>
            </a:r>
            <a:r>
              <a:rPr lang="en-US" altLang="en-US" sz="2000" b="1" smtClean="0">
                <a:sym typeface="Wingdings" panose="05000000000000000000" pitchFamily="2" charset="2"/>
              </a:rPr>
              <a:t> Fe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3+    </a:t>
            </a:r>
            <a:r>
              <a:rPr lang="en-US" altLang="en-US" sz="2000" b="1" smtClean="0">
                <a:sym typeface="Wingdings" panose="05000000000000000000" pitchFamily="2" charset="2"/>
              </a:rPr>
              <a:t>NO</a:t>
            </a:r>
            <a:r>
              <a:rPr lang="en-US" altLang="en-US" sz="2000" b="1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-</a:t>
            </a:r>
            <a:endParaRPr lang="en-US" altLang="en-US" sz="2000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2000" smtClean="0">
                <a:sym typeface="Wingdings" panose="05000000000000000000" pitchFamily="2" charset="2"/>
              </a:rPr>
              <a:t>          </a:t>
            </a:r>
            <a:r>
              <a:rPr lang="en-US" altLang="en-US" sz="2000" b="1" smtClean="0">
                <a:sym typeface="Wingdings" panose="05000000000000000000" pitchFamily="2" charset="2"/>
              </a:rPr>
              <a:t>NO</a:t>
            </a:r>
            <a:r>
              <a:rPr lang="en-US" altLang="en-US" sz="2000" b="1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-</a:t>
            </a:r>
            <a:r>
              <a:rPr lang="en-US" altLang="en-US" sz="2000" b="1" smtClean="0">
                <a:sym typeface="Wingdings" panose="05000000000000000000" pitchFamily="2" charset="2"/>
              </a:rPr>
              <a:t>             +                   Cl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-</a:t>
            </a:r>
            <a:r>
              <a:rPr lang="en-US" altLang="en-US" sz="2000" b="1" smtClean="0">
                <a:sym typeface="Wingdings" panose="05000000000000000000" pitchFamily="2" charset="2"/>
              </a:rPr>
              <a:t>                     NO</a:t>
            </a:r>
            <a:r>
              <a:rPr lang="en-US" altLang="en-US" sz="2000" b="1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-</a:t>
            </a:r>
            <a:r>
              <a:rPr lang="en-US" altLang="en-US" sz="2000" b="1" smtClean="0">
                <a:sym typeface="Wingdings" panose="05000000000000000000" pitchFamily="2" charset="2"/>
              </a:rPr>
              <a:t>      NO</a:t>
            </a:r>
            <a:r>
              <a:rPr lang="en-US" altLang="en-US" sz="2000" b="1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-</a:t>
            </a:r>
            <a:endParaRPr lang="en-US" altLang="en-US" sz="2000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2000" b="1" smtClean="0">
                <a:sym typeface="Wingdings" panose="05000000000000000000" pitchFamily="2" charset="2"/>
              </a:rPr>
              <a:t>                 NO</a:t>
            </a:r>
            <a:r>
              <a:rPr lang="en-US" altLang="en-US" sz="2000" b="1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-</a:t>
            </a:r>
            <a:r>
              <a:rPr lang="en-US" altLang="en-US" sz="2000" b="1" smtClean="0">
                <a:sym typeface="Wingdings" panose="05000000000000000000" pitchFamily="2" charset="2"/>
              </a:rPr>
              <a:t>                  Cl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-</a:t>
            </a:r>
            <a:r>
              <a:rPr lang="en-US" altLang="en-US" sz="2000" smtClean="0">
                <a:sym typeface="Wingdings" panose="05000000000000000000" pitchFamily="2" charset="2"/>
              </a:rPr>
              <a:t> </a:t>
            </a:r>
            <a:r>
              <a:rPr lang="en-US" altLang="en-US" sz="2000" b="1" smtClean="0">
                <a:sym typeface="Wingdings" panose="05000000000000000000" pitchFamily="2" charset="2"/>
              </a:rPr>
              <a:t>        Cl</a:t>
            </a:r>
            <a:r>
              <a:rPr lang="en-US" altLang="en-US" sz="2000" b="1" baseline="30000" smtClean="0">
                <a:sym typeface="Wingdings" panose="05000000000000000000" pitchFamily="2" charset="2"/>
              </a:rPr>
              <a:t>-</a:t>
            </a:r>
            <a:endParaRPr lang="en-US" altLang="en-US" sz="900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900" smtClean="0">
                <a:sym typeface="Wingdings" panose="05000000000000000000" pitchFamily="2" charset="2"/>
              </a:rPr>
              <a:t>         							</a:t>
            </a:r>
            <a:r>
              <a:rPr lang="en-US" altLang="en-US" sz="2000" smtClean="0">
                <a:sym typeface="Wingdings" panose="05000000000000000000" pitchFamily="2" charset="2"/>
              </a:rPr>
              <a:t>PbCl</a:t>
            </a:r>
            <a:r>
              <a:rPr lang="en-US" altLang="en-US" sz="2000" baseline="-25000" smtClean="0">
                <a:sym typeface="Wingdings" panose="05000000000000000000" pitchFamily="2" charset="2"/>
              </a:rPr>
              <a:t>2</a:t>
            </a:r>
            <a:endParaRPr lang="en-US" altLang="en-US" sz="2000" smtClean="0">
              <a:sym typeface="Wingdings" panose="05000000000000000000" pitchFamily="2" charset="2"/>
            </a:endParaRPr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mtClean="0">
                <a:sym typeface="Wingdings" panose="05000000000000000000" pitchFamily="2" charset="2"/>
              </a:rPr>
              <a:t>Net ionic equation: </a:t>
            </a:r>
            <a:endParaRPr lang="en-US" altLang="en-US" b="1" smtClean="0"/>
          </a:p>
        </p:txBody>
      </p:sp>
      <p:cxnSp>
        <p:nvCxnSpPr>
          <p:cNvPr id="57347" name="Straight Connector 4"/>
          <p:cNvCxnSpPr>
            <a:cxnSpLocks noChangeShapeType="1"/>
          </p:cNvCxnSpPr>
          <p:nvPr/>
        </p:nvCxnSpPr>
        <p:spPr bwMode="auto">
          <a:xfrm rot="5400000">
            <a:off x="-266700" y="2781300"/>
            <a:ext cx="17526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48" name="Straight Connector 7"/>
          <p:cNvCxnSpPr>
            <a:cxnSpLocks noChangeShapeType="1"/>
          </p:cNvCxnSpPr>
          <p:nvPr/>
        </p:nvCxnSpPr>
        <p:spPr bwMode="auto">
          <a:xfrm rot="5400000">
            <a:off x="1333500" y="2781300"/>
            <a:ext cx="17526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49" name="Straight Connector 8"/>
          <p:cNvCxnSpPr>
            <a:cxnSpLocks noChangeShapeType="1"/>
          </p:cNvCxnSpPr>
          <p:nvPr/>
        </p:nvCxnSpPr>
        <p:spPr bwMode="auto">
          <a:xfrm rot="10800000">
            <a:off x="609600" y="3657600"/>
            <a:ext cx="16002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0" name="Straight Connector 11"/>
          <p:cNvCxnSpPr>
            <a:cxnSpLocks noChangeShapeType="1"/>
          </p:cNvCxnSpPr>
          <p:nvPr/>
        </p:nvCxnSpPr>
        <p:spPr bwMode="auto">
          <a:xfrm rot="5400000">
            <a:off x="2019300" y="2781300"/>
            <a:ext cx="17526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1" name="Straight Connector 12"/>
          <p:cNvCxnSpPr>
            <a:cxnSpLocks noChangeShapeType="1"/>
          </p:cNvCxnSpPr>
          <p:nvPr/>
        </p:nvCxnSpPr>
        <p:spPr bwMode="auto">
          <a:xfrm rot="5400000">
            <a:off x="3543300" y="2781300"/>
            <a:ext cx="17526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2" name="Straight Connector 13"/>
          <p:cNvCxnSpPr>
            <a:cxnSpLocks noChangeShapeType="1"/>
          </p:cNvCxnSpPr>
          <p:nvPr/>
        </p:nvCxnSpPr>
        <p:spPr bwMode="auto">
          <a:xfrm rot="10800000">
            <a:off x="2895600" y="3657600"/>
            <a:ext cx="15240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Straight Connector 16"/>
          <p:cNvCxnSpPr>
            <a:cxnSpLocks noChangeShapeType="1"/>
          </p:cNvCxnSpPr>
          <p:nvPr/>
        </p:nvCxnSpPr>
        <p:spPr bwMode="auto">
          <a:xfrm rot="5400000">
            <a:off x="4686300" y="2781300"/>
            <a:ext cx="17526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Straight Connector 17"/>
          <p:cNvCxnSpPr>
            <a:cxnSpLocks noChangeShapeType="1"/>
          </p:cNvCxnSpPr>
          <p:nvPr/>
        </p:nvCxnSpPr>
        <p:spPr bwMode="auto">
          <a:xfrm rot="5400000">
            <a:off x="6210300" y="2781300"/>
            <a:ext cx="17526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Straight Connector 18"/>
          <p:cNvCxnSpPr>
            <a:cxnSpLocks noChangeShapeType="1"/>
          </p:cNvCxnSpPr>
          <p:nvPr/>
        </p:nvCxnSpPr>
        <p:spPr bwMode="auto">
          <a:xfrm rot="10800000">
            <a:off x="5562600" y="3657600"/>
            <a:ext cx="15240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Freeform 20"/>
          <p:cNvSpPr/>
          <p:nvPr/>
        </p:nvSpPr>
        <p:spPr bwMode="auto">
          <a:xfrm>
            <a:off x="644525" y="2079625"/>
            <a:ext cx="1544638" cy="68263"/>
          </a:xfrm>
          <a:custGeom>
            <a:avLst/>
            <a:gdLst>
              <a:gd name="connsiteX0" fmla="*/ 0 w 1543987"/>
              <a:gd name="connsiteY0" fmla="*/ 18626 h 68593"/>
              <a:gd name="connsiteX1" fmla="*/ 104931 w 1543987"/>
              <a:gd name="connsiteY1" fmla="*/ 33616 h 68593"/>
              <a:gd name="connsiteX2" fmla="*/ 434715 w 1543987"/>
              <a:gd name="connsiteY2" fmla="*/ 3636 h 68593"/>
              <a:gd name="connsiteX3" fmla="*/ 1004341 w 1543987"/>
              <a:gd name="connsiteY3" fmla="*/ 3636 h 68593"/>
              <a:gd name="connsiteX4" fmla="*/ 1154243 w 1543987"/>
              <a:gd name="connsiteY4" fmla="*/ 18626 h 68593"/>
              <a:gd name="connsiteX5" fmla="*/ 1199213 w 1543987"/>
              <a:gd name="connsiteY5" fmla="*/ 63596 h 68593"/>
              <a:gd name="connsiteX6" fmla="*/ 1244184 w 1543987"/>
              <a:gd name="connsiteY6" fmla="*/ 48606 h 68593"/>
              <a:gd name="connsiteX7" fmla="*/ 1349115 w 1543987"/>
              <a:gd name="connsiteY7" fmla="*/ 33616 h 68593"/>
              <a:gd name="connsiteX8" fmla="*/ 1439056 w 1543987"/>
              <a:gd name="connsiteY8" fmla="*/ 18626 h 68593"/>
              <a:gd name="connsiteX9" fmla="*/ 1543987 w 1543987"/>
              <a:gd name="connsiteY9" fmla="*/ 3636 h 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3987" h="68593">
                <a:moveTo>
                  <a:pt x="0" y="18626"/>
                </a:moveTo>
                <a:cubicBezTo>
                  <a:pt x="34977" y="23623"/>
                  <a:pt x="69599" y="33616"/>
                  <a:pt x="104931" y="33616"/>
                </a:cubicBezTo>
                <a:cubicBezTo>
                  <a:pt x="330792" y="33616"/>
                  <a:pt x="302123" y="36783"/>
                  <a:pt x="434715" y="3636"/>
                </a:cubicBezTo>
                <a:cubicBezTo>
                  <a:pt x="738556" y="41616"/>
                  <a:pt x="383716" y="3636"/>
                  <a:pt x="1004341" y="3636"/>
                </a:cubicBezTo>
                <a:cubicBezTo>
                  <a:pt x="1054558" y="3636"/>
                  <a:pt x="1104276" y="13629"/>
                  <a:pt x="1154243" y="18626"/>
                </a:cubicBezTo>
                <a:cubicBezTo>
                  <a:pt x="1169233" y="33616"/>
                  <a:pt x="1179102" y="56892"/>
                  <a:pt x="1199213" y="63596"/>
                </a:cubicBezTo>
                <a:cubicBezTo>
                  <a:pt x="1214203" y="68593"/>
                  <a:pt x="1228690" y="51705"/>
                  <a:pt x="1244184" y="48606"/>
                </a:cubicBezTo>
                <a:cubicBezTo>
                  <a:pt x="1278830" y="41677"/>
                  <a:pt x="1314194" y="38988"/>
                  <a:pt x="1349115" y="33616"/>
                </a:cubicBezTo>
                <a:cubicBezTo>
                  <a:pt x="1379155" y="28994"/>
                  <a:pt x="1409252" y="24587"/>
                  <a:pt x="1439056" y="18626"/>
                </a:cubicBezTo>
                <a:cubicBezTo>
                  <a:pt x="1532185" y="0"/>
                  <a:pt x="1464861" y="3636"/>
                  <a:pt x="1543987" y="3636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895600" y="2057400"/>
            <a:ext cx="1544638" cy="68263"/>
          </a:xfrm>
          <a:custGeom>
            <a:avLst/>
            <a:gdLst>
              <a:gd name="connsiteX0" fmla="*/ 0 w 1543987"/>
              <a:gd name="connsiteY0" fmla="*/ 18626 h 68593"/>
              <a:gd name="connsiteX1" fmla="*/ 104931 w 1543987"/>
              <a:gd name="connsiteY1" fmla="*/ 33616 h 68593"/>
              <a:gd name="connsiteX2" fmla="*/ 434715 w 1543987"/>
              <a:gd name="connsiteY2" fmla="*/ 3636 h 68593"/>
              <a:gd name="connsiteX3" fmla="*/ 1004341 w 1543987"/>
              <a:gd name="connsiteY3" fmla="*/ 3636 h 68593"/>
              <a:gd name="connsiteX4" fmla="*/ 1154243 w 1543987"/>
              <a:gd name="connsiteY4" fmla="*/ 18626 h 68593"/>
              <a:gd name="connsiteX5" fmla="*/ 1199213 w 1543987"/>
              <a:gd name="connsiteY5" fmla="*/ 63596 h 68593"/>
              <a:gd name="connsiteX6" fmla="*/ 1244184 w 1543987"/>
              <a:gd name="connsiteY6" fmla="*/ 48606 h 68593"/>
              <a:gd name="connsiteX7" fmla="*/ 1349115 w 1543987"/>
              <a:gd name="connsiteY7" fmla="*/ 33616 h 68593"/>
              <a:gd name="connsiteX8" fmla="*/ 1439056 w 1543987"/>
              <a:gd name="connsiteY8" fmla="*/ 18626 h 68593"/>
              <a:gd name="connsiteX9" fmla="*/ 1543987 w 1543987"/>
              <a:gd name="connsiteY9" fmla="*/ 3636 h 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3987" h="68593">
                <a:moveTo>
                  <a:pt x="0" y="18626"/>
                </a:moveTo>
                <a:cubicBezTo>
                  <a:pt x="34977" y="23623"/>
                  <a:pt x="69599" y="33616"/>
                  <a:pt x="104931" y="33616"/>
                </a:cubicBezTo>
                <a:cubicBezTo>
                  <a:pt x="330792" y="33616"/>
                  <a:pt x="302123" y="36783"/>
                  <a:pt x="434715" y="3636"/>
                </a:cubicBezTo>
                <a:cubicBezTo>
                  <a:pt x="738556" y="41616"/>
                  <a:pt x="383716" y="3636"/>
                  <a:pt x="1004341" y="3636"/>
                </a:cubicBezTo>
                <a:cubicBezTo>
                  <a:pt x="1054558" y="3636"/>
                  <a:pt x="1104276" y="13629"/>
                  <a:pt x="1154243" y="18626"/>
                </a:cubicBezTo>
                <a:cubicBezTo>
                  <a:pt x="1169233" y="33616"/>
                  <a:pt x="1179102" y="56892"/>
                  <a:pt x="1199213" y="63596"/>
                </a:cubicBezTo>
                <a:cubicBezTo>
                  <a:pt x="1214203" y="68593"/>
                  <a:pt x="1228690" y="51705"/>
                  <a:pt x="1244184" y="48606"/>
                </a:cubicBezTo>
                <a:cubicBezTo>
                  <a:pt x="1278830" y="41677"/>
                  <a:pt x="1314194" y="38988"/>
                  <a:pt x="1349115" y="33616"/>
                </a:cubicBezTo>
                <a:cubicBezTo>
                  <a:pt x="1379155" y="28994"/>
                  <a:pt x="1409252" y="24587"/>
                  <a:pt x="1439056" y="18626"/>
                </a:cubicBezTo>
                <a:cubicBezTo>
                  <a:pt x="1532185" y="0"/>
                  <a:pt x="1464861" y="3636"/>
                  <a:pt x="1543987" y="3636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562600" y="2057400"/>
            <a:ext cx="1544638" cy="68263"/>
          </a:xfrm>
          <a:custGeom>
            <a:avLst/>
            <a:gdLst>
              <a:gd name="connsiteX0" fmla="*/ 0 w 1543987"/>
              <a:gd name="connsiteY0" fmla="*/ 18626 h 68593"/>
              <a:gd name="connsiteX1" fmla="*/ 104931 w 1543987"/>
              <a:gd name="connsiteY1" fmla="*/ 33616 h 68593"/>
              <a:gd name="connsiteX2" fmla="*/ 434715 w 1543987"/>
              <a:gd name="connsiteY2" fmla="*/ 3636 h 68593"/>
              <a:gd name="connsiteX3" fmla="*/ 1004341 w 1543987"/>
              <a:gd name="connsiteY3" fmla="*/ 3636 h 68593"/>
              <a:gd name="connsiteX4" fmla="*/ 1154243 w 1543987"/>
              <a:gd name="connsiteY4" fmla="*/ 18626 h 68593"/>
              <a:gd name="connsiteX5" fmla="*/ 1199213 w 1543987"/>
              <a:gd name="connsiteY5" fmla="*/ 63596 h 68593"/>
              <a:gd name="connsiteX6" fmla="*/ 1244184 w 1543987"/>
              <a:gd name="connsiteY6" fmla="*/ 48606 h 68593"/>
              <a:gd name="connsiteX7" fmla="*/ 1349115 w 1543987"/>
              <a:gd name="connsiteY7" fmla="*/ 33616 h 68593"/>
              <a:gd name="connsiteX8" fmla="*/ 1439056 w 1543987"/>
              <a:gd name="connsiteY8" fmla="*/ 18626 h 68593"/>
              <a:gd name="connsiteX9" fmla="*/ 1543987 w 1543987"/>
              <a:gd name="connsiteY9" fmla="*/ 3636 h 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3987" h="68593">
                <a:moveTo>
                  <a:pt x="0" y="18626"/>
                </a:moveTo>
                <a:cubicBezTo>
                  <a:pt x="34977" y="23623"/>
                  <a:pt x="69599" y="33616"/>
                  <a:pt x="104931" y="33616"/>
                </a:cubicBezTo>
                <a:cubicBezTo>
                  <a:pt x="330792" y="33616"/>
                  <a:pt x="302123" y="36783"/>
                  <a:pt x="434715" y="3636"/>
                </a:cubicBezTo>
                <a:cubicBezTo>
                  <a:pt x="738556" y="41616"/>
                  <a:pt x="383716" y="3636"/>
                  <a:pt x="1004341" y="3636"/>
                </a:cubicBezTo>
                <a:cubicBezTo>
                  <a:pt x="1054558" y="3636"/>
                  <a:pt x="1104276" y="13629"/>
                  <a:pt x="1154243" y="18626"/>
                </a:cubicBezTo>
                <a:cubicBezTo>
                  <a:pt x="1169233" y="33616"/>
                  <a:pt x="1179102" y="56892"/>
                  <a:pt x="1199213" y="63596"/>
                </a:cubicBezTo>
                <a:cubicBezTo>
                  <a:pt x="1214203" y="68593"/>
                  <a:pt x="1228690" y="51705"/>
                  <a:pt x="1244184" y="48606"/>
                </a:cubicBezTo>
                <a:cubicBezTo>
                  <a:pt x="1278830" y="41677"/>
                  <a:pt x="1314194" y="38988"/>
                  <a:pt x="1349115" y="33616"/>
                </a:cubicBezTo>
                <a:cubicBezTo>
                  <a:pt x="1379155" y="28994"/>
                  <a:pt x="1409252" y="24587"/>
                  <a:pt x="1439056" y="18626"/>
                </a:cubicBezTo>
                <a:cubicBezTo>
                  <a:pt x="1532185" y="0"/>
                  <a:pt x="1464861" y="3636"/>
                  <a:pt x="1543987" y="3636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562600" y="3124200"/>
            <a:ext cx="1546225" cy="123825"/>
          </a:xfrm>
          <a:custGeom>
            <a:avLst/>
            <a:gdLst>
              <a:gd name="connsiteX0" fmla="*/ 0 w 1545722"/>
              <a:gd name="connsiteY0" fmla="*/ 89941 h 124495"/>
              <a:gd name="connsiteX1" fmla="*/ 44971 w 1545722"/>
              <a:gd name="connsiteY1" fmla="*/ 74951 h 124495"/>
              <a:gd name="connsiteX2" fmla="*/ 149902 w 1545722"/>
              <a:gd name="connsiteY2" fmla="*/ 59961 h 124495"/>
              <a:gd name="connsiteX3" fmla="*/ 179882 w 1545722"/>
              <a:gd name="connsiteY3" fmla="*/ 29980 h 124495"/>
              <a:gd name="connsiteX4" fmla="*/ 239843 w 1545722"/>
              <a:gd name="connsiteY4" fmla="*/ 14990 h 124495"/>
              <a:gd name="connsiteX5" fmla="*/ 284813 w 1545722"/>
              <a:gd name="connsiteY5" fmla="*/ 0 h 124495"/>
              <a:gd name="connsiteX6" fmla="*/ 329784 w 1545722"/>
              <a:gd name="connsiteY6" fmla="*/ 14990 h 124495"/>
              <a:gd name="connsiteX7" fmla="*/ 344774 w 1545722"/>
              <a:gd name="connsiteY7" fmla="*/ 104931 h 124495"/>
              <a:gd name="connsiteX8" fmla="*/ 464695 w 1545722"/>
              <a:gd name="connsiteY8" fmla="*/ 89941 h 124495"/>
              <a:gd name="connsiteX9" fmla="*/ 494676 w 1545722"/>
              <a:gd name="connsiteY9" fmla="*/ 59961 h 124495"/>
              <a:gd name="connsiteX10" fmla="*/ 599607 w 1545722"/>
              <a:gd name="connsiteY10" fmla="*/ 104931 h 124495"/>
              <a:gd name="connsiteX11" fmla="*/ 749508 w 1545722"/>
              <a:gd name="connsiteY11" fmla="*/ 89941 h 124495"/>
              <a:gd name="connsiteX12" fmla="*/ 929390 w 1545722"/>
              <a:gd name="connsiteY12" fmla="*/ 74951 h 124495"/>
              <a:gd name="connsiteX13" fmla="*/ 1034321 w 1545722"/>
              <a:gd name="connsiteY13" fmla="*/ 44971 h 124495"/>
              <a:gd name="connsiteX14" fmla="*/ 1139253 w 1545722"/>
              <a:gd name="connsiteY14" fmla="*/ 14990 h 124495"/>
              <a:gd name="connsiteX15" fmla="*/ 1214203 w 1545722"/>
              <a:gd name="connsiteY15" fmla="*/ 29980 h 124495"/>
              <a:gd name="connsiteX16" fmla="*/ 1364105 w 1545722"/>
              <a:gd name="connsiteY16" fmla="*/ 44971 h 124495"/>
              <a:gd name="connsiteX17" fmla="*/ 1484026 w 1545722"/>
              <a:gd name="connsiteY17" fmla="*/ 74951 h 12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45722" h="124495">
                <a:moveTo>
                  <a:pt x="0" y="89941"/>
                </a:moveTo>
                <a:cubicBezTo>
                  <a:pt x="14990" y="84944"/>
                  <a:pt x="29477" y="78050"/>
                  <a:pt x="44971" y="74951"/>
                </a:cubicBezTo>
                <a:cubicBezTo>
                  <a:pt x="79617" y="68022"/>
                  <a:pt x="116383" y="71134"/>
                  <a:pt x="149902" y="59961"/>
                </a:cubicBezTo>
                <a:cubicBezTo>
                  <a:pt x="163310" y="55492"/>
                  <a:pt x="167241" y="36301"/>
                  <a:pt x="179882" y="29980"/>
                </a:cubicBezTo>
                <a:cubicBezTo>
                  <a:pt x="198309" y="20766"/>
                  <a:pt x="220034" y="20650"/>
                  <a:pt x="239843" y="14990"/>
                </a:cubicBezTo>
                <a:cubicBezTo>
                  <a:pt x="255036" y="10649"/>
                  <a:pt x="269823" y="4997"/>
                  <a:pt x="284813" y="0"/>
                </a:cubicBezTo>
                <a:cubicBezTo>
                  <a:pt x="299803" y="4997"/>
                  <a:pt x="321944" y="1271"/>
                  <a:pt x="329784" y="14990"/>
                </a:cubicBezTo>
                <a:cubicBezTo>
                  <a:pt x="344864" y="41379"/>
                  <a:pt x="318205" y="90170"/>
                  <a:pt x="344774" y="104931"/>
                </a:cubicBezTo>
                <a:cubicBezTo>
                  <a:pt x="379989" y="124495"/>
                  <a:pt x="424721" y="94938"/>
                  <a:pt x="464695" y="89941"/>
                </a:cubicBezTo>
                <a:cubicBezTo>
                  <a:pt x="474689" y="79948"/>
                  <a:pt x="480685" y="61960"/>
                  <a:pt x="494676" y="59961"/>
                </a:cubicBezTo>
                <a:cubicBezTo>
                  <a:pt x="556841" y="51080"/>
                  <a:pt x="566389" y="71714"/>
                  <a:pt x="599607" y="104931"/>
                </a:cubicBezTo>
                <a:lnTo>
                  <a:pt x="749508" y="89941"/>
                </a:lnTo>
                <a:cubicBezTo>
                  <a:pt x="809429" y="84494"/>
                  <a:pt x="869686" y="82414"/>
                  <a:pt x="929390" y="74951"/>
                </a:cubicBezTo>
                <a:cubicBezTo>
                  <a:pt x="971045" y="69744"/>
                  <a:pt x="995603" y="56034"/>
                  <a:pt x="1034321" y="44971"/>
                </a:cubicBezTo>
                <a:cubicBezTo>
                  <a:pt x="1166087" y="7323"/>
                  <a:pt x="1031422" y="50933"/>
                  <a:pt x="1139253" y="14990"/>
                </a:cubicBezTo>
                <a:cubicBezTo>
                  <a:pt x="1164236" y="19987"/>
                  <a:pt x="1188948" y="26613"/>
                  <a:pt x="1214203" y="29980"/>
                </a:cubicBezTo>
                <a:cubicBezTo>
                  <a:pt x="1263979" y="36617"/>
                  <a:pt x="1315003" y="34449"/>
                  <a:pt x="1364105" y="44971"/>
                </a:cubicBezTo>
                <a:cubicBezTo>
                  <a:pt x="1545722" y="83889"/>
                  <a:pt x="1308898" y="74951"/>
                  <a:pt x="1484026" y="74951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240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5.5 Acids, Bases, and Neutralization Reactions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077200" cy="4267200"/>
          </a:xfrm>
        </p:spPr>
        <p:txBody>
          <a:bodyPr/>
          <a:lstStyle/>
          <a:p>
            <a:pPr marL="463550" indent="-403225" eaLnBrk="1" hangingPunct="1">
              <a:lnSpc>
                <a:spcPct val="90000"/>
              </a:lnSpc>
            </a:pPr>
            <a:r>
              <a:rPr lang="en-US" altLang="en-US" dirty="0" smtClean="0"/>
              <a:t>Review: How to identify acids and bases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240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5.5 Acids, Bases, and Neutralization Reactions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077200" cy="4267200"/>
          </a:xfrm>
        </p:spPr>
        <p:txBody>
          <a:bodyPr/>
          <a:lstStyle/>
          <a:p>
            <a:pPr marL="463550" indent="-403225" eaLnBrk="1" hangingPunct="1">
              <a:lnSpc>
                <a:spcPct val="90000"/>
              </a:lnSpc>
            </a:pPr>
            <a:r>
              <a:rPr lang="en-US" altLang="en-US" dirty="0" smtClean="0"/>
              <a:t>When acids and bases are mixed together, they “neutralize” each other’s properties.</a:t>
            </a:r>
          </a:p>
          <a:p>
            <a:pPr marL="463550" indent="-403225" eaLnBrk="1" hangingPunct="1">
              <a:lnSpc>
                <a:spcPct val="90000"/>
              </a:lnSpc>
            </a:pPr>
            <a:r>
              <a:rPr lang="en-US" altLang="en-US" dirty="0" smtClean="0"/>
              <a:t>These are ALSO </a:t>
            </a:r>
            <a:r>
              <a:rPr lang="en-US" altLang="en-US" dirty="0" smtClean="0"/>
              <a:t>“double swap” reactions</a:t>
            </a:r>
            <a:r>
              <a:rPr lang="en-US" altLang="en-US" dirty="0" smtClean="0"/>
              <a:t>… but </a:t>
            </a:r>
            <a:r>
              <a:rPr lang="en-US" altLang="en-US" b="1" dirty="0" smtClean="0"/>
              <a:t>water</a:t>
            </a:r>
            <a:r>
              <a:rPr lang="en-US" altLang="en-US" dirty="0" smtClean="0"/>
              <a:t> is made instead of a precipitate.</a:t>
            </a:r>
          </a:p>
          <a:p>
            <a:pPr marL="463550" indent="-403225" eaLnBrk="1" hangingPunct="1">
              <a:lnSpc>
                <a:spcPct val="90000"/>
              </a:lnSpc>
            </a:pPr>
            <a:r>
              <a:rPr lang="en-US" altLang="en-US" dirty="0" smtClean="0"/>
              <a:t>Names and formulas of acids are on p. </a:t>
            </a:r>
            <a:r>
              <a:rPr lang="en-US" altLang="en-US" dirty="0" smtClean="0"/>
              <a:t>92     </a:t>
            </a:r>
            <a:r>
              <a:rPr lang="en-US" altLang="en-US" sz="2400" dirty="0" smtClean="0"/>
              <a:t>(for your reference… you don’t need to memorize.)</a:t>
            </a:r>
          </a:p>
        </p:txBody>
      </p:sp>
    </p:spTree>
    <p:extLst>
      <p:ext uri="{BB962C8B-B14F-4D97-AF65-F5344CB8AC3E}">
        <p14:creationId xmlns:p14="http://schemas.microsoft.com/office/powerpoint/2010/main" val="22036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93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5.2 Balancing Chemical Equations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990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The written out steps are in your text book.  Let’s just do 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77200" cy="4267200"/>
          </a:xfrm>
        </p:spPr>
        <p:txBody>
          <a:bodyPr/>
          <a:lstStyle/>
          <a:p>
            <a:pPr marL="463550" indent="-403225" eaLnBrk="1" hangingPunct="1">
              <a:lnSpc>
                <a:spcPct val="90000"/>
              </a:lnSpc>
            </a:pPr>
            <a:r>
              <a:rPr lang="en-US" altLang="en-US" smtClean="0"/>
              <a:t>A neutralization reaction produces water and a dissolved salt (ionic compound). 	</a:t>
            </a:r>
          </a:p>
          <a:p>
            <a:pPr marL="463550" indent="-403225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mtClean="0"/>
              <a:t>        HA</a:t>
            </a:r>
            <a:r>
              <a:rPr lang="en-US" altLang="en-US" baseline="-25000" smtClean="0"/>
              <a:t>(aq)</a:t>
            </a:r>
            <a:r>
              <a:rPr lang="en-US" altLang="en-US" smtClean="0"/>
              <a:t> + MOH</a:t>
            </a:r>
            <a:r>
              <a:rPr lang="en-US" altLang="en-US" baseline="-25000" smtClean="0"/>
              <a:t>(aq)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 </a:t>
            </a:r>
            <a:r>
              <a:rPr lang="en-US" altLang="en-US" smtClean="0"/>
              <a:t>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(l)</a:t>
            </a:r>
            <a:r>
              <a:rPr lang="en-US" altLang="en-US" smtClean="0"/>
              <a:t>  + MA</a:t>
            </a:r>
            <a:r>
              <a:rPr lang="en-US" altLang="en-US" baseline="-25000" smtClean="0"/>
              <a:t>(aq)</a:t>
            </a:r>
            <a:endParaRPr lang="en-US" altLang="en-US" smtClean="0"/>
          </a:p>
          <a:p>
            <a:pPr marL="463550" indent="-403225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mtClean="0"/>
              <a:t>		acid    +  base      </a:t>
            </a:r>
            <a:r>
              <a:rPr lang="en-US" altLang="en-US" smtClean="0">
                <a:sym typeface="Symbol" panose="05050102010706020507" pitchFamily="18" charset="2"/>
              </a:rPr>
              <a:t>  water  +  salt</a:t>
            </a:r>
          </a:p>
          <a:p>
            <a:pPr marL="463550" indent="-403225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sz="1600" smtClean="0">
              <a:sym typeface="Symbol" panose="05050102010706020507" pitchFamily="18" charset="2"/>
            </a:endParaRPr>
          </a:p>
          <a:p>
            <a:pPr marL="463550" indent="-403225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mtClean="0">
                <a:sym typeface="Symbol" panose="05050102010706020507" pitchFamily="18" charset="2"/>
              </a:rPr>
              <a:t>Where “M” is some metal cation, and “A” is the anion left after the H</a:t>
            </a:r>
            <a:r>
              <a:rPr lang="en-US" altLang="en-US" baseline="30000" smtClean="0">
                <a:sym typeface="Symbol" panose="05050102010706020507" pitchFamily="18" charset="2"/>
              </a:rPr>
              <a:t>+</a:t>
            </a:r>
            <a:r>
              <a:rPr lang="en-US" altLang="en-US" smtClean="0">
                <a:sym typeface="Symbol" panose="05050102010706020507" pitchFamily="18" charset="2"/>
              </a:rPr>
              <a:t> from the acid leaves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077200" cy="4267200"/>
          </a:xfrm>
        </p:spPr>
        <p:txBody>
          <a:bodyPr/>
          <a:lstStyle/>
          <a:p>
            <a:pPr marL="463550" indent="-403225" eaLnBrk="1" hangingPunct="1">
              <a:lnSpc>
                <a:spcPct val="90000"/>
              </a:lnSpc>
            </a:pPr>
            <a:r>
              <a:rPr lang="en-US" altLang="en-US" dirty="0" smtClean="0"/>
              <a:t>Predict the products and balance the equation for this neutralization reaction:</a:t>
            </a:r>
          </a:p>
          <a:p>
            <a:pPr marL="463550" indent="-403225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dirty="0" smtClean="0"/>
          </a:p>
          <a:p>
            <a:pPr marL="463550" indent="-403225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dirty="0" smtClean="0"/>
              <a:t>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PO</a:t>
            </a:r>
            <a:r>
              <a:rPr lang="en-US" altLang="en-US" baseline="-25000" dirty="0" smtClean="0"/>
              <a:t>4(</a:t>
            </a:r>
            <a:r>
              <a:rPr lang="en-US" altLang="en-US" baseline="-25000" dirty="0" err="1" smtClean="0"/>
              <a:t>aq</a:t>
            </a:r>
            <a:r>
              <a:rPr lang="en-US" altLang="en-US" baseline="-25000" dirty="0" smtClean="0"/>
              <a:t>)</a:t>
            </a:r>
            <a:r>
              <a:rPr lang="en-US" altLang="en-US" dirty="0" smtClean="0"/>
              <a:t> +    Ca(OH)</a:t>
            </a:r>
            <a:r>
              <a:rPr lang="en-US" altLang="en-US" baseline="-25000" dirty="0" smtClean="0"/>
              <a:t>2(</a:t>
            </a:r>
            <a:r>
              <a:rPr lang="en-US" altLang="en-US" baseline="-25000" dirty="0" err="1" smtClean="0"/>
              <a:t>aq</a:t>
            </a:r>
            <a:r>
              <a:rPr lang="en-US" altLang="en-US" baseline="-25000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5.6 – 5.7 Redox Reactions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458200" cy="1981200"/>
          </a:xfrm>
        </p:spPr>
        <p:txBody>
          <a:bodyPr/>
          <a:lstStyle/>
          <a:p>
            <a:pPr marL="463550" indent="-463550" eaLnBrk="1" hangingPunct="1">
              <a:defRPr/>
            </a:pPr>
            <a:r>
              <a:rPr lang="en-US" b="1" dirty="0" smtClean="0"/>
              <a:t>Oxidation– reduction (redox) reaction: </a:t>
            </a:r>
            <a:r>
              <a:rPr lang="en-US" dirty="0" smtClean="0"/>
              <a:t>A reaction in which electrons transfer from one </a:t>
            </a:r>
            <a:r>
              <a:rPr lang="en-US" dirty="0" smtClean="0"/>
              <a:t>reactant to </a:t>
            </a:r>
            <a:r>
              <a:rPr lang="en-US" dirty="0" smtClean="0"/>
              <a:t>another.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5.6 – 5.7 Redox Reactions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295400"/>
            <a:ext cx="8458200" cy="1981200"/>
          </a:xfrm>
        </p:spPr>
        <p:txBody>
          <a:bodyPr/>
          <a:lstStyle/>
          <a:p>
            <a:pPr marL="463550" indent="-449263" eaLnBrk="1" hangingPunct="1">
              <a:lnSpc>
                <a:spcPct val="90000"/>
              </a:lnSpc>
              <a:defRPr/>
            </a:pP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oxidation </a:t>
            </a:r>
            <a:r>
              <a:rPr lang="en-US" b="1" dirty="0" smtClean="0"/>
              <a:t>number (state)</a:t>
            </a:r>
            <a:r>
              <a:rPr lang="en-US" dirty="0" smtClean="0"/>
              <a:t> </a:t>
            </a:r>
            <a:r>
              <a:rPr lang="en-US" dirty="0"/>
              <a:t>of an atom indicates how “electron rich” or “electron poor” the atom currently is.</a:t>
            </a:r>
          </a:p>
          <a:p>
            <a:pPr marL="463550" indent="-449263" eaLnBrk="1" hangingPunct="1">
              <a:lnSpc>
                <a:spcPct val="90000"/>
              </a:lnSpc>
              <a:defRPr/>
            </a:pPr>
            <a:r>
              <a:rPr lang="en-US" dirty="0"/>
              <a:t>By comparing the oxidation </a:t>
            </a:r>
            <a:r>
              <a:rPr lang="en-US" dirty="0" smtClean="0"/>
              <a:t>states </a:t>
            </a:r>
            <a:r>
              <a:rPr lang="en-US" dirty="0"/>
              <a:t>of </a:t>
            </a:r>
            <a:r>
              <a:rPr lang="en-US" dirty="0" smtClean="0"/>
              <a:t>the atoms </a:t>
            </a:r>
            <a:r>
              <a:rPr lang="en-US" b="1" dirty="0"/>
              <a:t>before and after reaction</a:t>
            </a:r>
            <a:r>
              <a:rPr lang="en-US" dirty="0"/>
              <a:t>, we can tell </a:t>
            </a:r>
            <a:r>
              <a:rPr lang="en-US" dirty="0" smtClean="0"/>
              <a:t>which atoms have </a:t>
            </a:r>
            <a:r>
              <a:rPr lang="en-US" dirty="0"/>
              <a:t>gained </a:t>
            </a:r>
            <a:r>
              <a:rPr lang="en-US" dirty="0" smtClean="0"/>
              <a:t>and lost electrons (</a:t>
            </a:r>
            <a:r>
              <a:rPr lang="en-US" u="sng" dirty="0" smtClean="0"/>
              <a:t>if </a:t>
            </a:r>
            <a:r>
              <a:rPr lang="en-US" dirty="0" smtClean="0"/>
              <a:t>any!).</a:t>
            </a:r>
            <a:endParaRPr lang="en-US" dirty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23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1981200"/>
          </a:xfrm>
        </p:spPr>
        <p:txBody>
          <a:bodyPr/>
          <a:lstStyle/>
          <a:p>
            <a:pPr marL="463550" indent="-463550" eaLnBrk="1" hangingPunct="1"/>
            <a:r>
              <a:rPr lang="en-US" altLang="en-US" b="1" dirty="0" smtClean="0"/>
              <a:t>Oxidation: </a:t>
            </a:r>
            <a:r>
              <a:rPr lang="en-US" altLang="en-US" dirty="0" smtClean="0"/>
              <a:t>Loss of one or more electrons by an atom. </a:t>
            </a:r>
          </a:p>
          <a:p>
            <a:pPr marL="863600" lvl="1" indent="-4635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it actually has nothing to do with the element oxygen.</a:t>
            </a:r>
          </a:p>
          <a:p>
            <a:pPr marL="863600" lvl="1" indent="-463550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the </a:t>
            </a:r>
            <a:r>
              <a:rPr lang="en-US" altLang="en-US" b="1" dirty="0" smtClean="0"/>
              <a:t>oxidation number </a:t>
            </a:r>
            <a:r>
              <a:rPr lang="en-US" altLang="en-US" b="1" dirty="0" smtClean="0"/>
              <a:t>will INCREASE</a:t>
            </a:r>
          </a:p>
          <a:p>
            <a:pPr marL="1263650" lvl="2" indent="-463550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(this is the </a:t>
            </a:r>
            <a:r>
              <a:rPr lang="en-US" altLang="en-US" b="1" u="sng" dirty="0" smtClean="0"/>
              <a:t>easiest</a:t>
            </a:r>
            <a:r>
              <a:rPr lang="en-US" altLang="en-US" b="1" dirty="0" smtClean="0"/>
              <a:t> way to see if a reactant has oxidized)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1981200"/>
          </a:xfrm>
        </p:spPr>
        <p:txBody>
          <a:bodyPr/>
          <a:lstStyle/>
          <a:p>
            <a:pPr marL="463550" indent="-463550" eaLnBrk="1" hangingPunct="1"/>
            <a:r>
              <a:rPr lang="en-US" altLang="en-US" b="1" dirty="0" smtClean="0"/>
              <a:t>Reduction: </a:t>
            </a:r>
            <a:r>
              <a:rPr lang="en-US" altLang="en-US" dirty="0" smtClean="0"/>
              <a:t>The </a:t>
            </a:r>
            <a:r>
              <a:rPr lang="en-US" altLang="en-US" dirty="0" smtClean="0"/>
              <a:t>gaining </a:t>
            </a:r>
            <a:r>
              <a:rPr lang="en-US" altLang="en-US" dirty="0" smtClean="0"/>
              <a:t>of </a:t>
            </a:r>
            <a:r>
              <a:rPr lang="en-US" altLang="en-US" dirty="0" smtClean="0"/>
              <a:t>electrons </a:t>
            </a:r>
            <a:r>
              <a:rPr lang="en-US" altLang="en-US" dirty="0" smtClean="0"/>
              <a:t>by an atom.</a:t>
            </a:r>
          </a:p>
          <a:p>
            <a:pPr marL="863600" lvl="1" indent="-4635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Causing the </a:t>
            </a:r>
            <a:r>
              <a:rPr lang="en-US" altLang="en-US" b="1" dirty="0" smtClean="0"/>
              <a:t>oxidation </a:t>
            </a:r>
            <a:r>
              <a:rPr lang="en-US" altLang="en-US" b="1" dirty="0" smtClean="0"/>
              <a:t>number of that atom to DECREASE</a:t>
            </a:r>
            <a:r>
              <a:rPr lang="en-US" altLang="en-US" dirty="0" smtClean="0"/>
              <a:t> (reduce)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Redox Reactions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447800"/>
            <a:ext cx="8458200" cy="1981200"/>
          </a:xfrm>
        </p:spPr>
        <p:txBody>
          <a:bodyPr/>
          <a:lstStyle/>
          <a:p>
            <a:pPr marL="463550" indent="-463550" eaLnBrk="1" hangingPunct="1"/>
            <a:r>
              <a:rPr lang="en-US" altLang="en-US" b="1" smtClean="0"/>
              <a:t>A simple mnemonic:</a:t>
            </a:r>
          </a:p>
          <a:p>
            <a:pPr marL="463550" indent="-463550" eaLnBrk="1" hangingPunct="1"/>
            <a:r>
              <a:rPr lang="en-US" altLang="en-US" sz="4800" b="1" smtClean="0"/>
              <a:t>LEO</a:t>
            </a:r>
            <a:r>
              <a:rPr lang="en-US" altLang="en-US" b="1" smtClean="0"/>
              <a:t> the lion goes </a:t>
            </a:r>
            <a:r>
              <a:rPr lang="en-US" altLang="en-US" sz="4800" b="1" smtClean="0"/>
              <a:t>GER</a:t>
            </a:r>
            <a:endParaRPr lang="en-US" altLang="en-US" b="1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Redox Reactions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447800"/>
            <a:ext cx="8458200" cy="1981200"/>
          </a:xfrm>
        </p:spPr>
        <p:txBody>
          <a:bodyPr/>
          <a:lstStyle/>
          <a:p>
            <a:pPr marL="463550" indent="-463550" eaLnBrk="1" hangingPunct="1"/>
            <a:r>
              <a:rPr lang="en-US" altLang="en-US" b="1" smtClean="0"/>
              <a:t>A simple mnemonic:</a:t>
            </a:r>
          </a:p>
          <a:p>
            <a:pPr marL="463550" indent="-463550" eaLnBrk="1" hangingPunct="1"/>
            <a:r>
              <a:rPr lang="en-US" altLang="en-US" sz="4800" b="1" smtClean="0"/>
              <a:t>LEO</a:t>
            </a:r>
            <a:r>
              <a:rPr lang="en-US" altLang="en-US" b="1" smtClean="0"/>
              <a:t> the lion goes </a:t>
            </a:r>
            <a:r>
              <a:rPr lang="en-US" altLang="en-US" sz="4800" b="1" smtClean="0"/>
              <a:t>GER</a:t>
            </a:r>
            <a:endParaRPr lang="en-US" altLang="en-US" b="1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b="1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4000" b="1" u="sng" smtClean="0"/>
              <a:t>L</a:t>
            </a:r>
            <a:r>
              <a:rPr lang="en-US" altLang="en-US" b="1" smtClean="0"/>
              <a:t>oss of </a:t>
            </a:r>
            <a:r>
              <a:rPr lang="en-US" altLang="en-US" sz="4000" b="1" u="sng" smtClean="0"/>
              <a:t>E</a:t>
            </a:r>
            <a:r>
              <a:rPr lang="en-US" altLang="en-US" b="1" smtClean="0"/>
              <a:t>lectrons is </a:t>
            </a:r>
            <a:r>
              <a:rPr lang="en-US" altLang="en-US" sz="4000" b="1" u="sng" smtClean="0"/>
              <a:t>O</a:t>
            </a:r>
            <a:r>
              <a:rPr lang="en-US" altLang="en-US" b="1" smtClean="0"/>
              <a:t>xidation</a:t>
            </a:r>
            <a:endParaRPr lang="en-US" altLang="en-US" smtClean="0"/>
          </a:p>
        </p:txBody>
      </p:sp>
      <p:cxnSp>
        <p:nvCxnSpPr>
          <p:cNvPr id="65540" name="Straight Arrow Connector 3"/>
          <p:cNvCxnSpPr>
            <a:cxnSpLocks noChangeShapeType="1"/>
          </p:cNvCxnSpPr>
          <p:nvPr/>
        </p:nvCxnSpPr>
        <p:spPr bwMode="auto">
          <a:xfrm rot="16200000" flipV="1">
            <a:off x="1638300" y="3009900"/>
            <a:ext cx="838200" cy="6096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Redox Reactions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447800"/>
            <a:ext cx="8458200" cy="1981200"/>
          </a:xfrm>
        </p:spPr>
        <p:txBody>
          <a:bodyPr/>
          <a:lstStyle/>
          <a:p>
            <a:pPr marL="463550" indent="-463550" eaLnBrk="1" hangingPunct="1"/>
            <a:r>
              <a:rPr lang="en-US" altLang="en-US" b="1" smtClean="0"/>
              <a:t>A simple mnemonic:</a:t>
            </a:r>
          </a:p>
          <a:p>
            <a:pPr marL="463550" indent="-463550" eaLnBrk="1" hangingPunct="1"/>
            <a:r>
              <a:rPr lang="en-US" altLang="en-US" sz="4800" b="1" smtClean="0"/>
              <a:t>LEO</a:t>
            </a:r>
            <a:r>
              <a:rPr lang="en-US" altLang="en-US" b="1" smtClean="0"/>
              <a:t> the lion goes </a:t>
            </a:r>
            <a:r>
              <a:rPr lang="en-US" altLang="en-US" sz="4800" b="1" smtClean="0"/>
              <a:t>GER</a:t>
            </a:r>
            <a:endParaRPr lang="en-US" altLang="en-US" b="1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endParaRPr lang="en-US" altLang="en-US" b="1" smtClean="0"/>
          </a:p>
          <a:p>
            <a:pPr marL="463550" indent="-463550" eaLnBrk="1" hangingPunct="1">
              <a:buFont typeface="Times New Roman" panose="02020603050405020304" pitchFamily="18" charset="0"/>
              <a:buNone/>
            </a:pPr>
            <a:r>
              <a:rPr lang="en-US" altLang="en-US" sz="4000" b="1" smtClean="0"/>
              <a:t>                 </a:t>
            </a:r>
            <a:r>
              <a:rPr lang="en-US" altLang="en-US" sz="4000" b="1" u="sng" smtClean="0"/>
              <a:t>G</a:t>
            </a:r>
            <a:r>
              <a:rPr lang="en-US" altLang="en-US" b="1" smtClean="0"/>
              <a:t>ain of </a:t>
            </a:r>
            <a:r>
              <a:rPr lang="en-US" altLang="en-US" sz="4000" b="1" u="sng" smtClean="0"/>
              <a:t>E</a:t>
            </a:r>
            <a:r>
              <a:rPr lang="en-US" altLang="en-US" b="1" smtClean="0"/>
              <a:t>lectrons is </a:t>
            </a:r>
            <a:r>
              <a:rPr lang="en-US" altLang="en-US" sz="4000" b="1" u="sng" smtClean="0"/>
              <a:t>R</a:t>
            </a:r>
            <a:r>
              <a:rPr lang="en-US" altLang="en-US" b="1" smtClean="0"/>
              <a:t>eduction</a:t>
            </a:r>
            <a:endParaRPr lang="en-US" altLang="en-US" smtClean="0"/>
          </a:p>
        </p:txBody>
      </p:sp>
      <p:cxnSp>
        <p:nvCxnSpPr>
          <p:cNvPr id="66564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4533900" y="3162300"/>
            <a:ext cx="685800" cy="3048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581400"/>
          </a:xfrm>
        </p:spPr>
        <p:txBody>
          <a:bodyPr/>
          <a:lstStyle/>
          <a:p>
            <a:pPr marL="463550" indent="-463550" eaLnBrk="1" hangingPunct="1">
              <a:lnSpc>
                <a:spcPct val="80000"/>
              </a:lnSpc>
              <a:tabLst>
                <a:tab pos="463550" algn="l"/>
              </a:tabLst>
            </a:pPr>
            <a:r>
              <a:rPr lang="en-US" altLang="en-US" dirty="0" smtClean="0"/>
              <a:t>Oxidation and reduction </a:t>
            </a:r>
            <a:r>
              <a:rPr lang="en-US" altLang="en-US" u="sng" dirty="0" smtClean="0"/>
              <a:t>always</a:t>
            </a:r>
            <a:r>
              <a:rPr lang="en-US" altLang="en-US" dirty="0" smtClean="0"/>
              <a:t> occur together.</a:t>
            </a:r>
          </a:p>
          <a:p>
            <a:pPr marL="463550" indent="-463550" eaLnBrk="1" hangingPunct="1">
              <a:lnSpc>
                <a:spcPct val="80000"/>
              </a:lnSpc>
              <a:tabLst>
                <a:tab pos="463550" algn="l"/>
              </a:tabLst>
            </a:pPr>
            <a:r>
              <a:rPr lang="en-US" altLang="en-US" dirty="0" smtClean="0"/>
              <a:t>The </a:t>
            </a:r>
            <a:r>
              <a:rPr lang="en-US" altLang="en-US" dirty="0" smtClean="0"/>
              <a:t>substance that is </a:t>
            </a:r>
            <a:r>
              <a:rPr lang="en-US" altLang="en-US" b="1" dirty="0" smtClean="0"/>
              <a:t>oxidized</a:t>
            </a:r>
            <a:r>
              <a:rPr lang="en-US" altLang="en-US" dirty="0" smtClean="0"/>
              <a:t> is also known as the </a:t>
            </a:r>
            <a:r>
              <a:rPr lang="en-US" altLang="en-US" b="1" dirty="0" smtClean="0"/>
              <a:t>reducing agent</a:t>
            </a:r>
            <a:r>
              <a:rPr lang="en-US" altLang="en-US" dirty="0" smtClean="0"/>
              <a:t>. </a:t>
            </a:r>
          </a:p>
          <a:p>
            <a:pPr marL="463550" indent="-463550" eaLnBrk="1" hangingPunct="1">
              <a:lnSpc>
                <a:spcPct val="80000"/>
              </a:lnSpc>
              <a:tabLst>
                <a:tab pos="463550" algn="l"/>
              </a:tabLst>
            </a:pPr>
            <a:r>
              <a:rPr lang="en-US" altLang="en-US" dirty="0" smtClean="0"/>
              <a:t>The </a:t>
            </a:r>
            <a:r>
              <a:rPr lang="en-US" altLang="en-US" dirty="0" smtClean="0"/>
              <a:t>substance that is reduced is also known as the </a:t>
            </a:r>
            <a:r>
              <a:rPr lang="en-US" altLang="en-US" b="1" dirty="0" smtClean="0"/>
              <a:t>oxidizing agent</a:t>
            </a:r>
            <a:r>
              <a:rPr lang="en-US" alt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93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5.2 Balancing Chemical Equations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534400" cy="990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mtClean="0"/>
              <a:t>  NaBr  +     Cu</a:t>
            </a:r>
            <a:r>
              <a:rPr lang="en-US" altLang="en-US" baseline="-25000" smtClean="0"/>
              <a:t>3</a:t>
            </a:r>
            <a:r>
              <a:rPr lang="en-US" altLang="en-US" smtClean="0"/>
              <a:t>(PO</a:t>
            </a:r>
            <a:r>
              <a:rPr lang="en-US" altLang="en-US" baseline="-25000" smtClean="0"/>
              <a:t>4</a:t>
            </a:r>
            <a:r>
              <a:rPr lang="en-US" altLang="en-US" smtClean="0"/>
              <a:t>)</a:t>
            </a:r>
            <a:r>
              <a:rPr lang="en-US" altLang="en-US" baseline="-25000" smtClean="0"/>
              <a:t>2 </a:t>
            </a:r>
            <a:r>
              <a:rPr lang="en-US" altLang="en-US" smtClean="0"/>
              <a:t>   </a:t>
            </a:r>
            <a:r>
              <a:rPr lang="en-US" altLang="en-US" smtClean="0">
                <a:sym typeface="Wingdings" panose="05000000000000000000" pitchFamily="2" charset="2"/>
              </a:rPr>
              <a:t>    Na</a:t>
            </a:r>
            <a:r>
              <a:rPr lang="en-US" altLang="en-US" baseline="-25000" smtClean="0">
                <a:sym typeface="Wingdings" panose="05000000000000000000" pitchFamily="2" charset="2"/>
              </a:rPr>
              <a:t>3</a:t>
            </a:r>
            <a:r>
              <a:rPr lang="en-US" altLang="en-US" smtClean="0">
                <a:sym typeface="Wingdings" panose="05000000000000000000" pitchFamily="2" charset="2"/>
              </a:rPr>
              <a:t>PO</a:t>
            </a:r>
            <a:r>
              <a:rPr lang="en-US" altLang="en-US" baseline="-25000" smtClean="0">
                <a:sym typeface="Wingdings" panose="05000000000000000000" pitchFamily="2" charset="2"/>
              </a:rPr>
              <a:t>4</a:t>
            </a:r>
            <a:r>
              <a:rPr lang="en-US" altLang="en-US" smtClean="0">
                <a:sym typeface="Wingdings" panose="05000000000000000000" pitchFamily="2" charset="2"/>
              </a:rPr>
              <a:t>  +    CuBr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25999" r="7014" b="60001"/>
          <a:stretch>
            <a:fillRect/>
          </a:stretch>
        </p:blipFill>
        <p:spPr bwMode="auto">
          <a:xfrm>
            <a:off x="214313" y="609600"/>
            <a:ext cx="88979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14313" y="2124075"/>
            <a:ext cx="845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ct val="20000"/>
              </a:spcBef>
              <a:buClr>
                <a:srgbClr val="0BA8EF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SzPct val="70000"/>
            </a:pPr>
            <a:r>
              <a:rPr lang="en-US" altLang="en-US" sz="3200" b="1"/>
              <a:t>What substance is oxidized? ____________</a:t>
            </a:r>
          </a:p>
          <a:p>
            <a:pPr eaLnBrk="1" hangingPunct="1">
              <a:buSzPct val="70000"/>
            </a:pPr>
            <a:r>
              <a:rPr lang="en-US" altLang="en-US" sz="3200" b="1"/>
              <a:t>What substance is reduced? ____________</a:t>
            </a:r>
          </a:p>
          <a:p>
            <a:pPr eaLnBrk="1" hangingPunct="1">
              <a:buSzPct val="70000"/>
            </a:pPr>
            <a:r>
              <a:rPr lang="en-US" altLang="en-US" sz="3200" b="1"/>
              <a:t>What is the oxidizing agent? ____________</a:t>
            </a:r>
          </a:p>
          <a:p>
            <a:pPr eaLnBrk="1" hangingPunct="1">
              <a:buSzPct val="70000"/>
            </a:pPr>
            <a:r>
              <a:rPr lang="en-US" altLang="en-US" sz="3200" b="1"/>
              <a:t>What is the reducing agent? ____________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28600"/>
            <a:ext cx="8153400" cy="1371600"/>
          </a:xfrm>
        </p:spPr>
        <p:txBody>
          <a:bodyPr/>
          <a:lstStyle/>
          <a:p>
            <a:pPr marL="682625" indent="-608013" eaLnBrk="1" hangingPunct="1">
              <a:lnSpc>
                <a:spcPct val="90000"/>
              </a:lnSpc>
            </a:pPr>
            <a:r>
              <a:rPr lang="en-US" altLang="en-US" smtClean="0"/>
              <a:t>Rules for assigning oxidation numbers: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533400" y="2971800"/>
            <a:ext cx="807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A8EF"/>
              </a:buClr>
              <a:buFont typeface="Times New Roman" panose="02020603050405020304" pitchFamily="18" charset="0"/>
              <a:buChar char="►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920750" indent="-463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buClr>
                <a:srgbClr val="0BA8EF"/>
              </a:buClr>
              <a:buFont typeface="Times New Roman" panose="02020603050405020304" pitchFamily="18" charset="0"/>
              <a:buChar char="►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A monatomic ion has an oxidation number equal to its charge.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573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1727200" y="914400"/>
            <a:ext cx="55626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r="25217" b="17368"/>
          <a:stretch>
            <a:fillRect/>
          </a:stretch>
        </p:blipFill>
        <p:spPr bwMode="auto">
          <a:xfrm>
            <a:off x="1593850" y="3978275"/>
            <a:ext cx="58293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077200" cy="4419600"/>
          </a:xfrm>
        </p:spPr>
        <p:txBody>
          <a:bodyPr/>
          <a:lstStyle/>
          <a:p>
            <a:pPr marL="463550" indent="-455613" eaLnBrk="1" hangingPunct="1">
              <a:lnSpc>
                <a:spcPct val="90000"/>
              </a:lnSpc>
            </a:pPr>
            <a:r>
              <a:rPr lang="en-US" altLang="en-US" dirty="0" smtClean="0"/>
              <a:t>In </a:t>
            </a:r>
            <a:r>
              <a:rPr lang="en-US" altLang="en-US" b="1" dirty="0" smtClean="0"/>
              <a:t>covalent</a:t>
            </a:r>
            <a:r>
              <a:rPr lang="en-US" altLang="en-US" dirty="0" smtClean="0"/>
              <a:t> compounds:</a:t>
            </a:r>
          </a:p>
          <a:p>
            <a:pPr marL="8636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 Hydrogen is </a:t>
            </a:r>
            <a:r>
              <a:rPr lang="en-US" altLang="en-US" b="1" u="sng" dirty="0" smtClean="0"/>
              <a:t>always</a:t>
            </a:r>
            <a:r>
              <a:rPr lang="en-US" altLang="en-US" dirty="0" smtClean="0"/>
              <a:t> +1</a:t>
            </a:r>
          </a:p>
          <a:p>
            <a:pPr marL="8636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the more electronegative atom gets its “normal” charge as its oxidation number.</a:t>
            </a:r>
          </a:p>
          <a:p>
            <a:pPr marL="8636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The other atom gets an oxidation number such that the total charge is correct.</a:t>
            </a:r>
          </a:p>
          <a:p>
            <a:pPr marL="463550" indent="-455613" eaLnBrk="1" hangingPunct="1">
              <a:lnSpc>
                <a:spcPct val="90000"/>
              </a:lnSpc>
            </a:pPr>
            <a:r>
              <a:rPr lang="en-US" altLang="en-US" dirty="0" smtClean="0"/>
              <a:t>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1981200"/>
          </a:xfrm>
        </p:spPr>
        <p:txBody>
          <a:bodyPr/>
          <a:lstStyle/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en-US" altLang="en-US" sz="4800" b="1" smtClean="0"/>
              <a:t>End of Chapter Five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093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6.1 Avogadro’s Number and the Mole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648200"/>
          </a:xfrm>
        </p:spPr>
        <p:txBody>
          <a:bodyPr/>
          <a:lstStyle/>
          <a:p>
            <a:pPr marL="457200" indent="-457200" eaLnBrk="1" hangingPunct="1"/>
            <a:r>
              <a:rPr lang="en-US" altLang="en-US" b="1" smtClean="0"/>
              <a:t>A “Mole”: </a:t>
            </a:r>
            <a:r>
              <a:rPr lang="en-US" altLang="en-US" smtClean="0"/>
              <a:t> As “dozen” is just a word that means the number “12”, “mole” is a word that means 602 sextillion</a:t>
            </a:r>
            <a:endParaRPr lang="en-US" altLang="en-US" b="1" smtClean="0"/>
          </a:p>
          <a:p>
            <a:pPr marL="457200" indent="-457200" eaLnBrk="1" hangingPunct="1"/>
            <a:r>
              <a:rPr lang="en-US" altLang="en-US" b="1" smtClean="0"/>
              <a:t>Avogadro’s number:</a:t>
            </a:r>
            <a:r>
              <a:rPr lang="en-US" altLang="en-US" smtClean="0"/>
              <a:t> The number of things in a mole.  N</a:t>
            </a:r>
            <a:r>
              <a:rPr lang="en-US" altLang="en-US" baseline="-25000" smtClean="0"/>
              <a:t>A</a:t>
            </a:r>
            <a:r>
              <a:rPr lang="en-US" altLang="en-US" smtClean="0"/>
              <a:t> =  6.02 x 10</a:t>
            </a:r>
            <a:r>
              <a:rPr lang="en-US" altLang="en-US" baseline="30000" smtClean="0"/>
              <a:t>23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093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Mole “Fast Facts”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/>
              <a:t>6.02 X 10</a:t>
            </a:r>
            <a:r>
              <a:rPr lang="en-US" altLang="en-US" baseline="30000" smtClean="0"/>
              <a:t>23 </a:t>
            </a:r>
            <a:r>
              <a:rPr lang="en-US" altLang="en-US" smtClean="0"/>
              <a:t> Watermelon Seeds…</a:t>
            </a:r>
          </a:p>
          <a:p>
            <a:pPr marL="457200" indent="-457200" eaLnBrk="1" hangingPunct="1"/>
            <a:r>
              <a:rPr lang="en-US" altLang="en-US" smtClean="0"/>
              <a:t> Would be found inside a melon slightly larger than the moon.</a:t>
            </a:r>
          </a:p>
          <a:p>
            <a:pPr marL="457200" indent="-457200" eaLnBrk="1" hangingPunct="1"/>
            <a:r>
              <a:rPr lang="en-US" altLang="en-US" smtClean="0"/>
              <a:t>6.02 X 10</a:t>
            </a:r>
            <a:r>
              <a:rPr lang="en-US" altLang="en-US" baseline="30000" smtClean="0"/>
              <a:t>23 </a:t>
            </a:r>
            <a:r>
              <a:rPr lang="en-US" altLang="en-US" smtClean="0"/>
              <a:t> inches…</a:t>
            </a:r>
          </a:p>
          <a:p>
            <a:pPr marL="457200" indent="-457200" eaLnBrk="1" hangingPunct="1"/>
            <a:r>
              <a:rPr lang="en-US" altLang="en-US" smtClean="0"/>
              <a:t>1,616,434 light years, or </a:t>
            </a:r>
            <a:r>
              <a:rPr lang="en-US" altLang="en-US" b="1" smtClean="0"/>
              <a:t>8 round-trips across our galaxy and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093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Mole “Fast Facts”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en-US" dirty="0" smtClean="0"/>
              <a:t>6.02 X 10</a:t>
            </a:r>
            <a:r>
              <a:rPr lang="en-US" altLang="en-US" baseline="30000" dirty="0" smtClean="0"/>
              <a:t>23 </a:t>
            </a:r>
            <a:r>
              <a:rPr lang="en-US" altLang="en-US" dirty="0" smtClean="0"/>
              <a:t> of oranges spread over the entire surface of the earth would create a layer of oranges to a depth of ____________miles.</a:t>
            </a:r>
          </a:p>
          <a:p>
            <a:pPr marL="857250" lvl="1" indent="-457200" eaLnBrk="1" hangingPunct="1">
              <a:defRPr/>
            </a:pPr>
            <a:r>
              <a:rPr lang="en-US" altLang="en-US" dirty="0" smtClean="0"/>
              <a:t>~ 45 oranges per bushel</a:t>
            </a:r>
          </a:p>
          <a:p>
            <a:pPr marL="857250" lvl="1" indent="-457200" eaLnBrk="1" hangingPunct="1">
              <a:defRPr/>
            </a:pPr>
            <a:r>
              <a:rPr lang="en-US" altLang="en-US" dirty="0" smtClean="0"/>
              <a:t>1 bushel = 0.035 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( 35 L)</a:t>
            </a:r>
          </a:p>
          <a:p>
            <a:pPr marL="857250" lvl="1" indent="-457200" eaLnBrk="1" hangingPunct="1">
              <a:defRPr/>
            </a:pPr>
            <a:r>
              <a:rPr lang="en-US" altLang="en-US" dirty="0" smtClean="0"/>
              <a:t>Surface area (total) of earth = 5.1x10</a:t>
            </a:r>
            <a:r>
              <a:rPr lang="en-US" altLang="en-US" baseline="30000" dirty="0" smtClean="0"/>
              <a:t>14</a:t>
            </a:r>
            <a:r>
              <a:rPr lang="en-US" altLang="en-US" dirty="0" smtClean="0"/>
              <a:t> m</a:t>
            </a:r>
            <a:r>
              <a:rPr lang="en-US" altLang="en-US" baseline="30000" dirty="0" smtClean="0"/>
              <a:t>2</a:t>
            </a:r>
            <a:endParaRPr lang="en-US" altLang="en-US" dirty="0" smtClean="0"/>
          </a:p>
          <a:p>
            <a:pPr marL="857250" lvl="1" indent="-457200" eaLnBrk="1" hangingPunct="1">
              <a:defRPr/>
            </a:pPr>
            <a:r>
              <a:rPr lang="en-US" altLang="en-US" dirty="0" smtClean="0"/>
              <a:t>1609 meters = 1 mile</a:t>
            </a:r>
          </a:p>
          <a:p>
            <a:pPr marL="400050" lvl="1" indent="0" eaLnBrk="1" hangingPunct="1">
              <a:buFontTx/>
              <a:buNone/>
              <a:defRPr/>
            </a:pPr>
            <a:endParaRPr lang="en-US" altLang="en-US" dirty="0" smtClean="0"/>
          </a:p>
          <a:p>
            <a:pPr marL="400050" lvl="1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093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6.1 Avogadro’s Number and the Mole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648200"/>
          </a:xfrm>
        </p:spPr>
        <p:txBody>
          <a:bodyPr/>
          <a:lstStyle/>
          <a:p>
            <a:pPr marL="457200" indent="-457200" eaLnBrk="1" hangingPunct="1"/>
            <a:r>
              <a:rPr lang="en-US" altLang="en-US" b="1" smtClean="0"/>
              <a:t>Molar mass:</a:t>
            </a:r>
            <a:r>
              <a:rPr lang="en-US" altLang="en-US" smtClean="0"/>
              <a:t> The mass of </a:t>
            </a:r>
            <a:r>
              <a:rPr lang="en-US" altLang="en-US" b="1" smtClean="0"/>
              <a:t>one mole</a:t>
            </a:r>
            <a:r>
              <a:rPr lang="en-US" altLang="en-US" smtClean="0"/>
              <a:t> of that substance… </a:t>
            </a:r>
          </a:p>
          <a:p>
            <a:pPr marL="857250" lvl="1" indent="-457200" eaLnBrk="1" hangingPunct="1"/>
            <a:r>
              <a:rPr lang="en-US" altLang="en-US" smtClean="0"/>
              <a:t>Same </a:t>
            </a:r>
            <a:r>
              <a:rPr lang="en-US" altLang="en-US" u="sng" smtClean="0"/>
              <a:t>numeric</a:t>
            </a:r>
            <a:r>
              <a:rPr lang="en-US" altLang="en-US" smtClean="0"/>
              <a:t> value as Formula mass, but in </a:t>
            </a:r>
            <a:r>
              <a:rPr lang="en-US" altLang="en-US" b="1" smtClean="0"/>
              <a:t>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093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6.1 Avogadro’s Number and the Mole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648200"/>
          </a:xfrm>
        </p:spPr>
        <p:txBody>
          <a:bodyPr/>
          <a:lstStyle/>
          <a:p>
            <a:pPr marL="457200" indent="-457200" eaLnBrk="1" hangingPunct="1"/>
            <a:endParaRPr lang="en-US" altLang="en-US" smtClean="0"/>
          </a:p>
          <a:p>
            <a:pPr marL="457200" indent="-457200" eaLnBrk="1" hangingPunct="1"/>
            <a:r>
              <a:rPr lang="en-US" altLang="en-US" smtClean="0"/>
              <a:t>The formula mass of CO</a:t>
            </a:r>
            <a:r>
              <a:rPr lang="en-US" altLang="en-US" baseline="-25000" smtClean="0"/>
              <a:t>2</a:t>
            </a:r>
            <a:r>
              <a:rPr lang="en-US" altLang="en-US" smtClean="0"/>
              <a:t> = __________</a:t>
            </a:r>
          </a:p>
          <a:p>
            <a:pPr marL="457200" indent="-457200" eaLnBrk="1" hangingPunct="1"/>
            <a:endParaRPr lang="en-US" altLang="en-US" smtClean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mtClean="0"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cs typeface="Times New Roman" panose="02020603050405020304" pitchFamily="18" charset="0"/>
              </a:rPr>
              <a:t>The molar mass of CO</a:t>
            </a:r>
            <a:r>
              <a:rPr lang="en-US" altLang="en-US" baseline="-25000" smtClean="0"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cs typeface="Times New Roman" panose="02020603050405020304" pitchFamily="18" charset="0"/>
              </a:rPr>
              <a:t> = 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093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6.1 Avogadro’s Number and the Mole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648200"/>
          </a:xfrm>
        </p:spPr>
        <p:txBody>
          <a:bodyPr/>
          <a:lstStyle/>
          <a:p>
            <a:pPr marL="457200" indent="-457200" eaLnBrk="1" hangingPunct="1"/>
            <a:endParaRPr lang="en-US" altLang="en-US" smtClean="0"/>
          </a:p>
          <a:p>
            <a:pPr marL="457200" indent="-457200" eaLnBrk="1" hangingPunct="1"/>
            <a:r>
              <a:rPr lang="en-US" altLang="en-US" smtClean="0"/>
              <a:t>The formula mass of Ca(NO</a:t>
            </a:r>
            <a:r>
              <a:rPr lang="en-US" altLang="en-US" baseline="-25000" smtClean="0"/>
              <a:t>3</a:t>
            </a:r>
            <a:r>
              <a:rPr lang="en-US" altLang="en-US" smtClean="0"/>
              <a:t>)</a:t>
            </a:r>
            <a:r>
              <a:rPr lang="en-US" altLang="en-US" baseline="-25000" smtClean="0"/>
              <a:t>2</a:t>
            </a:r>
            <a:r>
              <a:rPr lang="en-US" altLang="en-US" smtClean="0"/>
              <a:t> __________</a:t>
            </a:r>
          </a:p>
          <a:p>
            <a:pPr marL="457200" indent="-457200" eaLnBrk="1" hangingPunct="1"/>
            <a:endParaRPr lang="en-US" altLang="en-US" smtClean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Times New Roman" panose="02020603050405020304" pitchFamily="18" charset="0"/>
              <a:buNone/>
            </a:pPr>
            <a:endParaRPr lang="en-US" altLang="en-US" smtClean="0"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altLang="en-US" smtClean="0">
                <a:cs typeface="Times New Roman" panose="02020603050405020304" pitchFamily="18" charset="0"/>
              </a:rPr>
              <a:t>The molar mass of </a:t>
            </a:r>
            <a:r>
              <a:rPr lang="en-US" altLang="en-US" smtClean="0"/>
              <a:t>Ca(NO</a:t>
            </a:r>
            <a:r>
              <a:rPr lang="en-US" altLang="en-US" baseline="-25000" smtClean="0"/>
              <a:t>3</a:t>
            </a:r>
            <a:r>
              <a:rPr lang="en-US" altLang="en-US" smtClean="0"/>
              <a:t>)</a:t>
            </a:r>
            <a:r>
              <a:rPr lang="en-US" altLang="en-US" baseline="-25000" smtClean="0"/>
              <a:t>2</a:t>
            </a:r>
            <a:r>
              <a:rPr lang="en-US" altLang="en-US" smtClean="0"/>
              <a:t> __________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990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dirty="0" smtClean="0"/>
              <a:t>       </a:t>
            </a:r>
            <a:r>
              <a:rPr lang="en-US" altLang="en-US" sz="3600" dirty="0" smtClean="0"/>
              <a:t>C</a:t>
            </a:r>
            <a:r>
              <a:rPr lang="en-US" altLang="en-US" sz="3600" baseline="-25000" dirty="0" smtClean="0"/>
              <a:t>3</a:t>
            </a:r>
            <a:r>
              <a:rPr lang="en-US" altLang="en-US" sz="3600" dirty="0" smtClean="0"/>
              <a:t>H</a:t>
            </a:r>
            <a:r>
              <a:rPr lang="en-US" altLang="en-US" sz="3600" baseline="-25000" dirty="0" smtClean="0"/>
              <a:t>8</a:t>
            </a:r>
            <a:r>
              <a:rPr lang="en-US" altLang="en-US" sz="3600" dirty="0" smtClean="0"/>
              <a:t>    +    O</a:t>
            </a:r>
            <a:r>
              <a:rPr lang="en-US" altLang="en-US" sz="3600" baseline="-25000" dirty="0" smtClean="0"/>
              <a:t>2 </a:t>
            </a:r>
            <a:r>
              <a:rPr lang="en-US" altLang="en-US" sz="3600" dirty="0" smtClean="0"/>
              <a:t>    </a:t>
            </a:r>
            <a:r>
              <a:rPr lang="en-US" altLang="en-US" sz="3600" dirty="0" smtClean="0">
                <a:sym typeface="Wingdings" panose="05000000000000000000" pitchFamily="2" charset="2"/>
              </a:rPr>
              <a:t>     CO</a:t>
            </a:r>
            <a:r>
              <a:rPr lang="en-US" altLang="en-US" sz="36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3600" dirty="0" smtClean="0">
                <a:sym typeface="Wingdings" panose="05000000000000000000" pitchFamily="2" charset="2"/>
              </a:rPr>
              <a:t>    +    H</a:t>
            </a:r>
            <a:r>
              <a:rPr lang="en-US" altLang="en-US" sz="36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3600" dirty="0" smtClean="0">
                <a:sym typeface="Wingdings" panose="05000000000000000000" pitchFamily="2" charset="2"/>
              </a:rPr>
              <a:t>O</a:t>
            </a:r>
            <a:r>
              <a:rPr lang="en-US" altLang="en-US" sz="3600" dirty="0" smtClean="0"/>
              <a:t>  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5188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6.2 Gram </a:t>
            </a:r>
            <a:r>
              <a:rPr lang="en-US" altLang="en-US" sz="3200" smtClean="0">
                <a:sym typeface="Wingdings" panose="05000000000000000000" pitchFamily="2" charset="2"/>
              </a:rPr>
              <a:t></a:t>
            </a:r>
            <a:r>
              <a:rPr lang="en-US" altLang="en-US" smtClean="0"/>
              <a:t> Mole Conversions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marL="463550" indent="-449263" eaLnBrk="1" hangingPunct="1">
              <a:tabLst>
                <a:tab pos="2743200" algn="l"/>
                <a:tab pos="3081338" algn="l"/>
              </a:tabLst>
            </a:pPr>
            <a:r>
              <a:rPr lang="en-US" altLang="en-US" smtClean="0"/>
              <a:t>Molar mass serves as a </a:t>
            </a:r>
            <a:r>
              <a:rPr lang="en-US" altLang="en-US" b="1" smtClean="0"/>
              <a:t>conversion factor </a:t>
            </a:r>
            <a:r>
              <a:rPr lang="en-US" altLang="en-US" smtClean="0"/>
              <a:t>between numbers of moles of a substance and its mass. </a:t>
            </a:r>
          </a:p>
          <a:p>
            <a:pPr marL="463550" indent="-449263" eaLnBrk="1" hangingPunct="1">
              <a:buFont typeface="Times New Roman" panose="02020603050405020304" pitchFamily="18" charset="0"/>
              <a:buNone/>
              <a:tabLst>
                <a:tab pos="2743200" algn="l"/>
                <a:tab pos="3081338" algn="l"/>
              </a:tabLst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6.2 Gram </a:t>
            </a:r>
            <a:r>
              <a:rPr lang="en-US" altLang="en-US" sz="3200" smtClean="0">
                <a:sym typeface="Wingdings" panose="05000000000000000000" pitchFamily="2" charset="2"/>
              </a:rPr>
              <a:t> </a:t>
            </a:r>
            <a:r>
              <a:rPr lang="en-US" altLang="en-US" smtClean="0"/>
              <a:t>Mole Conversions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835525"/>
          </a:xfrm>
        </p:spPr>
        <p:txBody>
          <a:bodyPr/>
          <a:lstStyle/>
          <a:p>
            <a:pPr marL="863600" lvl="1" indent="-449263" eaLnBrk="1" hangingPunct="1">
              <a:tabLst>
                <a:tab pos="2743200" algn="l"/>
                <a:tab pos="3081338" algn="l"/>
              </a:tabLst>
              <a:defRPr/>
            </a:pPr>
            <a:r>
              <a:rPr lang="en-US" dirty="0" smtClean="0"/>
              <a:t>Example:  how many moles of water molecules are in 25.0 grams of water?</a:t>
            </a:r>
          </a:p>
          <a:p>
            <a:pPr marL="1271587" lvl="2" indent="-457200" eaLnBrk="1" hangingPunct="1">
              <a:buFont typeface="Arial" pitchFamily="34" charset="0"/>
              <a:buChar char="•"/>
              <a:tabLst>
                <a:tab pos="2743200" algn="l"/>
                <a:tab pos="3081338" algn="l"/>
              </a:tabLst>
              <a:defRPr/>
            </a:pPr>
            <a:r>
              <a:rPr lang="en-US" dirty="0" smtClean="0"/>
              <a:t>Estimate:</a:t>
            </a:r>
          </a:p>
          <a:p>
            <a:pPr marL="1271587" lvl="2" indent="-457200" eaLnBrk="1" hangingPunct="1">
              <a:buFont typeface="Arial" pitchFamily="34" charset="0"/>
              <a:buChar char="•"/>
              <a:tabLst>
                <a:tab pos="2743200" algn="l"/>
                <a:tab pos="3081338" algn="l"/>
              </a:tabLst>
              <a:defRPr/>
            </a:pPr>
            <a:r>
              <a:rPr lang="en-US" dirty="0" smtClean="0"/>
              <a:t>Calculate:</a:t>
            </a:r>
          </a:p>
          <a:p>
            <a:pPr marL="863600" lvl="1" indent="-449263" eaLnBrk="1" hangingPunct="1">
              <a:tabLst>
                <a:tab pos="2743200" algn="l"/>
                <a:tab pos="3081338" algn="l"/>
              </a:tabLst>
              <a:defRPr/>
            </a:pPr>
            <a:endParaRPr lang="en-US" dirty="0"/>
          </a:p>
          <a:p>
            <a:pPr marL="414337" lvl="1" indent="0" eaLnBrk="1" hangingPunct="1">
              <a:buFontTx/>
              <a:buNone/>
              <a:tabLst>
                <a:tab pos="2743200" algn="l"/>
                <a:tab pos="3081338" algn="l"/>
              </a:tabLst>
              <a:defRPr/>
            </a:pPr>
            <a:endParaRPr lang="en-US" dirty="0" smtClean="0"/>
          </a:p>
          <a:p>
            <a:pPr marL="863600" lvl="1" indent="-449263" eaLnBrk="1" hangingPunct="1">
              <a:tabLst>
                <a:tab pos="2743200" algn="l"/>
                <a:tab pos="3081338" algn="l"/>
              </a:tabLst>
              <a:defRPr/>
            </a:pPr>
            <a:r>
              <a:rPr lang="en-US" dirty="0" smtClean="0"/>
              <a:t>(How many actual water molecules is that?)</a:t>
            </a:r>
          </a:p>
          <a:p>
            <a:pPr marL="463550" indent="-449263" eaLnBrk="1" hangingPunct="1">
              <a:buFont typeface="Times New Roman" panose="02020603050405020304" pitchFamily="18" charset="0"/>
              <a:buNone/>
              <a:tabLst>
                <a:tab pos="2743200" algn="l"/>
                <a:tab pos="3081338" algn="l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5188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6.2 Gram </a:t>
            </a:r>
            <a:r>
              <a:rPr lang="en-US" altLang="en-US" sz="3200" smtClean="0">
                <a:sym typeface="Wingdings" panose="05000000000000000000" pitchFamily="2" charset="2"/>
              </a:rPr>
              <a:t></a:t>
            </a:r>
            <a:r>
              <a:rPr lang="en-US" altLang="en-US" smtClean="0">
                <a:sym typeface="Wingdings" panose="05000000000000000000" pitchFamily="2" charset="2"/>
              </a:rPr>
              <a:t> </a:t>
            </a:r>
            <a:r>
              <a:rPr lang="en-US" altLang="en-US" smtClean="0"/>
              <a:t>Mole Conversions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marL="863600" lvl="1" indent="-449263" eaLnBrk="1" hangingPunct="1">
              <a:tabLst>
                <a:tab pos="2743200" algn="l"/>
                <a:tab pos="3081338" algn="l"/>
              </a:tabLst>
            </a:pPr>
            <a:r>
              <a:rPr lang="en-US" altLang="en-US" smtClean="0"/>
              <a:t>Example:  how many grams of Cu(NO</a:t>
            </a:r>
            <a:r>
              <a:rPr lang="en-US" altLang="en-US" baseline="-25000" smtClean="0"/>
              <a:t>3</a:t>
            </a:r>
            <a:r>
              <a:rPr lang="en-US" altLang="en-US" smtClean="0"/>
              <a:t>)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in 0.120 mol of Cu(NO</a:t>
            </a:r>
            <a:r>
              <a:rPr lang="en-US" altLang="en-US" baseline="-25000" smtClean="0"/>
              <a:t>3</a:t>
            </a:r>
            <a:r>
              <a:rPr lang="en-US" altLang="en-US" smtClean="0"/>
              <a:t>)</a:t>
            </a:r>
            <a:r>
              <a:rPr lang="en-US" altLang="en-US" baseline="-25000" smtClean="0"/>
              <a:t>2</a:t>
            </a:r>
            <a:r>
              <a:rPr lang="en-US" altLang="en-US" smtClean="0"/>
              <a:t> ?</a:t>
            </a:r>
          </a:p>
          <a:p>
            <a:pPr marL="463550" indent="-449263" eaLnBrk="1" hangingPunct="1">
              <a:buFont typeface="Times New Roman" panose="02020603050405020304" pitchFamily="18" charset="0"/>
              <a:buNone/>
              <a:tabLst>
                <a:tab pos="2743200" algn="l"/>
                <a:tab pos="3081338" algn="l"/>
              </a:tabLst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5188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“Intro to Chemical Reactions” Lab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marL="863600" lvl="1" indent="-449263" eaLnBrk="1" hangingPunct="1">
              <a:tabLst>
                <a:tab pos="2743200" algn="l"/>
                <a:tab pos="3081338" algn="l"/>
              </a:tabLst>
            </a:pPr>
            <a:r>
              <a:rPr lang="en-US" altLang="en-US" smtClean="0"/>
              <a:t>Convert your grams of CaCl</a:t>
            </a:r>
            <a:r>
              <a:rPr lang="en-US" altLang="en-US" baseline="-25000" smtClean="0"/>
              <a:t>2</a:t>
            </a:r>
            <a:r>
              <a:rPr lang="en-US" altLang="en-US" smtClean="0"/>
              <a:t> to moles</a:t>
            </a:r>
          </a:p>
          <a:p>
            <a:pPr marL="863600" lvl="1" indent="-449263" eaLnBrk="1" hangingPunct="1">
              <a:tabLst>
                <a:tab pos="2743200" algn="l"/>
                <a:tab pos="3081338" algn="l"/>
              </a:tabLst>
            </a:pPr>
            <a:r>
              <a:rPr lang="en-US" altLang="en-US" smtClean="0"/>
              <a:t>Convert your grams of Na</a:t>
            </a:r>
            <a:r>
              <a:rPr lang="en-US" altLang="en-US" baseline="-25000" smtClean="0"/>
              <a:t>2</a:t>
            </a:r>
            <a:r>
              <a:rPr lang="en-US" altLang="en-US" smtClean="0"/>
              <a:t>CO</a:t>
            </a:r>
            <a:r>
              <a:rPr lang="en-US" altLang="en-US" baseline="-25000" smtClean="0"/>
              <a:t>3</a:t>
            </a:r>
            <a:r>
              <a:rPr lang="en-US" altLang="en-US" smtClean="0"/>
              <a:t> to moles</a:t>
            </a:r>
          </a:p>
          <a:p>
            <a:pPr marL="463550" indent="-449263" eaLnBrk="1" hangingPunct="1">
              <a:buFont typeface="Times New Roman" panose="02020603050405020304" pitchFamily="18" charset="0"/>
              <a:buNone/>
              <a:tabLst>
                <a:tab pos="2743200" algn="l"/>
                <a:tab pos="3081338" algn="l"/>
              </a:tabLst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990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dirty="0" smtClean="0"/>
              <a:t>  </a:t>
            </a:r>
            <a:r>
              <a:rPr lang="en-US" altLang="en-US" sz="3600" dirty="0" smtClean="0"/>
              <a:t>aluminum carbonate + iron(II) nitrate    </a:t>
            </a:r>
            <a:r>
              <a:rPr lang="en-US" altLang="en-US" sz="3600" dirty="0" smtClean="0">
                <a:sym typeface="Wingdings" panose="05000000000000000000" pitchFamily="2" charset="2"/>
              </a:rPr>
              <a:t> 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3600" dirty="0" smtClean="0">
                <a:sym typeface="Wingdings" panose="05000000000000000000" pitchFamily="2" charset="2"/>
              </a:rPr>
              <a:t>      aluminum nitrate + iron(II) carbonate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093787"/>
          </a:xfrm>
          <a:solidFill>
            <a:srgbClr val="0BA8EF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6.1 Avogadro’s Number and the Mole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6482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/>
              <a:t>This was taught in chapter 8.  The slides for this section are at the end of this file if you need a refresher.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Tx/>
          <a:buChar char="-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Tx/>
          <a:buChar char="-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Tx/>
          <a:buChar char="-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Tx/>
          <a:buChar char="-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101452</TotalTime>
  <Words>2047</Words>
  <Application>Microsoft Office PowerPoint</Application>
  <PresentationFormat>On-screen Show (4:3)</PresentationFormat>
  <Paragraphs>258</Paragraphs>
  <Slides>73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ＭＳ Ｐゴシック</vt:lpstr>
      <vt:lpstr>Arial</vt:lpstr>
      <vt:lpstr>Symbol</vt:lpstr>
      <vt:lpstr>Times New Roman</vt:lpstr>
      <vt:lpstr>Verdana</vt:lpstr>
      <vt:lpstr>Wingdings</vt:lpstr>
      <vt:lpstr>Cliff</vt:lpstr>
      <vt:lpstr>1_Cliff</vt:lpstr>
      <vt:lpstr>Chapters Six  and Five</vt:lpstr>
      <vt:lpstr>5.1 Chemical Equations</vt:lpstr>
      <vt:lpstr>5.1 Chemical Equations</vt:lpstr>
      <vt:lpstr>PowerPoint Presentation</vt:lpstr>
      <vt:lpstr>5.2 Balancing Chemical Equations</vt:lpstr>
      <vt:lpstr>5.2 Balancing Chemical Equations</vt:lpstr>
      <vt:lpstr>PowerPoint Presentation</vt:lpstr>
      <vt:lpstr>PowerPoint Presentation</vt:lpstr>
      <vt:lpstr>6.1 Avogadro’s Number and the Mole</vt:lpstr>
      <vt:lpstr>6.3 Calculating the AMOUNTS of substances in chemical reactions:</vt:lpstr>
      <vt:lpstr>6.3 Stoichiometry</vt:lpstr>
      <vt:lpstr>6.3 Stoichiometry</vt:lpstr>
      <vt:lpstr>6.3 – 6.4 Stoichiometry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6.5 Limiting Reagent</vt:lpstr>
      <vt:lpstr>PowerPoint Presentation</vt:lpstr>
      <vt:lpstr>PowerPoint Presentation</vt:lpstr>
      <vt:lpstr>PowerPoint Presentation</vt:lpstr>
      <vt:lpstr>“Intro to Chemical Reactions” Lab</vt:lpstr>
      <vt:lpstr>“Intro to Chemical Reactions” Lab</vt:lpstr>
      <vt:lpstr>6.5 Percent Yield of a Reaction</vt:lpstr>
      <vt:lpstr>PowerPoint Presentation</vt:lpstr>
      <vt:lpstr>PowerPoint Presentation</vt:lpstr>
      <vt:lpstr>“Intro to Chemical Reactions” Lab</vt:lpstr>
      <vt:lpstr>PowerPoint Presentation</vt:lpstr>
      <vt:lpstr>5.3 Classes of Chemical Reactions</vt:lpstr>
      <vt:lpstr>5.4 Precipitation Reactions and Solubility Guidelines</vt:lpstr>
      <vt:lpstr>5.4 Precipitation Reactions and Solubility Guidelines</vt:lpstr>
      <vt:lpstr> “Soluble Ion” Lists</vt:lpstr>
      <vt:lpstr> “Soluble Ion” Lists</vt:lpstr>
      <vt:lpstr> “Soluble Ion” Lists</vt:lpstr>
      <vt:lpstr>5.4 Solubility Rules</vt:lpstr>
      <vt:lpstr> “Soluble Ion” Lists</vt:lpstr>
      <vt:lpstr>PowerPoint Presentation</vt:lpstr>
      <vt:lpstr>PowerPoint Presentation</vt:lpstr>
      <vt:lpstr>5.4 Precipitation Rxn. Storyboard</vt:lpstr>
      <vt:lpstr>5.4 Precipitation Rxn. Storyboard</vt:lpstr>
      <vt:lpstr>5.4 Determining Potential Products of Precipitation Reactions</vt:lpstr>
      <vt:lpstr>PowerPoint Presentation</vt:lpstr>
      <vt:lpstr>PowerPoint Presentation</vt:lpstr>
      <vt:lpstr>“NO Reaction” Storyboard</vt:lpstr>
      <vt:lpstr>5.8 Net Ionic Equations</vt:lpstr>
      <vt:lpstr>PowerPoint Presentation</vt:lpstr>
      <vt:lpstr>5.5 Acids, Bases, and Neutralization Reactions</vt:lpstr>
      <vt:lpstr>5.5 Acids, Bases, and Neutralization Reactions</vt:lpstr>
      <vt:lpstr>PowerPoint Presentation</vt:lpstr>
      <vt:lpstr>PowerPoint Presentation</vt:lpstr>
      <vt:lpstr>5.6 – 5.7 Redox Reactions</vt:lpstr>
      <vt:lpstr>5.6 – 5.7 Redox Reactions</vt:lpstr>
      <vt:lpstr>PowerPoint Presentation</vt:lpstr>
      <vt:lpstr>PowerPoint Presentation</vt:lpstr>
      <vt:lpstr>Redox Reactions</vt:lpstr>
      <vt:lpstr>Redox Reactions</vt:lpstr>
      <vt:lpstr>Redox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6.1 Avogadro’s Number and the Mole</vt:lpstr>
      <vt:lpstr>Mole “Fast Facts”</vt:lpstr>
      <vt:lpstr>Mole “Fast Facts”</vt:lpstr>
      <vt:lpstr>6.1 Avogadro’s Number and the Mole</vt:lpstr>
      <vt:lpstr>6.1 Avogadro’s Number and the Mole</vt:lpstr>
      <vt:lpstr>6.1 Avogadro’s Number and the Mole</vt:lpstr>
      <vt:lpstr>6.2 Gram  Mole Conversions</vt:lpstr>
      <vt:lpstr>6.2 Gram  Mole Conversions</vt:lpstr>
      <vt:lpstr>6.2 Gram  Mole Conversions</vt:lpstr>
      <vt:lpstr>“Intro to Chemical Reactions” Lab</vt:lpstr>
    </vt:vector>
  </TitlesOfParts>
  <Manager>Laurie Varites</Manager>
  <Company>Prentice-Hall (c) 2010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06</dc:title>
  <dc:subject>General and Biological Chemistry/McMurry/Castellion/Ballantine_6e</dc:subject>
  <dc:creator>James E. Mayhugh</dc:creator>
  <cp:lastModifiedBy>Outland, Bruce</cp:lastModifiedBy>
  <cp:revision>576</cp:revision>
  <dcterms:created xsi:type="dcterms:W3CDTF">2001-10-29T20:57:57Z</dcterms:created>
  <dcterms:modified xsi:type="dcterms:W3CDTF">2015-02-05T13:16:31Z</dcterms:modified>
</cp:coreProperties>
</file>