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4071" r:id="rId1"/>
  </p:sldMasterIdLst>
  <p:notesMasterIdLst>
    <p:notesMasterId r:id="rId42"/>
  </p:notesMasterIdLst>
  <p:handoutMasterIdLst>
    <p:handoutMasterId r:id="rId43"/>
  </p:handoutMasterIdLst>
  <p:sldIdLst>
    <p:sldId id="256" r:id="rId2"/>
    <p:sldId id="354" r:id="rId3"/>
    <p:sldId id="368" r:id="rId4"/>
    <p:sldId id="258" r:id="rId5"/>
    <p:sldId id="327" r:id="rId6"/>
    <p:sldId id="261" r:id="rId7"/>
    <p:sldId id="341" r:id="rId8"/>
    <p:sldId id="326" r:id="rId9"/>
    <p:sldId id="328" r:id="rId10"/>
    <p:sldId id="309" r:id="rId11"/>
    <p:sldId id="373" r:id="rId12"/>
    <p:sldId id="379" r:id="rId13"/>
    <p:sldId id="381" r:id="rId14"/>
    <p:sldId id="353" r:id="rId15"/>
    <p:sldId id="311" r:id="rId16"/>
    <p:sldId id="360" r:id="rId17"/>
    <p:sldId id="343" r:id="rId18"/>
    <p:sldId id="263" r:id="rId19"/>
    <p:sldId id="330" r:id="rId20"/>
    <p:sldId id="321" r:id="rId21"/>
    <p:sldId id="274" r:id="rId22"/>
    <p:sldId id="342" r:id="rId23"/>
    <p:sldId id="325" r:id="rId24"/>
    <p:sldId id="370" r:id="rId25"/>
    <p:sldId id="264" r:id="rId26"/>
    <p:sldId id="276" r:id="rId27"/>
    <p:sldId id="332" r:id="rId28"/>
    <p:sldId id="288" r:id="rId29"/>
    <p:sldId id="362" r:id="rId30"/>
    <p:sldId id="297" r:id="rId31"/>
    <p:sldId id="295" r:id="rId32"/>
    <p:sldId id="382" r:id="rId33"/>
    <p:sldId id="344" r:id="rId34"/>
    <p:sldId id="366" r:id="rId35"/>
    <p:sldId id="346" r:id="rId36"/>
    <p:sldId id="347" r:id="rId37"/>
    <p:sldId id="349" r:id="rId38"/>
    <p:sldId id="350" r:id="rId39"/>
    <p:sldId id="351" r:id="rId40"/>
    <p:sldId id="369" r:id="rId41"/>
  </p:sldIdLst>
  <p:sldSz cx="9144000" cy="6858000" type="screen4x3"/>
  <p:notesSz cx="6858000" cy="9144000"/>
  <p:embeddedFontLst>
    <p:embeddedFont>
      <p:font typeface="Gill Sans MT" panose="020B0502020104020203" pitchFamily="34" charset="0"/>
      <p:regular r:id="rId44"/>
      <p:bold r:id="rId45"/>
      <p:italic r:id="rId46"/>
      <p:boldItalic r:id="rId47"/>
    </p:embeddedFont>
    <p:embeddedFont>
      <p:font typeface="Wingdings 2" panose="05020102010507070707" pitchFamily="18" charset="2"/>
      <p:regular r:id="rId48"/>
    </p:embeddedFont>
    <p:embeddedFont>
      <p:font typeface="Constantia" panose="02030602050306030303" pitchFamily="18"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1104">
          <p15:clr>
            <a:srgbClr val="A4A3A4"/>
          </p15:clr>
        </p15:guide>
      </p15:sldGuideLst>
    </p:ext>
    <p:ext uri="{2D200454-40CA-4A62-9FC3-DE9A4176ACB9}">
      <p15:notesGuideLst xmlns:p15="http://schemas.microsoft.com/office/powerpoint/2012/main">
        <p15:guide id="1" orient="horz" pos="2149" userDrawn="1">
          <p15:clr>
            <a:srgbClr val="A4A3A4"/>
          </p15:clr>
        </p15:guide>
        <p15:guide id="2" pos="290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38A8"/>
    <a:srgbClr val="0035A0"/>
    <a:srgbClr val="AFD7FF"/>
    <a:srgbClr val="FFCC00"/>
    <a:srgbClr val="002F8C"/>
    <a:srgbClr val="00FF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97504" autoAdjust="0"/>
  </p:normalViewPr>
  <p:slideViewPr>
    <p:cSldViewPr>
      <p:cViewPr varScale="1">
        <p:scale>
          <a:sx n="55" d="100"/>
          <a:sy n="55" d="100"/>
        </p:scale>
        <p:origin x="1002" y="66"/>
      </p:cViewPr>
      <p:guideLst>
        <p:guide orient="horz" pos="1008"/>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94"/>
    </p:cViewPr>
  </p:sorterViewPr>
  <p:notesViewPr>
    <p:cSldViewPr>
      <p:cViewPr varScale="1">
        <p:scale>
          <a:sx n="59" d="100"/>
          <a:sy n="59" d="100"/>
        </p:scale>
        <p:origin x="-2508" y="-60"/>
      </p:cViewPr>
      <p:guideLst>
        <p:guide orient="horz" pos="2149"/>
        <p:guide pos="29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3"/>
          </p:nvPr>
        </p:nvSpPr>
        <p:spPr bwMode="auto">
          <a:xfrm>
            <a:off x="3886200" y="8652136"/>
            <a:ext cx="2971800" cy="455951"/>
          </a:xfrm>
          <a:prstGeom prst="rect">
            <a:avLst/>
          </a:prstGeom>
          <a:noFill/>
          <a:ln w="9525">
            <a:noFill/>
            <a:miter lim="800000"/>
            <a:headEnd/>
            <a:tailEnd/>
          </a:ln>
          <a:effectLst/>
        </p:spPr>
        <p:txBody>
          <a:bodyPr vert="horz" wrap="square" lIns="92093" tIns="46047" rIns="92093" bIns="46047" numCol="1" anchor="b" anchorCtr="0" compatLnSpc="1">
            <a:prstTxWarp prst="textNoShape">
              <a:avLst/>
            </a:prstTxWarp>
          </a:bodyPr>
          <a:lstStyle>
            <a:lvl1pPr algn="r" defTabSz="920750" eaLnBrk="0" hangingPunct="0">
              <a:defRPr sz="1200">
                <a:latin typeface="Times New Roman" pitchFamily="18" charset="0"/>
                <a:cs typeface="+mn-cs"/>
              </a:defRPr>
            </a:lvl1pPr>
          </a:lstStyle>
          <a:p>
            <a:pPr>
              <a:defRPr/>
            </a:pPr>
            <a:fld id="{8A9686FD-ACED-4A63-85FD-313A076A5076}" type="slidenum">
              <a:rPr lang="en-US"/>
              <a:pPr>
                <a:defRPr/>
              </a:pPr>
              <a:t>‹#›</a:t>
            </a:fld>
            <a:endParaRPr lang="en-US"/>
          </a:p>
        </p:txBody>
      </p:sp>
    </p:spTree>
    <p:extLst>
      <p:ext uri="{BB962C8B-B14F-4D97-AF65-F5344CB8AC3E}">
        <p14:creationId xmlns:p14="http://schemas.microsoft.com/office/powerpoint/2010/main" val="9232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62"/>
            <a:ext cx="2971800" cy="459075"/>
          </a:xfrm>
          <a:prstGeom prst="rect">
            <a:avLst/>
          </a:prstGeom>
          <a:noFill/>
          <a:ln w="9525">
            <a:noFill/>
            <a:miter lim="800000"/>
            <a:headEnd/>
            <a:tailEnd/>
          </a:ln>
          <a:effectLst/>
        </p:spPr>
        <p:txBody>
          <a:bodyPr vert="horz" wrap="square" lIns="19186" tIns="0" rIns="19186" bIns="0" numCol="1" anchor="t" anchorCtr="0" compatLnSpc="1">
            <a:prstTxWarp prst="textNoShape">
              <a:avLst/>
            </a:prstTxWarp>
          </a:bodyPr>
          <a:lstStyle>
            <a:lvl1pPr defTabSz="920750" eaLnBrk="0" hangingPunct="0">
              <a:defRPr sz="1000" i="1">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1562"/>
            <a:ext cx="2971800" cy="459075"/>
          </a:xfrm>
          <a:prstGeom prst="rect">
            <a:avLst/>
          </a:prstGeom>
          <a:noFill/>
          <a:ln w="9525">
            <a:noFill/>
            <a:miter lim="800000"/>
            <a:headEnd/>
            <a:tailEnd/>
          </a:ln>
          <a:effectLst/>
        </p:spPr>
        <p:txBody>
          <a:bodyPr vert="horz" wrap="square" lIns="19186" tIns="0" rIns="19186" bIns="0" numCol="1" anchor="t" anchorCtr="0" compatLnSpc="1">
            <a:prstTxWarp prst="textNoShape">
              <a:avLst/>
            </a:prstTxWarp>
          </a:bodyPr>
          <a:lstStyle>
            <a:lvl1pPr algn="r" defTabSz="920750" eaLnBrk="0" hangingPunct="0">
              <a:defRPr sz="1000" i="1">
                <a:latin typeface="Times New Roman" pitchFamily="18" charset="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50938" y="692150"/>
            <a:ext cx="4556125" cy="34178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2464"/>
            <a:ext cx="5029200" cy="4114487"/>
          </a:xfrm>
          <a:prstGeom prst="rect">
            <a:avLst/>
          </a:prstGeom>
          <a:noFill/>
          <a:ln w="9525">
            <a:noFill/>
            <a:miter lim="800000"/>
            <a:headEnd/>
            <a:tailEnd/>
          </a:ln>
          <a:effectLst/>
        </p:spPr>
        <p:txBody>
          <a:bodyPr vert="horz" wrap="square" lIns="92733" tIns="46367" rIns="92733" bIns="463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4927"/>
            <a:ext cx="2971800" cy="459074"/>
          </a:xfrm>
          <a:prstGeom prst="rect">
            <a:avLst/>
          </a:prstGeom>
          <a:noFill/>
          <a:ln w="9525">
            <a:noFill/>
            <a:miter lim="800000"/>
            <a:headEnd/>
            <a:tailEnd/>
          </a:ln>
          <a:effectLst/>
        </p:spPr>
        <p:txBody>
          <a:bodyPr vert="horz" wrap="square" lIns="19186" tIns="0" rIns="19186" bIns="0" numCol="1" anchor="b" anchorCtr="0" compatLnSpc="1">
            <a:prstTxWarp prst="textNoShape">
              <a:avLst/>
            </a:prstTxWarp>
          </a:bodyPr>
          <a:lstStyle>
            <a:lvl1pPr defTabSz="920750" eaLnBrk="0" hangingPunct="0">
              <a:defRPr sz="1000" i="1">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4927"/>
            <a:ext cx="2971800" cy="459074"/>
          </a:xfrm>
          <a:prstGeom prst="rect">
            <a:avLst/>
          </a:prstGeom>
          <a:noFill/>
          <a:ln w="9525">
            <a:noFill/>
            <a:miter lim="800000"/>
            <a:headEnd/>
            <a:tailEnd/>
          </a:ln>
          <a:effectLst/>
        </p:spPr>
        <p:txBody>
          <a:bodyPr vert="horz" wrap="square" lIns="19186" tIns="0" rIns="19186" bIns="0" numCol="1" anchor="b" anchorCtr="0" compatLnSpc="1">
            <a:prstTxWarp prst="textNoShape">
              <a:avLst/>
            </a:prstTxWarp>
          </a:bodyPr>
          <a:lstStyle>
            <a:lvl1pPr algn="r" defTabSz="920750" eaLnBrk="0" hangingPunct="0">
              <a:defRPr sz="1000" i="1">
                <a:latin typeface="Times New Roman" pitchFamily="18" charset="0"/>
                <a:cs typeface="+mn-cs"/>
              </a:defRPr>
            </a:lvl1pPr>
          </a:lstStyle>
          <a:p>
            <a:pPr>
              <a:defRPr/>
            </a:pPr>
            <a:fld id="{B3A0E6D0-C9F8-4476-8631-AFE8170999B5}" type="slidenum">
              <a:rPr lang="en-US"/>
              <a:pPr>
                <a:defRPr/>
              </a:pPr>
              <a:t>‹#›</a:t>
            </a:fld>
            <a:endParaRPr lang="en-US"/>
          </a:p>
        </p:txBody>
      </p:sp>
    </p:spTree>
    <p:extLst>
      <p:ext uri="{BB962C8B-B14F-4D97-AF65-F5344CB8AC3E}">
        <p14:creationId xmlns:p14="http://schemas.microsoft.com/office/powerpoint/2010/main" val="862346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llegescorecard.ed.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EE371CBE-BABF-4A3C-99BF-69CC2E9A1905}" type="slidenum">
              <a:rPr lang="en-US" smtClean="0"/>
              <a:pPr>
                <a:defRPr/>
              </a:pPr>
              <a:t>1</a:t>
            </a:fld>
            <a:endParaRPr lang="en-US"/>
          </a:p>
        </p:txBody>
      </p:sp>
      <p:sp>
        <p:nvSpPr>
          <p:cNvPr id="50179" name="Rectangle 2"/>
          <p:cNvSpPr>
            <a:spLocks noGrp="1" noRot="1" noChangeAspect="1" noChangeArrowheads="1" noTextEdit="1"/>
          </p:cNvSpPr>
          <p:nvPr>
            <p:ph type="sldImg"/>
          </p:nvPr>
        </p:nvSpPr>
        <p:spPr>
          <a:xfrm>
            <a:off x="1150938" y="692150"/>
            <a:ext cx="4557712" cy="3417888"/>
          </a:xfrm>
          <a:ln cap="flat"/>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7871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50938" y="692150"/>
            <a:ext cx="4556125"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defTabSz="482600">
              <a:spcBef>
                <a:spcPct val="0"/>
              </a:spcBef>
              <a:buFontTx/>
              <a:buChar char="•"/>
            </a:pPr>
            <a:r>
              <a:rPr lang="en-US" altLang="en-US" sz="1300"/>
              <a:t>[Change 1]</a:t>
            </a:r>
          </a:p>
          <a:p>
            <a:pPr marL="180975" indent="-180975" defTabSz="482600">
              <a:spcBef>
                <a:spcPct val="0"/>
              </a:spcBef>
              <a:buFontTx/>
              <a:buChar char="•"/>
            </a:pPr>
            <a:r>
              <a:rPr lang="en-US" altLang="en-US" sz="1300"/>
              <a:t>The 2017–18 FAFSA season will begin earlier than previous FAFSA application cycles. Beginning on Oct. 1, 2016, you’ll be able to fill out the FAFSA for the 2017–18 school year, instead of January 1 as you did for past school years.</a:t>
            </a:r>
          </a:p>
          <a:p>
            <a:pPr marL="180975" indent="-180975" defTabSz="482600">
              <a:spcBef>
                <a:spcPct val="0"/>
              </a:spcBef>
              <a:buFontTx/>
              <a:buChar char="•"/>
            </a:pPr>
            <a:r>
              <a:rPr lang="en-US" altLang="en-US" sz="1300"/>
              <a:t>The earlier submission date will be a permanent change, enabling you to complete and submit a FAFSA as early as October 1 every year.</a:t>
            </a:r>
          </a:p>
          <a:p>
            <a:pPr marL="180975" indent="-180975" defTabSz="482600">
              <a:spcBef>
                <a:spcPct val="0"/>
              </a:spcBef>
              <a:buFontTx/>
              <a:buChar char="•"/>
            </a:pPr>
            <a:r>
              <a:rPr lang="en-US" altLang="en-US" sz="1300"/>
              <a:t>[Change 2]</a:t>
            </a:r>
          </a:p>
          <a:p>
            <a:pPr marL="180975" indent="-180975" defTabSz="482600">
              <a:spcBef>
                <a:spcPct val="0"/>
              </a:spcBef>
              <a:buFontTx/>
              <a:buChar char="•"/>
            </a:pPr>
            <a:r>
              <a:rPr lang="en-US" altLang="en-US" sz="1300"/>
              <a:t>Beginning with the 2017–18 FAFSA, you’ll report income information from an earlier tax year. For 2017–18, the FAFSA will require 2015 income information, rather than 2016 income information.  </a:t>
            </a:r>
          </a:p>
          <a:p>
            <a:pPr marL="180975" indent="-180975" defTabSz="482600">
              <a:spcBef>
                <a:spcPct val="0"/>
              </a:spcBef>
              <a:buFontTx/>
              <a:buChar char="•"/>
            </a:pPr>
            <a:r>
              <a:rPr lang="en-US" altLang="en-US" sz="1300"/>
              <a:t>We’ll talk about some benefits of this change in a minute. But first, let’s get a visual of the FAFSA changes…</a:t>
            </a:r>
          </a:p>
          <a:p>
            <a:pPr marL="180975" indent="-180975" defTabSz="482600">
              <a:spcBef>
                <a:spcPct val="0"/>
              </a:spcBef>
              <a:buFontTx/>
              <a:buChar char="•"/>
            </a:pPr>
            <a:endParaRPr lang="en-US" altLang="en-US" sz="1300"/>
          </a:p>
          <a:p>
            <a:pPr marL="180975" indent="-180975" defTabSz="482600">
              <a:spcBef>
                <a:spcPct val="0"/>
              </a:spcBef>
              <a:buFontTx/>
              <a:buChar char="•"/>
            </a:pPr>
            <a:endParaRPr lang="en-US" altLang="en-US" sz="130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FB294C0-F0C3-4A90-A14C-67FB5C32C8A6}" type="slidenum">
              <a:rPr lang="en-US" altLang="en-US">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237944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50938" y="692150"/>
            <a:ext cx="4556125"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300" b="1" dirty="0"/>
              <a:t>Can a student choose to report 2016 information if the family’s financial situation has changed since 2015 taxes were filed?</a:t>
            </a:r>
          </a:p>
          <a:p>
            <a:pPr marL="181240" indent="-181240" fontAlgn="auto">
              <a:spcBef>
                <a:spcPts val="0"/>
              </a:spcBef>
              <a:spcAft>
                <a:spcPts val="0"/>
              </a:spcAft>
              <a:buFont typeface="Arial" charset="0"/>
              <a:buChar char="•"/>
              <a:defRPr/>
            </a:pPr>
            <a:r>
              <a:rPr lang="en-US" sz="1300" dirty="0"/>
              <a:t>No. You cannot choose which year’s information to report.</a:t>
            </a:r>
          </a:p>
          <a:p>
            <a:pPr marL="181240" indent="-181240" fontAlgn="auto">
              <a:spcBef>
                <a:spcPts val="0"/>
              </a:spcBef>
              <a:spcAft>
                <a:spcPts val="0"/>
              </a:spcAft>
              <a:buFont typeface="Arial" charset="0"/>
              <a:buChar char="•"/>
              <a:defRPr/>
            </a:pPr>
            <a:r>
              <a:rPr lang="en-US" sz="1300" dirty="0"/>
              <a:t>You must report the information the FAFSA asks for. If your family’s income has changed since the 2015 tax year, talk to the college financial aid office about the family’s situation. </a:t>
            </a:r>
          </a:p>
          <a:p>
            <a:pPr marL="181240" indent="-181240" fontAlgn="auto">
              <a:spcBef>
                <a:spcPts val="0"/>
              </a:spcBef>
              <a:spcAft>
                <a:spcPts val="0"/>
              </a:spcAft>
              <a:buFont typeface="Arial" charset="0"/>
              <a:buChar char="•"/>
              <a:defRPr/>
            </a:pPr>
            <a:r>
              <a:rPr lang="en-US" sz="1300" dirty="0"/>
              <a:t>Note: For certain items on the FAFSA, you must report “as of today.” For most of these items, that’s quite simple. (Example: The balance of your savings and checking accounts “as of today” is easy to look up and report.) </a:t>
            </a:r>
          </a:p>
          <a:p>
            <a:pPr marL="181240" indent="-181240" fontAlgn="auto">
              <a:spcBef>
                <a:spcPts val="0"/>
              </a:spcBef>
              <a:spcAft>
                <a:spcPts val="0"/>
              </a:spcAft>
              <a:buFont typeface="Arial" charset="0"/>
              <a:buChar char="•"/>
              <a:defRPr/>
            </a:pPr>
            <a:r>
              <a:rPr lang="en-US" sz="1300" dirty="0"/>
              <a:t>However, it could get tricky when it comes to the student’s or parent’s marital status. The FAFSA asks for marital status “as of today” (the day it’s filled out). So if the student or parent is married now but wasn’t in 2015 (and therefore didn’t file taxes as married), the spouse’s income will need to be added to the FAFSA. Similarly, if the student or parent filed 2015 taxes as married but is no longer married when filling out the FAFSA, the spouse’s income will need to be subtracted.</a:t>
            </a:r>
          </a:p>
          <a:p>
            <a:pPr marL="181240" indent="-181240" fontAlgn="auto">
              <a:spcBef>
                <a:spcPts val="0"/>
              </a:spcBef>
              <a:spcAft>
                <a:spcPts val="0"/>
              </a:spcAft>
              <a:buFont typeface="Arial" charset="0"/>
              <a:buChar char="•"/>
              <a:defRPr/>
            </a:pPr>
            <a:endParaRPr lang="en-US" sz="1300" dirty="0"/>
          </a:p>
          <a:p>
            <a:pPr fontAlgn="auto">
              <a:spcBef>
                <a:spcPts val="0"/>
              </a:spcBef>
              <a:spcAft>
                <a:spcPts val="0"/>
              </a:spcAft>
              <a:defRPr/>
            </a:pPr>
            <a:endParaRPr lang="en-US" sz="1300"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8A0971C-CDFE-41BB-8626-EF6C8DB0085B}" type="slidenum">
              <a:rPr lang="en-US" altLang="en-US">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723231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50938" y="692150"/>
            <a:ext cx="4556125"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300" b="1" dirty="0"/>
              <a:t>Will students receive aid offers earlier if they apply earlier?</a:t>
            </a:r>
          </a:p>
          <a:p>
            <a:pPr marL="181240" indent="-181240" fontAlgn="auto">
              <a:spcBef>
                <a:spcPts val="0"/>
              </a:spcBef>
              <a:spcAft>
                <a:spcPts val="0"/>
              </a:spcAft>
              <a:buFont typeface="Arial" panose="020B0604020202020204" pitchFamily="34" charset="0"/>
              <a:buChar char="•"/>
              <a:defRPr/>
            </a:pPr>
            <a:r>
              <a:rPr lang="en-US" sz="1300" dirty="0"/>
              <a:t>Not necessarily; some schools will make offers earlier while others won’t. </a:t>
            </a:r>
          </a:p>
          <a:p>
            <a:pPr marL="181240" indent="-181240" fontAlgn="auto">
              <a:spcBef>
                <a:spcPts val="0"/>
              </a:spcBef>
              <a:spcAft>
                <a:spcPts val="0"/>
              </a:spcAft>
              <a:buFont typeface="Arial" panose="020B0604020202020204" pitchFamily="34" charset="0"/>
              <a:buChar char="•"/>
              <a:defRPr/>
            </a:pPr>
            <a:r>
              <a:rPr lang="en-US" sz="1300" dirty="0"/>
              <a:t>Students who are applying to colleges and want to figure out which gives the best bang for the buck might want to look at the College Scorecard at </a:t>
            </a:r>
            <a:r>
              <a:rPr lang="en-US" sz="1300" u="sng" dirty="0">
                <a:hlinkClick r:id="rId3"/>
              </a:rPr>
              <a:t>collegescorecard.ed.gov</a:t>
            </a:r>
            <a:r>
              <a:rPr lang="en-US" sz="1300" dirty="0"/>
              <a:t> to compare costs at different schools while they wait for aid offers to arrive. </a:t>
            </a:r>
          </a:p>
          <a:p>
            <a:pPr marL="181240" indent="-181240" fontAlgn="auto">
              <a:spcBef>
                <a:spcPts val="0"/>
              </a:spcBef>
              <a:spcAft>
                <a:spcPts val="0"/>
              </a:spcAft>
              <a:buFont typeface="Arial" panose="020B0604020202020204" pitchFamily="34" charset="0"/>
              <a:buChar char="•"/>
              <a:defRPr/>
            </a:pPr>
            <a:r>
              <a:rPr lang="en-US" sz="1300" dirty="0"/>
              <a:t>Note: The maximum Federal Pell Grant for 2017–18 won’t be known until early 2017, so keep in mind that even if you do receive an aid offer early, the offer could change due to various factors.</a:t>
            </a:r>
          </a:p>
          <a:p>
            <a:pPr marL="181240" indent="-181240" fontAlgn="auto">
              <a:spcBef>
                <a:spcPts val="0"/>
              </a:spcBef>
              <a:spcAft>
                <a:spcPts val="0"/>
              </a:spcAft>
              <a:buFont typeface="Arial" panose="020B0604020202020204" pitchFamily="34" charset="0"/>
              <a:buChar cha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B5642D2-543C-47B8-BDCA-231C0DCCF40A}" type="slidenum">
              <a:rPr lang="en-US" altLang="en-US">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214914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50938" y="692150"/>
            <a:ext cx="4556125" cy="3417888"/>
          </a:xfrm>
          <a:ln/>
        </p:spPr>
      </p:sp>
      <p:sp>
        <p:nvSpPr>
          <p:cNvPr id="6451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EDBEF044-A5EE-4B8E-8A88-CE0CE2697988}" type="slidenum">
              <a:rPr lang="en-US" smtClean="0"/>
              <a:pPr>
                <a:defRPr/>
              </a:pPr>
              <a:t>14</a:t>
            </a:fld>
            <a:endParaRPr lang="en-US"/>
          </a:p>
        </p:txBody>
      </p:sp>
    </p:spTree>
    <p:extLst>
      <p:ext uri="{BB962C8B-B14F-4D97-AF65-F5344CB8AC3E}">
        <p14:creationId xmlns:p14="http://schemas.microsoft.com/office/powerpoint/2010/main" val="420173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50938" y="692150"/>
            <a:ext cx="4556125" cy="3417888"/>
          </a:xfrm>
          <a:ln/>
        </p:spPr>
      </p:sp>
      <p:sp>
        <p:nvSpPr>
          <p:cNvPr id="6656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033A3D60-4F64-4CA1-AA7F-27590CF3E825}" type="slidenum">
              <a:rPr lang="en-US" smtClean="0"/>
              <a:pPr>
                <a:defRPr/>
              </a:pPr>
              <a:t>15</a:t>
            </a:fld>
            <a:endParaRPr lang="en-US"/>
          </a:p>
        </p:txBody>
      </p:sp>
    </p:spTree>
    <p:extLst>
      <p:ext uri="{BB962C8B-B14F-4D97-AF65-F5344CB8AC3E}">
        <p14:creationId xmlns:p14="http://schemas.microsoft.com/office/powerpoint/2010/main" val="99995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0938" y="692150"/>
            <a:ext cx="4556125" cy="3417888"/>
          </a:xfrm>
          <a:ln/>
        </p:spPr>
      </p:sp>
      <p:sp>
        <p:nvSpPr>
          <p:cNvPr id="6758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2A5A50A-203A-4174-B138-5C2CEB1F3471}" type="slidenum">
              <a:rPr lang="en-US" smtClean="0"/>
              <a:pPr>
                <a:defRPr/>
              </a:pPr>
              <a:t>16</a:t>
            </a:fld>
            <a:endParaRPr lang="en-US"/>
          </a:p>
        </p:txBody>
      </p:sp>
    </p:spTree>
    <p:extLst>
      <p:ext uri="{BB962C8B-B14F-4D97-AF65-F5344CB8AC3E}">
        <p14:creationId xmlns:p14="http://schemas.microsoft.com/office/powerpoint/2010/main" val="216822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50938" y="692150"/>
            <a:ext cx="4556125" cy="3417888"/>
          </a:xfrm>
          <a:ln/>
        </p:spPr>
      </p:sp>
      <p:sp>
        <p:nvSpPr>
          <p:cNvPr id="6861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C3B0231D-10EC-4FA1-B8A2-B8276DA48E36}" type="slidenum">
              <a:rPr lang="en-US" smtClean="0"/>
              <a:pPr>
                <a:defRPr/>
              </a:pPr>
              <a:t>17</a:t>
            </a:fld>
            <a:endParaRPr lang="en-US"/>
          </a:p>
        </p:txBody>
      </p:sp>
    </p:spTree>
    <p:extLst>
      <p:ext uri="{BB962C8B-B14F-4D97-AF65-F5344CB8AC3E}">
        <p14:creationId xmlns:p14="http://schemas.microsoft.com/office/powerpoint/2010/main" val="1486934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12C96367-4E8F-4365-BF00-E857A0067A96}" type="slidenum">
              <a:rPr lang="en-US" smtClean="0"/>
              <a:pPr>
                <a:defRPr/>
              </a:pPr>
              <a:t>18</a:t>
            </a:fld>
            <a:endParaRPr lang="en-US"/>
          </a:p>
        </p:txBody>
      </p:sp>
      <p:sp>
        <p:nvSpPr>
          <p:cNvPr id="69635" name="Rectangle 2"/>
          <p:cNvSpPr>
            <a:spLocks noGrp="1" noRot="1" noChangeAspect="1" noChangeArrowheads="1" noTextEdit="1"/>
          </p:cNvSpPr>
          <p:nvPr>
            <p:ph type="sldImg"/>
          </p:nvPr>
        </p:nvSpPr>
        <p:spPr>
          <a:xfrm>
            <a:off x="1150938" y="692150"/>
            <a:ext cx="4557712" cy="3417888"/>
          </a:xfrm>
          <a:ln cap="flat"/>
        </p:spPr>
      </p:sp>
      <p:sp>
        <p:nvSpPr>
          <p:cNvPr id="696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8760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28ECB608-BD4E-49BD-8E91-E68D1023AA49}" type="slidenum">
              <a:rPr lang="en-US" smtClean="0"/>
              <a:pPr>
                <a:defRPr/>
              </a:pPr>
              <a:t>19</a:t>
            </a:fld>
            <a:endParaRPr lang="en-US"/>
          </a:p>
        </p:txBody>
      </p:sp>
      <p:sp>
        <p:nvSpPr>
          <p:cNvPr id="70659" name="Rectangle 2"/>
          <p:cNvSpPr>
            <a:spLocks noGrp="1" noRot="1" noChangeAspect="1" noChangeArrowheads="1" noTextEdit="1"/>
          </p:cNvSpPr>
          <p:nvPr>
            <p:ph type="sldImg"/>
          </p:nvPr>
        </p:nvSpPr>
        <p:spPr>
          <a:xfrm>
            <a:off x="1150938" y="692150"/>
            <a:ext cx="4557712" cy="3417888"/>
          </a:xfrm>
          <a:ln cap="flat"/>
        </p:spPr>
      </p:sp>
      <p:sp>
        <p:nvSpPr>
          <p:cNvPr id="70660" name="Rectangle 3"/>
          <p:cNvSpPr>
            <a:spLocks noGrp="1" noChangeArrowheads="1"/>
          </p:cNvSpPr>
          <p:nvPr>
            <p:ph type="body" idx="1"/>
          </p:nvPr>
        </p:nvSpPr>
        <p:spPr>
          <a:noFill/>
          <a:ln/>
        </p:spPr>
        <p:txBody>
          <a:bodyPr/>
          <a:lstStyle/>
          <a:p>
            <a:r>
              <a:rPr lang="en-US"/>
              <a:t>_______________________________________________________________________________________________</a:t>
            </a:r>
          </a:p>
        </p:txBody>
      </p:sp>
    </p:spTree>
    <p:extLst>
      <p:ext uri="{BB962C8B-B14F-4D97-AF65-F5344CB8AC3E}">
        <p14:creationId xmlns:p14="http://schemas.microsoft.com/office/powerpoint/2010/main" val="52135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7888"/>
          </a:xfrm>
          <a:ln/>
        </p:spPr>
      </p:sp>
      <p:sp>
        <p:nvSpPr>
          <p:cNvPr id="7168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3E0D6FE5-1867-40A9-AF80-3844C4311D6B}" type="slidenum">
              <a:rPr lang="en-US" smtClean="0"/>
              <a:pPr>
                <a:defRPr/>
              </a:pPr>
              <a:t>20</a:t>
            </a:fld>
            <a:endParaRPr lang="en-US"/>
          </a:p>
        </p:txBody>
      </p:sp>
    </p:spTree>
    <p:extLst>
      <p:ext uri="{BB962C8B-B14F-4D97-AF65-F5344CB8AC3E}">
        <p14:creationId xmlns:p14="http://schemas.microsoft.com/office/powerpoint/2010/main" val="235292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50938" y="692150"/>
            <a:ext cx="4556125" cy="3417888"/>
          </a:xfrm>
          <a:ln/>
        </p:spPr>
      </p:sp>
      <p:sp>
        <p:nvSpPr>
          <p:cNvPr id="5222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A3EFC13F-7622-4620-A986-A090F247F1AA}" type="slidenum">
              <a:rPr lang="en-US" smtClean="0"/>
              <a:pPr>
                <a:defRPr/>
              </a:pPr>
              <a:t>2</a:t>
            </a:fld>
            <a:endParaRPr lang="en-US" dirty="0"/>
          </a:p>
        </p:txBody>
      </p:sp>
    </p:spTree>
    <p:extLst>
      <p:ext uri="{BB962C8B-B14F-4D97-AF65-F5344CB8AC3E}">
        <p14:creationId xmlns:p14="http://schemas.microsoft.com/office/powerpoint/2010/main" val="3423291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7888"/>
          </a:xfrm>
          <a:ln/>
        </p:spPr>
      </p:sp>
      <p:sp>
        <p:nvSpPr>
          <p:cNvPr id="7270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47283A94-606A-4B15-8F47-595B2073FD5A}" type="slidenum">
              <a:rPr lang="en-US" smtClean="0"/>
              <a:pPr>
                <a:defRPr/>
              </a:pPr>
              <a:t>21</a:t>
            </a:fld>
            <a:endParaRPr lang="en-US"/>
          </a:p>
        </p:txBody>
      </p:sp>
    </p:spTree>
    <p:extLst>
      <p:ext uri="{BB962C8B-B14F-4D97-AF65-F5344CB8AC3E}">
        <p14:creationId xmlns:p14="http://schemas.microsoft.com/office/powerpoint/2010/main" val="320683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0938" y="692150"/>
            <a:ext cx="4556125" cy="3417888"/>
          </a:xfrm>
          <a:ln/>
        </p:spPr>
      </p:sp>
      <p:sp>
        <p:nvSpPr>
          <p:cNvPr id="7373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806799F2-899B-4C0C-B759-00F83DBDA93F}" type="slidenum">
              <a:rPr lang="en-US" smtClean="0"/>
              <a:pPr>
                <a:defRPr/>
              </a:pPr>
              <a:t>22</a:t>
            </a:fld>
            <a:endParaRPr lang="en-US"/>
          </a:p>
        </p:txBody>
      </p:sp>
    </p:spTree>
    <p:extLst>
      <p:ext uri="{BB962C8B-B14F-4D97-AF65-F5344CB8AC3E}">
        <p14:creationId xmlns:p14="http://schemas.microsoft.com/office/powerpoint/2010/main" val="58327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7888"/>
          </a:xfrm>
          <a:ln/>
        </p:spPr>
      </p:sp>
      <p:sp>
        <p:nvSpPr>
          <p:cNvPr id="7475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BD944EBD-78B8-41C5-8C55-55C99C8CB020}" type="slidenum">
              <a:rPr lang="en-US" smtClean="0"/>
              <a:pPr>
                <a:defRPr/>
              </a:pPr>
              <a:t>23</a:t>
            </a:fld>
            <a:endParaRPr lang="en-US"/>
          </a:p>
        </p:txBody>
      </p:sp>
    </p:spTree>
    <p:extLst>
      <p:ext uri="{BB962C8B-B14F-4D97-AF65-F5344CB8AC3E}">
        <p14:creationId xmlns:p14="http://schemas.microsoft.com/office/powerpoint/2010/main" val="242187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7888"/>
          </a:xfrm>
          <a:ln/>
        </p:spPr>
      </p:sp>
      <p:sp>
        <p:nvSpPr>
          <p:cNvPr id="7475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BD944EBD-78B8-41C5-8C55-55C99C8CB020}" type="slidenum">
              <a:rPr lang="en-US" smtClean="0"/>
              <a:pPr>
                <a:defRPr/>
              </a:pPr>
              <a:t>24</a:t>
            </a:fld>
            <a:endParaRPr lang="en-US"/>
          </a:p>
        </p:txBody>
      </p:sp>
    </p:spTree>
    <p:extLst>
      <p:ext uri="{BB962C8B-B14F-4D97-AF65-F5344CB8AC3E}">
        <p14:creationId xmlns:p14="http://schemas.microsoft.com/office/powerpoint/2010/main" val="2903105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77CB8BA1-F65A-49DD-BF3F-A97E24535C32}" type="slidenum">
              <a:rPr lang="en-US" smtClean="0"/>
              <a:pPr>
                <a:defRPr/>
              </a:pPr>
              <a:t>25</a:t>
            </a:fld>
            <a:endParaRPr lang="en-US"/>
          </a:p>
        </p:txBody>
      </p:sp>
      <p:sp>
        <p:nvSpPr>
          <p:cNvPr id="75779" name="Rectangle 2"/>
          <p:cNvSpPr>
            <a:spLocks noGrp="1" noRot="1" noChangeAspect="1" noChangeArrowheads="1" noTextEdit="1"/>
          </p:cNvSpPr>
          <p:nvPr>
            <p:ph type="sldImg"/>
          </p:nvPr>
        </p:nvSpPr>
        <p:spPr>
          <a:xfrm>
            <a:off x="1150938" y="692150"/>
            <a:ext cx="4557712" cy="3417888"/>
          </a:xfrm>
          <a:ln cap="flat"/>
        </p:spPr>
      </p:sp>
      <p:sp>
        <p:nvSpPr>
          <p:cNvPr id="757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43743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50938" y="692150"/>
            <a:ext cx="4556125" cy="3417888"/>
          </a:xfrm>
          <a:ln/>
        </p:spPr>
      </p:sp>
      <p:sp>
        <p:nvSpPr>
          <p:cNvPr id="7680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B3A8E12A-3015-4737-8DF9-DD32F8F60FF6}" type="slidenum">
              <a:rPr lang="en-US" smtClean="0"/>
              <a:pPr>
                <a:defRPr/>
              </a:pPr>
              <a:t>26</a:t>
            </a:fld>
            <a:endParaRPr lang="en-US"/>
          </a:p>
        </p:txBody>
      </p:sp>
    </p:spTree>
    <p:extLst>
      <p:ext uri="{BB962C8B-B14F-4D97-AF65-F5344CB8AC3E}">
        <p14:creationId xmlns:p14="http://schemas.microsoft.com/office/powerpoint/2010/main" val="296789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0938" y="692150"/>
            <a:ext cx="4556125" cy="3417888"/>
          </a:xfrm>
          <a:ln/>
        </p:spPr>
      </p:sp>
      <p:sp>
        <p:nvSpPr>
          <p:cNvPr id="7782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D6AFE02E-0834-4808-8F0A-ED2F5F11D634}" type="slidenum">
              <a:rPr lang="en-US" smtClean="0"/>
              <a:pPr>
                <a:defRPr/>
              </a:pPr>
              <a:t>27</a:t>
            </a:fld>
            <a:endParaRPr lang="en-US"/>
          </a:p>
        </p:txBody>
      </p:sp>
    </p:spTree>
    <p:extLst>
      <p:ext uri="{BB962C8B-B14F-4D97-AF65-F5344CB8AC3E}">
        <p14:creationId xmlns:p14="http://schemas.microsoft.com/office/powerpoint/2010/main" val="3362530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50938" y="692150"/>
            <a:ext cx="4556125" cy="3417888"/>
          </a:xfrm>
          <a:ln/>
        </p:spPr>
      </p:sp>
      <p:sp>
        <p:nvSpPr>
          <p:cNvPr id="7885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97A40C41-6D6A-4E8D-AFB4-054CD9734041}" type="slidenum">
              <a:rPr lang="en-US" smtClean="0"/>
              <a:pPr>
                <a:defRPr/>
              </a:pPr>
              <a:t>28</a:t>
            </a:fld>
            <a:endParaRPr lang="en-US"/>
          </a:p>
        </p:txBody>
      </p:sp>
    </p:spTree>
    <p:extLst>
      <p:ext uri="{BB962C8B-B14F-4D97-AF65-F5344CB8AC3E}">
        <p14:creationId xmlns:p14="http://schemas.microsoft.com/office/powerpoint/2010/main" val="3249435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0938" y="692150"/>
            <a:ext cx="4556125" cy="3417888"/>
          </a:xfrm>
          <a:ln/>
        </p:spPr>
      </p:sp>
      <p:sp>
        <p:nvSpPr>
          <p:cNvPr id="7987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F4B05AF6-D918-4BF9-9311-C6698DC4C973}" type="slidenum">
              <a:rPr lang="en-US" smtClean="0"/>
              <a:pPr>
                <a:defRPr/>
              </a:pPr>
              <a:t>29</a:t>
            </a:fld>
            <a:endParaRPr lang="en-US"/>
          </a:p>
        </p:txBody>
      </p:sp>
    </p:spTree>
    <p:extLst>
      <p:ext uri="{BB962C8B-B14F-4D97-AF65-F5344CB8AC3E}">
        <p14:creationId xmlns:p14="http://schemas.microsoft.com/office/powerpoint/2010/main" val="1049067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0938" y="692150"/>
            <a:ext cx="4556125" cy="3417888"/>
          </a:xfrm>
          <a:ln/>
        </p:spPr>
      </p:sp>
      <p:sp>
        <p:nvSpPr>
          <p:cNvPr id="8192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AB69359E-1C78-4096-8695-B435DFEE4975}" type="slidenum">
              <a:rPr lang="en-US" smtClean="0"/>
              <a:pPr>
                <a:defRPr/>
              </a:pPr>
              <a:t>30</a:t>
            </a:fld>
            <a:endParaRPr lang="en-US"/>
          </a:p>
        </p:txBody>
      </p:sp>
    </p:spTree>
    <p:extLst>
      <p:ext uri="{BB962C8B-B14F-4D97-AF65-F5344CB8AC3E}">
        <p14:creationId xmlns:p14="http://schemas.microsoft.com/office/powerpoint/2010/main" val="158821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50938" y="692150"/>
            <a:ext cx="4556125" cy="3417888"/>
          </a:xfrm>
          <a:ln/>
        </p:spPr>
      </p:sp>
      <p:sp>
        <p:nvSpPr>
          <p:cNvPr id="5325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270DE3E0-83B3-4DF1-A499-94157E032D0F}" type="slidenum">
              <a:rPr lang="en-US" smtClean="0"/>
              <a:pPr>
                <a:defRPr/>
              </a:pPr>
              <a:t>4</a:t>
            </a:fld>
            <a:endParaRPr lang="en-US"/>
          </a:p>
        </p:txBody>
      </p:sp>
    </p:spTree>
    <p:extLst>
      <p:ext uri="{BB962C8B-B14F-4D97-AF65-F5344CB8AC3E}">
        <p14:creationId xmlns:p14="http://schemas.microsoft.com/office/powerpoint/2010/main" val="2320576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7888"/>
          </a:xfrm>
          <a:ln/>
        </p:spPr>
      </p:sp>
      <p:sp>
        <p:nvSpPr>
          <p:cNvPr id="8294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C1CA6CD5-EFBF-4CA8-846F-816C34A7F7F7}" type="slidenum">
              <a:rPr lang="en-US" smtClean="0"/>
              <a:pPr>
                <a:defRPr/>
              </a:pPr>
              <a:t>31</a:t>
            </a:fld>
            <a:endParaRPr lang="en-US"/>
          </a:p>
        </p:txBody>
      </p:sp>
    </p:spTree>
    <p:extLst>
      <p:ext uri="{BB962C8B-B14F-4D97-AF65-F5344CB8AC3E}">
        <p14:creationId xmlns:p14="http://schemas.microsoft.com/office/powerpoint/2010/main" val="3781447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7888"/>
          </a:xfrm>
          <a:ln/>
        </p:spPr>
      </p:sp>
      <p:sp>
        <p:nvSpPr>
          <p:cNvPr id="83971"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2620D67E-557F-47E9-8519-C452FE75EF1C}" type="slidenum">
              <a:rPr lang="en-US" smtClean="0"/>
              <a:pPr>
                <a:defRPr/>
              </a:pPr>
              <a:t>32</a:t>
            </a:fld>
            <a:endParaRPr lang="en-US"/>
          </a:p>
        </p:txBody>
      </p:sp>
    </p:spTree>
    <p:extLst>
      <p:ext uri="{BB962C8B-B14F-4D97-AF65-F5344CB8AC3E}">
        <p14:creationId xmlns:p14="http://schemas.microsoft.com/office/powerpoint/2010/main" val="1497529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7888"/>
          </a:xfrm>
          <a:ln/>
        </p:spPr>
      </p:sp>
      <p:sp>
        <p:nvSpPr>
          <p:cNvPr id="83971"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2620D67E-557F-47E9-8519-C452FE75EF1C}" type="slidenum">
              <a:rPr lang="en-US" smtClean="0"/>
              <a:pPr>
                <a:defRPr/>
              </a:pPr>
              <a:t>33</a:t>
            </a:fld>
            <a:endParaRPr lang="en-US"/>
          </a:p>
        </p:txBody>
      </p:sp>
    </p:spTree>
    <p:extLst>
      <p:ext uri="{BB962C8B-B14F-4D97-AF65-F5344CB8AC3E}">
        <p14:creationId xmlns:p14="http://schemas.microsoft.com/office/powerpoint/2010/main" val="4138335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512F2CC8-F5A2-415A-B710-14178FFD2F90}" type="slidenum">
              <a:rPr lang="en-US" smtClean="0"/>
              <a:pPr>
                <a:defRPr/>
              </a:pPr>
              <a:t>34</a:t>
            </a:fld>
            <a:endParaRPr lang="en-US"/>
          </a:p>
        </p:txBody>
      </p:sp>
      <p:sp>
        <p:nvSpPr>
          <p:cNvPr id="86019" name="Rectangle 2"/>
          <p:cNvSpPr>
            <a:spLocks noGrp="1" noRot="1" noChangeAspect="1" noChangeArrowheads="1" noTextEdit="1"/>
          </p:cNvSpPr>
          <p:nvPr>
            <p:ph type="sldImg"/>
          </p:nvPr>
        </p:nvSpPr>
        <p:spPr>
          <a:xfrm>
            <a:off x="1150938" y="692150"/>
            <a:ext cx="4556125" cy="3417888"/>
          </a:xfrm>
          <a:ln/>
        </p:spPr>
      </p:sp>
      <p:sp>
        <p:nvSpPr>
          <p:cNvPr id="86020" name="Rectangle 3"/>
          <p:cNvSpPr>
            <a:spLocks noGrp="1" noChangeArrowheads="1"/>
          </p:cNvSpPr>
          <p:nvPr>
            <p:ph type="body" idx="1"/>
          </p:nvPr>
        </p:nvSpPr>
        <p:spPr>
          <a:noFill/>
          <a:ln/>
        </p:spPr>
        <p:txBody>
          <a:bodyPr/>
          <a:lstStyle/>
          <a:p>
            <a:pPr eaLnBrk="1" hangingPunct="1"/>
            <a:r>
              <a:rPr lang="en-US"/>
              <a:t>Many students will have a financial aid gap if they do not receive any outside scholarships or grants/scholarships from the institution. Remind students/parents/mentors of importance of applying for scholarships.</a:t>
            </a:r>
          </a:p>
        </p:txBody>
      </p:sp>
    </p:spTree>
    <p:extLst>
      <p:ext uri="{BB962C8B-B14F-4D97-AF65-F5344CB8AC3E}">
        <p14:creationId xmlns:p14="http://schemas.microsoft.com/office/powerpoint/2010/main" val="3683018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50938" y="692150"/>
            <a:ext cx="4556125" cy="3417888"/>
          </a:xfrm>
          <a:ln/>
        </p:spPr>
      </p:sp>
      <p:sp>
        <p:nvSpPr>
          <p:cNvPr id="8704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C08633FA-514D-4CB4-9DCD-C006B9229D71}" type="slidenum">
              <a:rPr lang="en-US" smtClean="0"/>
              <a:pPr>
                <a:defRPr/>
              </a:pPr>
              <a:t>35</a:t>
            </a:fld>
            <a:endParaRPr lang="en-US"/>
          </a:p>
        </p:txBody>
      </p:sp>
    </p:spTree>
    <p:extLst>
      <p:ext uri="{BB962C8B-B14F-4D97-AF65-F5344CB8AC3E}">
        <p14:creationId xmlns:p14="http://schemas.microsoft.com/office/powerpoint/2010/main" val="2370269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7888"/>
          </a:xfrm>
          <a:ln/>
        </p:spPr>
      </p:sp>
      <p:sp>
        <p:nvSpPr>
          <p:cNvPr id="8806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B962867-FE8E-453D-A618-5E6885040EAF}" type="slidenum">
              <a:rPr lang="en-US" smtClean="0"/>
              <a:pPr>
                <a:defRPr/>
              </a:pPr>
              <a:t>36</a:t>
            </a:fld>
            <a:endParaRPr lang="en-US"/>
          </a:p>
        </p:txBody>
      </p:sp>
    </p:spTree>
    <p:extLst>
      <p:ext uri="{BB962C8B-B14F-4D97-AF65-F5344CB8AC3E}">
        <p14:creationId xmlns:p14="http://schemas.microsoft.com/office/powerpoint/2010/main" val="2499848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0938" y="692150"/>
            <a:ext cx="4556125" cy="3417888"/>
          </a:xfrm>
          <a:ln/>
        </p:spPr>
      </p:sp>
      <p:sp>
        <p:nvSpPr>
          <p:cNvPr id="8909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CD6F5CA-995A-4CBF-885E-EBB4351A7904}" type="slidenum">
              <a:rPr lang="en-US" smtClean="0"/>
              <a:pPr>
                <a:defRPr/>
              </a:pPr>
              <a:t>37</a:t>
            </a:fld>
            <a:endParaRPr lang="en-US"/>
          </a:p>
        </p:txBody>
      </p:sp>
    </p:spTree>
    <p:extLst>
      <p:ext uri="{BB962C8B-B14F-4D97-AF65-F5344CB8AC3E}">
        <p14:creationId xmlns:p14="http://schemas.microsoft.com/office/powerpoint/2010/main" val="723681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7888"/>
          </a:xfrm>
          <a:ln/>
        </p:spPr>
      </p:sp>
      <p:sp>
        <p:nvSpPr>
          <p:cNvPr id="9011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D0FD9B0C-61E7-4EA1-99E1-3827BFFDBE6C}" type="slidenum">
              <a:rPr lang="en-US" smtClean="0"/>
              <a:pPr>
                <a:defRPr/>
              </a:pPr>
              <a:t>38</a:t>
            </a:fld>
            <a:endParaRPr lang="en-US"/>
          </a:p>
        </p:txBody>
      </p:sp>
    </p:spTree>
    <p:extLst>
      <p:ext uri="{BB962C8B-B14F-4D97-AF65-F5344CB8AC3E}">
        <p14:creationId xmlns:p14="http://schemas.microsoft.com/office/powerpoint/2010/main" val="2593531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50938" y="692150"/>
            <a:ext cx="4556125" cy="3417888"/>
          </a:xfrm>
          <a:ln/>
        </p:spPr>
      </p:sp>
      <p:sp>
        <p:nvSpPr>
          <p:cNvPr id="9113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C657D44A-5422-41E3-8A5F-E912DA863D06}" type="slidenum">
              <a:rPr lang="en-US" smtClean="0"/>
              <a:pPr>
                <a:defRPr/>
              </a:pPr>
              <a:t>39</a:t>
            </a:fld>
            <a:endParaRPr lang="en-US"/>
          </a:p>
        </p:txBody>
      </p:sp>
    </p:spTree>
    <p:extLst>
      <p:ext uri="{BB962C8B-B14F-4D97-AF65-F5344CB8AC3E}">
        <p14:creationId xmlns:p14="http://schemas.microsoft.com/office/powerpoint/2010/main" val="123662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50938" y="692150"/>
            <a:ext cx="4556125" cy="3417888"/>
          </a:xfrm>
          <a:ln/>
        </p:spPr>
      </p:sp>
      <p:sp>
        <p:nvSpPr>
          <p:cNvPr id="5427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93354D6C-BCAA-4A8E-AB97-996505864679}" type="slidenum">
              <a:rPr lang="en-US" smtClean="0"/>
              <a:pPr>
                <a:defRPr/>
              </a:pPr>
              <a:t>5</a:t>
            </a:fld>
            <a:endParaRPr lang="en-US"/>
          </a:p>
        </p:txBody>
      </p:sp>
    </p:spTree>
    <p:extLst>
      <p:ext uri="{BB962C8B-B14F-4D97-AF65-F5344CB8AC3E}">
        <p14:creationId xmlns:p14="http://schemas.microsoft.com/office/powerpoint/2010/main" val="208791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73063F2E-6AEC-4E48-84B1-7B7FD657A7BF}" type="slidenum">
              <a:rPr lang="en-US" smtClean="0"/>
              <a:pPr>
                <a:defRPr/>
              </a:pPr>
              <a:t>6</a:t>
            </a:fld>
            <a:endParaRPr lang="en-US"/>
          </a:p>
        </p:txBody>
      </p:sp>
      <p:sp>
        <p:nvSpPr>
          <p:cNvPr id="55299" name="Rectangle 1026"/>
          <p:cNvSpPr>
            <a:spLocks noGrp="1" noRot="1" noChangeAspect="1" noChangeArrowheads="1" noTextEdit="1"/>
          </p:cNvSpPr>
          <p:nvPr>
            <p:ph type="sldImg"/>
          </p:nvPr>
        </p:nvSpPr>
        <p:spPr>
          <a:xfrm>
            <a:off x="1150938" y="692150"/>
            <a:ext cx="4557712" cy="3417888"/>
          </a:xfrm>
          <a:ln cap="flat"/>
        </p:spPr>
      </p:sp>
      <p:sp>
        <p:nvSpPr>
          <p:cNvPr id="55300" name="Rectangle 1027"/>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9225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86190CC7-B7C7-4557-9CB6-F1A63E4E6F86}" type="slidenum">
              <a:rPr lang="en-US" smtClean="0"/>
              <a:pPr>
                <a:defRPr/>
              </a:pPr>
              <a:t>7</a:t>
            </a:fld>
            <a:endParaRPr lang="en-US"/>
          </a:p>
        </p:txBody>
      </p:sp>
      <p:sp>
        <p:nvSpPr>
          <p:cNvPr id="56323" name="Rectangle 2"/>
          <p:cNvSpPr>
            <a:spLocks noGrp="1" noRot="1" noChangeAspect="1" noChangeArrowheads="1" noTextEdit="1"/>
          </p:cNvSpPr>
          <p:nvPr>
            <p:ph type="sldImg"/>
          </p:nvPr>
        </p:nvSpPr>
        <p:spPr>
          <a:xfrm>
            <a:off x="1150938" y="692150"/>
            <a:ext cx="4557712" cy="3417888"/>
          </a:xfrm>
          <a:ln cap="flat"/>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2287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CB6882F-F4A5-49E2-894F-11F7B270EA6E}" type="slidenum">
              <a:rPr lang="en-US" smtClean="0"/>
              <a:pPr>
                <a:defRPr/>
              </a:pPr>
              <a:t>8</a:t>
            </a:fld>
            <a:endParaRPr lang="en-US"/>
          </a:p>
        </p:txBody>
      </p:sp>
      <p:sp>
        <p:nvSpPr>
          <p:cNvPr id="57347" name="Rectangle 2"/>
          <p:cNvSpPr>
            <a:spLocks noGrp="1" noRot="1" noChangeAspect="1" noChangeArrowheads="1" noTextEdit="1"/>
          </p:cNvSpPr>
          <p:nvPr>
            <p:ph type="sldImg"/>
          </p:nvPr>
        </p:nvSpPr>
        <p:spPr>
          <a:xfrm>
            <a:off x="1150938" y="692150"/>
            <a:ext cx="4557712" cy="3417888"/>
          </a:xfrm>
          <a:ln cap="flat"/>
        </p:spPr>
      </p:sp>
      <p:sp>
        <p:nvSpPr>
          <p:cNvPr id="573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4647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50938" y="692150"/>
            <a:ext cx="4556125" cy="3417888"/>
          </a:xfrm>
          <a:ln/>
        </p:spPr>
      </p:sp>
      <p:sp>
        <p:nvSpPr>
          <p:cNvPr id="5837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467EDCB8-9B16-48AA-ABFE-38E2B1AF0729}" type="slidenum">
              <a:rPr lang="en-US" smtClean="0"/>
              <a:pPr>
                <a:defRPr/>
              </a:pPr>
              <a:t>9</a:t>
            </a:fld>
            <a:endParaRPr lang="en-US"/>
          </a:p>
        </p:txBody>
      </p:sp>
    </p:spTree>
    <p:extLst>
      <p:ext uri="{BB962C8B-B14F-4D97-AF65-F5344CB8AC3E}">
        <p14:creationId xmlns:p14="http://schemas.microsoft.com/office/powerpoint/2010/main" val="94940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50938" y="692150"/>
            <a:ext cx="4556125" cy="3417888"/>
          </a:xfrm>
          <a:ln/>
        </p:spPr>
      </p:sp>
      <p:sp>
        <p:nvSpPr>
          <p:cNvPr id="5939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0BD7BC5A-A33B-4872-BDDA-7C51BB6098DA}" type="slidenum">
              <a:rPr lang="en-US" smtClean="0"/>
              <a:pPr>
                <a:defRPr/>
              </a:pPr>
              <a:t>10</a:t>
            </a:fld>
            <a:endParaRPr lang="en-US"/>
          </a:p>
        </p:txBody>
      </p:sp>
    </p:spTree>
    <p:extLst>
      <p:ext uri="{BB962C8B-B14F-4D97-AF65-F5344CB8AC3E}">
        <p14:creationId xmlns:p14="http://schemas.microsoft.com/office/powerpoint/2010/main" val="315161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0DDC1CBF-30E0-4543-A20D-41AE783FFD0E}" type="slidenum">
              <a:rPr lang="en-US" smtClean="0"/>
              <a:pPr>
                <a:defRPr/>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78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8C918F-5C15-490D-B3CC-FDA800E422E2}" type="slidenum">
              <a:rPr lang="en-US" smtClean="0"/>
              <a:pPr>
                <a:defRPr/>
              </a:pPr>
              <a:t>‹#›</a:t>
            </a:fld>
            <a:endParaRPr lang="en-US"/>
          </a:p>
        </p:txBody>
      </p:sp>
    </p:spTree>
    <p:extLst>
      <p:ext uri="{BB962C8B-B14F-4D97-AF65-F5344CB8AC3E}">
        <p14:creationId xmlns:p14="http://schemas.microsoft.com/office/powerpoint/2010/main" val="170827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C1639-B937-437E-B806-546607599E85}" type="slidenum">
              <a:rPr lang="en-US" smtClean="0"/>
              <a:pPr>
                <a:defRPr/>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060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able Placeholder 2"/>
          <p:cNvSpPr>
            <a:spLocks noGrp="1"/>
          </p:cNvSpPr>
          <p:nvPr>
            <p:ph type="tbl" idx="1"/>
          </p:nvPr>
        </p:nvSpPr>
        <p:spPr>
          <a:xfrm>
            <a:off x="949325" y="1981200"/>
            <a:ext cx="7661275" cy="4114800"/>
          </a:xfrm>
        </p:spPr>
        <p:txBody>
          <a:bodyPr>
            <a:normAutofit/>
          </a:bodyPr>
          <a:lstStyle/>
          <a:p>
            <a:pPr lvl="0"/>
            <a:endParaRPr lang="en-US" noProof="0"/>
          </a:p>
        </p:txBody>
      </p:sp>
      <p:sp>
        <p:nvSpPr>
          <p:cNvPr id="4" name="Date Placeholder 3"/>
          <p:cNvSpPr>
            <a:spLocks noGrp="1"/>
          </p:cNvSpPr>
          <p:nvPr>
            <p:ph type="dt" sz="half" idx="10"/>
          </p:nvPr>
        </p:nvSpPr>
        <p:spPr>
          <a:xfrm>
            <a:off x="94615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3528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pPr>
              <a:defRPr/>
            </a:pPr>
            <a:fld id="{333B0E5E-AEE3-4DC4-B827-152DF4A17F4D}" type="slidenum">
              <a:rPr lang="en-US"/>
              <a:pPr>
                <a:defRPr/>
              </a:pPr>
              <a:t>‹#›</a:t>
            </a:fld>
            <a:endParaRPr lang="en-US"/>
          </a:p>
        </p:txBody>
      </p:sp>
    </p:spTree>
    <p:extLst>
      <p:ext uri="{BB962C8B-B14F-4D97-AF65-F5344CB8AC3E}">
        <p14:creationId xmlns:p14="http://schemas.microsoft.com/office/powerpoint/2010/main" val="384110095"/>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01EEAE-E322-443C-9DE0-E40C6C6A2BCC}"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270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E90451-0CEE-4354-853F-EB29EA576085}" type="slidenum">
              <a:rPr lang="en-US" smtClean="0"/>
              <a:pPr>
                <a:defRPr/>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462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3E5475-871A-467C-8B0A-91E19160D91A}"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209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1E7829D-3D96-44A3-8923-3F357C6200FF}" type="slidenum">
              <a:rPr lang="en-US" smtClean="0"/>
              <a:pPr>
                <a:defRPr/>
              </a:pPr>
              <a:t>‹#›</a:t>
            </a:fld>
            <a:endParaRPr lang="en-US"/>
          </a:p>
        </p:txBody>
      </p:sp>
    </p:spTree>
    <p:extLst>
      <p:ext uri="{BB962C8B-B14F-4D97-AF65-F5344CB8AC3E}">
        <p14:creationId xmlns:p14="http://schemas.microsoft.com/office/powerpoint/2010/main" val="86325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9518344-98BC-46A4-BF52-D47CDB291D55}" type="slidenum">
              <a:rPr lang="en-US" smtClean="0"/>
              <a:pPr>
                <a:defRPr/>
              </a:pPr>
              <a:t>‹#›</a:t>
            </a:fld>
            <a:endParaRPr lang="en-US"/>
          </a:p>
        </p:txBody>
      </p:sp>
    </p:spTree>
    <p:extLst>
      <p:ext uri="{BB962C8B-B14F-4D97-AF65-F5344CB8AC3E}">
        <p14:creationId xmlns:p14="http://schemas.microsoft.com/office/powerpoint/2010/main" val="362612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E89A8E1-3CA7-468D-81E4-9E39D7B723A0}" type="slidenum">
              <a:rPr lang="en-US" smtClean="0"/>
              <a:pPr>
                <a:defRPr/>
              </a:pPr>
              <a:t>‹#›</a:t>
            </a:fld>
            <a:endParaRPr lang="en-US"/>
          </a:p>
        </p:txBody>
      </p:sp>
    </p:spTree>
    <p:extLst>
      <p:ext uri="{BB962C8B-B14F-4D97-AF65-F5344CB8AC3E}">
        <p14:creationId xmlns:p14="http://schemas.microsoft.com/office/powerpoint/2010/main" val="202939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6D7FC8-9283-4348-9637-CB369C28C5E4}" type="slidenum">
              <a:rPr lang="en-US" smtClean="0"/>
              <a:pPr>
                <a:defRPr/>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677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FEBB84-A9CA-40FC-9DE2-CAF2317379F5}" type="slidenum">
              <a:rPr lang="en-US" smtClean="0"/>
              <a:pPr>
                <a:defRPr/>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698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0D5B9A2D-29A1-490B-B71C-CA4005C8D919}" type="slidenum">
              <a:rPr lang="en-US" smtClean="0"/>
              <a:pPr>
                <a:defRPr/>
              </a:pPr>
              <a:t>‹#›</a:t>
            </a:fld>
            <a:endParaRPr lang="en-US"/>
          </a:p>
        </p:txBody>
      </p:sp>
    </p:spTree>
    <p:extLst>
      <p:ext uri="{BB962C8B-B14F-4D97-AF65-F5344CB8AC3E}">
        <p14:creationId xmlns:p14="http://schemas.microsoft.com/office/powerpoint/2010/main" val="110588263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llegeboard.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bigfuture.collegeboard.org/pay-for-college/tools-calculator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tudent.collegeboard.org/css-financial-aid-profil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heaa.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astweb.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hea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1143000"/>
            <a:ext cx="7419975" cy="838200"/>
          </a:xfrm>
        </p:spPr>
        <p:txBody>
          <a:bodyPr lIns="92075" tIns="46038" rIns="92075" bIns="46038" anchor="ctr">
            <a:normAutofit fontScale="90000"/>
          </a:bodyPr>
          <a:lstStyle/>
          <a:p>
            <a:pPr eaLnBrk="1" fontAlgn="auto" hangingPunct="1">
              <a:spcAft>
                <a:spcPts val="0"/>
              </a:spcAft>
              <a:defRPr/>
            </a:pPr>
            <a:r>
              <a:rPr lang="en-US" sz="6000" b="1" dirty="0"/>
              <a:t/>
            </a:r>
            <a:br>
              <a:rPr lang="en-US" sz="6000" b="1" dirty="0"/>
            </a:br>
            <a:r>
              <a:rPr lang="en-US" sz="6000" b="1" dirty="0"/>
              <a:t/>
            </a:r>
            <a:br>
              <a:rPr lang="en-US" sz="6000" b="1" dirty="0"/>
            </a:br>
            <a:r>
              <a:rPr lang="en-US" sz="6000" b="1" dirty="0"/>
              <a:t/>
            </a:r>
            <a:br>
              <a:rPr lang="en-US" sz="6000" b="1" dirty="0"/>
            </a:br>
            <a:r>
              <a:rPr lang="en-US" sz="6700" b="1" dirty="0"/>
              <a:t>FINANCIAL AID</a:t>
            </a:r>
            <a:br>
              <a:rPr lang="en-US" sz="6700" b="1" dirty="0"/>
            </a:br>
            <a:r>
              <a:rPr lang="en-US" sz="5400" b="1" dirty="0"/>
              <a:t> </a:t>
            </a:r>
            <a:br>
              <a:rPr lang="en-US" sz="5400" b="1" dirty="0"/>
            </a:br>
            <a:r>
              <a:rPr lang="en-US" sz="4800" b="1" dirty="0"/>
              <a:t>  </a:t>
            </a:r>
            <a:br>
              <a:rPr lang="en-US" sz="4800" b="1" dirty="0"/>
            </a:br>
            <a:r>
              <a:rPr lang="en-US" sz="4800" b="1" dirty="0"/>
              <a:t/>
            </a:r>
            <a:br>
              <a:rPr lang="en-US" sz="4800" b="1" dirty="0"/>
            </a:br>
            <a:endParaRPr lang="en-US" i="1" dirty="0"/>
          </a:p>
        </p:txBody>
      </p:sp>
      <p:sp>
        <p:nvSpPr>
          <p:cNvPr id="6147" name="Rectangle 3"/>
          <p:cNvSpPr>
            <a:spLocks noGrp="1" noChangeArrowheads="1"/>
          </p:cNvSpPr>
          <p:nvPr>
            <p:ph sz="half" idx="1"/>
          </p:nvPr>
        </p:nvSpPr>
        <p:spPr>
          <a:xfrm>
            <a:off x="1182688" y="2438400"/>
            <a:ext cx="7656512" cy="3694113"/>
          </a:xfrm>
        </p:spPr>
        <p:txBody>
          <a:bodyPr lIns="92075" tIns="46038" rIns="92075" bIns="46038">
            <a:normAutofit fontScale="40000" lnSpcReduction="20000"/>
          </a:bodyPr>
          <a:lstStyle/>
          <a:p>
            <a:pPr marL="274320" indent="-274320" algn="ctr" eaLnBrk="1" fontAlgn="auto" hangingPunct="1">
              <a:lnSpc>
                <a:spcPct val="90000"/>
              </a:lnSpc>
              <a:spcAft>
                <a:spcPts val="0"/>
              </a:spcAft>
              <a:buClr>
                <a:schemeClr val="accent3"/>
              </a:buClr>
              <a:buFont typeface="Wingdings" pitchFamily="2" charset="2"/>
              <a:buNone/>
              <a:defRPr/>
            </a:pPr>
            <a:r>
              <a:rPr lang="en-US" sz="5800" b="1" i="1" dirty="0">
                <a:solidFill>
                  <a:schemeClr val="bg2">
                    <a:lumMod val="25000"/>
                  </a:schemeClr>
                </a:solidFill>
              </a:rPr>
              <a:t>Tips &amp; some practical advice on applying for financial assistance</a:t>
            </a: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algn="ctr"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a:p>
            <a:pPr marL="274320" indent="-274320" eaLnBrk="1" fontAlgn="auto" hangingPunct="1">
              <a:lnSpc>
                <a:spcPct val="90000"/>
              </a:lnSpc>
              <a:spcAft>
                <a:spcPts val="0"/>
              </a:spcAft>
              <a:buClr>
                <a:schemeClr val="accent3"/>
              </a:buClr>
              <a:buFont typeface="Wingdings" pitchFamily="2" charset="2"/>
              <a:buNone/>
              <a:defRPr/>
            </a:pPr>
            <a:endParaRPr lang="en-US" sz="3600" b="1" i="1" dirty="0">
              <a:solidFill>
                <a:srgbClr val="0038A8"/>
              </a:solidFill>
            </a:endParaRPr>
          </a:p>
        </p:txBody>
      </p:sp>
      <p:sp>
        <p:nvSpPr>
          <p:cNvPr id="4100" name="Rectangle 9"/>
          <p:cNvSpPr>
            <a:spLocks noGrp="1" noChangeArrowheads="1"/>
          </p:cNvSpPr>
          <p:nvPr>
            <p:ph sz="half" idx="2"/>
          </p:nvPr>
        </p:nvSpPr>
        <p:spPr>
          <a:xfrm>
            <a:off x="609600" y="4191000"/>
            <a:ext cx="8153400" cy="1828800"/>
          </a:xfrm>
        </p:spPr>
        <p:txBody>
          <a:bodyPr>
            <a:normAutofit fontScale="40000" lnSpcReduction="20000"/>
          </a:bodyPr>
          <a:lstStyle/>
          <a:p>
            <a:pPr algn="r" eaLnBrk="1" hangingPunct="1">
              <a:lnSpc>
                <a:spcPct val="90000"/>
              </a:lnSpc>
              <a:buFont typeface="Wingdings 2" pitchFamily="18" charset="2"/>
              <a:buNone/>
            </a:pPr>
            <a:endParaRPr lang="en-US" sz="2000" b="1" dirty="0">
              <a:latin typeface="+mj-lt"/>
            </a:endParaRPr>
          </a:p>
          <a:p>
            <a:pPr algn="r" eaLnBrk="1" hangingPunct="1">
              <a:lnSpc>
                <a:spcPct val="90000"/>
              </a:lnSpc>
              <a:buFont typeface="Wingdings 2" pitchFamily="18" charset="2"/>
              <a:buNone/>
            </a:pPr>
            <a:r>
              <a:rPr lang="en-US" sz="2900" b="1" dirty="0">
                <a:latin typeface="+mj-lt"/>
              </a:rPr>
              <a:t>Presented by:</a:t>
            </a:r>
          </a:p>
          <a:p>
            <a:pPr algn="r" eaLnBrk="1" hangingPunct="1">
              <a:lnSpc>
                <a:spcPct val="90000"/>
              </a:lnSpc>
              <a:buFont typeface="Wingdings 2" pitchFamily="18" charset="2"/>
              <a:buNone/>
            </a:pPr>
            <a:r>
              <a:rPr lang="en-US" sz="2900" b="1" dirty="0">
                <a:latin typeface="+mj-lt"/>
              </a:rPr>
              <a:t>Bonnie Lee Behm</a:t>
            </a:r>
          </a:p>
          <a:p>
            <a:pPr algn="r" eaLnBrk="1" hangingPunct="1">
              <a:lnSpc>
                <a:spcPct val="90000"/>
              </a:lnSpc>
              <a:buFont typeface="Wingdings 2" pitchFamily="18" charset="2"/>
              <a:buNone/>
            </a:pPr>
            <a:r>
              <a:rPr lang="en-US" sz="2900" b="1" dirty="0">
                <a:latin typeface="+mj-lt"/>
              </a:rPr>
              <a:t>Director of Financial Assistance</a:t>
            </a:r>
          </a:p>
          <a:p>
            <a:pPr algn="r" eaLnBrk="1" hangingPunct="1">
              <a:lnSpc>
                <a:spcPct val="90000"/>
              </a:lnSpc>
              <a:buFont typeface="Wingdings" pitchFamily="2" charset="2"/>
              <a:buNone/>
            </a:pPr>
            <a:r>
              <a:rPr lang="en-US" sz="2900" dirty="0">
                <a:latin typeface="+mj-lt"/>
              </a:rPr>
              <a:t>										</a:t>
            </a:r>
            <a:r>
              <a:rPr lang="en-US" sz="2900" b="1" dirty="0">
                <a:latin typeface="+mj-lt"/>
              </a:rPr>
              <a:t>Villanova University</a:t>
            </a:r>
            <a:r>
              <a:rPr lang="en-US" sz="1800" dirty="0"/>
              <a:t>	</a:t>
            </a:r>
          </a:p>
          <a:p>
            <a:pPr eaLnBrk="1" hangingPunct="1">
              <a:lnSpc>
                <a:spcPct val="90000"/>
              </a:lnSpc>
              <a:buFont typeface="Wingdings" pitchFamily="2" charset="2"/>
              <a:buNone/>
            </a:pPr>
            <a:endParaRPr lang="en-US" sz="1600" dirty="0"/>
          </a:p>
          <a:p>
            <a:pPr eaLnBrk="1" hangingPunct="1">
              <a:lnSpc>
                <a:spcPct val="90000"/>
              </a:lnSpc>
              <a:buFont typeface="Wingdings" pitchFamily="2" charset="2"/>
              <a:buNone/>
            </a:pPr>
            <a:r>
              <a:rPr lang="en-US" sz="1600" dirty="0"/>
              <a:t>	</a:t>
            </a:r>
            <a:r>
              <a:rPr lang="en-US" sz="2000" dirty="0"/>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1905000" y="1143000"/>
            <a:ext cx="7038975" cy="533400"/>
          </a:xfrm>
        </p:spPr>
        <p:txBody>
          <a:bodyPr>
            <a:normAutofit/>
          </a:bodyPr>
          <a:lstStyle/>
          <a:p>
            <a:pPr eaLnBrk="1" hangingPunct="1"/>
            <a:r>
              <a:rPr lang="en-US" b="1" dirty="0"/>
              <a:t>What Is the FAFSA?</a:t>
            </a:r>
          </a:p>
        </p:txBody>
      </p:sp>
      <p:sp>
        <p:nvSpPr>
          <p:cNvPr id="13315" name="Rectangle 1027"/>
          <p:cNvSpPr>
            <a:spLocks noGrp="1" noChangeArrowheads="1"/>
          </p:cNvSpPr>
          <p:nvPr>
            <p:ph idx="1"/>
          </p:nvPr>
        </p:nvSpPr>
        <p:spPr>
          <a:xfrm>
            <a:off x="0" y="1447800"/>
            <a:ext cx="9144000" cy="5257800"/>
          </a:xfrm>
        </p:spPr>
        <p:txBody>
          <a:bodyPr>
            <a:normAutofit lnSpcReduction="10000"/>
          </a:bodyPr>
          <a:lstStyle/>
          <a:p>
            <a:pPr eaLnBrk="1" hangingPunct="1">
              <a:lnSpc>
                <a:spcPct val="90000"/>
              </a:lnSpc>
              <a:buSzTx/>
            </a:pPr>
            <a:endParaRPr lang="en-US" sz="2800" b="1" dirty="0">
              <a:solidFill>
                <a:srgbClr val="FF0000"/>
              </a:solidFill>
            </a:endParaRPr>
          </a:p>
          <a:p>
            <a:pPr eaLnBrk="1" hangingPunct="1">
              <a:lnSpc>
                <a:spcPct val="90000"/>
              </a:lnSpc>
              <a:buSzTx/>
            </a:pPr>
            <a:r>
              <a:rPr lang="en-US" sz="2800" b="1" dirty="0">
                <a:solidFill>
                  <a:srgbClr val="FF0000"/>
                </a:solidFill>
              </a:rPr>
              <a:t>Free</a:t>
            </a:r>
            <a:r>
              <a:rPr lang="en-US" sz="2800" dirty="0"/>
              <a:t> Application For Federal Student Aid (FAFSA)</a:t>
            </a:r>
          </a:p>
          <a:p>
            <a:pPr eaLnBrk="1" hangingPunct="1">
              <a:lnSpc>
                <a:spcPct val="90000"/>
              </a:lnSpc>
              <a:buSzTx/>
              <a:buFont typeface="Wingdings 2" pitchFamily="18" charset="2"/>
              <a:buNone/>
            </a:pPr>
            <a:r>
              <a:rPr lang="en-US" sz="2800" dirty="0"/>
              <a:t>				</a:t>
            </a:r>
            <a:r>
              <a:rPr lang="en-US" sz="3600" dirty="0"/>
              <a:t>www.fafsa.gov</a:t>
            </a:r>
          </a:p>
          <a:p>
            <a:pPr eaLnBrk="1" hangingPunct="1">
              <a:lnSpc>
                <a:spcPct val="90000"/>
              </a:lnSpc>
              <a:buSzTx/>
            </a:pPr>
            <a:r>
              <a:rPr lang="en-US" sz="2800" dirty="0"/>
              <a:t>Use it to apply for federal &amp; state aid </a:t>
            </a:r>
          </a:p>
          <a:p>
            <a:pPr eaLnBrk="1" hangingPunct="1">
              <a:lnSpc>
                <a:spcPct val="90000"/>
              </a:lnSpc>
              <a:buSzTx/>
            </a:pPr>
            <a:r>
              <a:rPr lang="en-US" sz="2800" dirty="0"/>
              <a:t>May be application for college aid, depending upon the school: </a:t>
            </a:r>
          </a:p>
          <a:p>
            <a:pPr lvl="1">
              <a:lnSpc>
                <a:spcPct val="90000"/>
              </a:lnSpc>
              <a:buSzTx/>
              <a:buFont typeface="Wingdings" panose="05000000000000000000" pitchFamily="2" charset="2"/>
              <a:buChar char="Ø"/>
            </a:pPr>
            <a:r>
              <a:rPr lang="en-US" sz="1800" dirty="0"/>
              <a:t>File one FAFSA per student (not one per school)</a:t>
            </a:r>
          </a:p>
          <a:p>
            <a:pPr marL="1558417" lvl="4" indent="-342900">
              <a:defRPr/>
            </a:pPr>
            <a:r>
              <a:rPr lang="en-US" sz="2200" dirty="0"/>
              <a:t>List all the schools you are considering so the results of the FAFSA go to each school</a:t>
            </a:r>
          </a:p>
          <a:p>
            <a:pPr marL="1833689" lvl="5" indent="-342900">
              <a:defRPr/>
            </a:pPr>
            <a:r>
              <a:rPr lang="en-US" sz="2000" dirty="0"/>
              <a:t>If PA resident and applying to a PA school it is good to list a PA school first – otherwise you can list schools in any order </a:t>
            </a:r>
          </a:p>
          <a:p>
            <a:pPr marL="1490789" lvl="5" indent="0">
              <a:buNone/>
              <a:defRPr/>
            </a:pPr>
            <a:r>
              <a:rPr lang="en-US" sz="3600" dirty="0"/>
              <a:t>Need to file a FAFSA every year !</a:t>
            </a:r>
          </a:p>
          <a:p>
            <a:pPr eaLnBrk="1" hangingPunct="1">
              <a:lnSpc>
                <a:spcPct val="90000"/>
              </a:lnSpc>
              <a:buFont typeface="Wingdings" pitchFamily="2" charset="2"/>
              <a:buNone/>
            </a:pPr>
            <a:endParaRPr lang="en-US"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bwMode="auto">
          <a:xfrm>
            <a:off x="590550" y="914400"/>
            <a:ext cx="85534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4000" dirty="0">
                <a:latin typeface="Arial" panose="020B0604020202020204" pitchFamily="34" charset="0"/>
                <a:cs typeface="Arial" panose="020B0604020202020204" pitchFamily="34" charset="0"/>
              </a:rPr>
              <a:t>Things to note:</a:t>
            </a:r>
          </a:p>
        </p:txBody>
      </p:sp>
      <p:sp>
        <p:nvSpPr>
          <p:cNvPr id="8195" name="Content Placeholder 2"/>
          <p:cNvSpPr txBox="1">
            <a:spLocks/>
          </p:cNvSpPr>
          <p:nvPr/>
        </p:nvSpPr>
        <p:spPr bwMode="auto">
          <a:xfrm>
            <a:off x="565803" y="2845594"/>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a:spcBef>
                <a:spcPct val="20000"/>
              </a:spcBef>
              <a:buFont typeface="Arial" panose="020B0604020202020204" pitchFamily="34" charset="0"/>
              <a:buChar char="•"/>
            </a:pPr>
            <a:r>
              <a:rPr lang="en-US" altLang="en-US" sz="2800" dirty="0">
                <a:solidFill>
                  <a:prstClr val="black"/>
                </a:solidFill>
                <a:latin typeface="+mn-lt"/>
                <a:cs typeface="Arial" panose="020B0604020202020204" pitchFamily="34" charset="0"/>
              </a:rPr>
              <a:t>2020-21  FAFSA available OCTOBER 1, 2019 at www.fafsa.gov</a:t>
            </a:r>
          </a:p>
          <a:p>
            <a:pPr marL="0" indent="0" defTabSz="457200">
              <a:spcBef>
                <a:spcPct val="20000"/>
              </a:spcBef>
            </a:pPr>
            <a:endParaRPr lang="en-US" altLang="en-US" sz="2400" dirty="0">
              <a:solidFill>
                <a:prstClr val="black"/>
              </a:solidFill>
              <a:cs typeface="Arial" panose="020B0604020202020204" pitchFamily="34" charset="0"/>
            </a:endParaRPr>
          </a:p>
        </p:txBody>
      </p:sp>
      <p:sp>
        <p:nvSpPr>
          <p:cNvPr id="8196" name="Title 3"/>
          <p:cNvSpPr txBox="1">
            <a:spLocks/>
          </p:cNvSpPr>
          <p:nvPr/>
        </p:nvSpPr>
        <p:spPr bwMode="auto">
          <a:xfrm>
            <a:off x="361950" y="2057400"/>
            <a:ext cx="85534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a:r>
              <a:rPr lang="en-US" altLang="en-US" sz="3200" u="sng" dirty="0">
                <a:solidFill>
                  <a:srgbClr val="595959"/>
                </a:solidFill>
                <a:latin typeface="Arial" panose="020B0604020202020204" pitchFamily="34" charset="0"/>
                <a:cs typeface="Arial" panose="020B0604020202020204" pitchFamily="34" charset="0"/>
              </a:rPr>
              <a:t>Earlier FAFSA</a:t>
            </a:r>
            <a:r>
              <a:rPr lang="en-US" altLang="en-US" sz="3200" u="sng" baseline="30000" dirty="0">
                <a:solidFill>
                  <a:srgbClr val="595959"/>
                </a:solidFill>
                <a:latin typeface="Arial" panose="020B0604020202020204" pitchFamily="34" charset="0"/>
                <a:cs typeface="Arial" panose="020B0604020202020204" pitchFamily="34" charset="0"/>
              </a:rPr>
              <a:t>®</a:t>
            </a:r>
            <a:r>
              <a:rPr lang="en-US" altLang="en-US" sz="3200" u="sng" dirty="0">
                <a:solidFill>
                  <a:srgbClr val="595959"/>
                </a:solidFill>
                <a:latin typeface="Arial" panose="020B0604020202020204" pitchFamily="34" charset="0"/>
                <a:cs typeface="Arial" panose="020B0604020202020204" pitchFamily="34" charset="0"/>
              </a:rPr>
              <a:t> Launch</a:t>
            </a:r>
          </a:p>
        </p:txBody>
      </p:sp>
      <p:sp>
        <p:nvSpPr>
          <p:cNvPr id="8197" name="Content Placeholder 2"/>
          <p:cNvSpPr txBox="1">
            <a:spLocks/>
          </p:cNvSpPr>
          <p:nvPr/>
        </p:nvSpPr>
        <p:spPr bwMode="auto">
          <a:xfrm>
            <a:off x="533400" y="4614862"/>
            <a:ext cx="8229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a:spcBef>
                <a:spcPct val="20000"/>
              </a:spcBef>
              <a:buFont typeface="Arial" panose="020B0604020202020204" pitchFamily="34" charset="0"/>
              <a:buChar char="•"/>
            </a:pPr>
            <a:r>
              <a:rPr lang="en-US" altLang="en-US" sz="2800" dirty="0">
                <a:solidFill>
                  <a:prstClr val="black"/>
                </a:solidFill>
                <a:latin typeface="Gill Sans MT" panose="020B0502020104020203" pitchFamily="34" charset="0"/>
                <a:cs typeface="Arial" panose="020B0604020202020204" pitchFamily="34" charset="0"/>
              </a:rPr>
              <a:t>2018 US tax data will be used for the 2020-21 academic year</a:t>
            </a:r>
          </a:p>
        </p:txBody>
      </p:sp>
      <p:sp>
        <p:nvSpPr>
          <p:cNvPr id="7" name="Title 3"/>
          <p:cNvSpPr txBox="1">
            <a:spLocks/>
          </p:cNvSpPr>
          <p:nvPr/>
        </p:nvSpPr>
        <p:spPr>
          <a:xfrm>
            <a:off x="361950" y="3810000"/>
            <a:ext cx="8709025" cy="804862"/>
          </a:xfrm>
          <a:prstGeom prst="rect">
            <a:avLst/>
          </a:prstGeom>
        </p:spPr>
        <p:txBody>
          <a:bodyPr/>
          <a:lstStyle>
            <a:lvl1pPr algn="l" defTabSz="457200" rtl="0" eaLnBrk="1" latinLnBrk="0" hangingPunct="1">
              <a:spcBef>
                <a:spcPct val="0"/>
              </a:spcBef>
              <a:buNone/>
              <a:defRPr sz="4000" kern="1200">
                <a:solidFill>
                  <a:srgbClr val="595959"/>
                </a:solidFill>
                <a:latin typeface="Arial"/>
                <a:ea typeface="+mj-ea"/>
                <a:cs typeface="Arial"/>
              </a:defRPr>
            </a:lvl1pPr>
          </a:lstStyle>
          <a:p>
            <a:pPr fontAlgn="auto">
              <a:spcAft>
                <a:spcPts val="0"/>
              </a:spcAft>
              <a:defRPr/>
            </a:pPr>
            <a:r>
              <a:rPr lang="en-US" sz="3200" u="sng" dirty="0"/>
              <a:t>Earlier</a:t>
            </a:r>
            <a:r>
              <a:rPr lang="en-US" sz="3200" u="sng" spc="-150" dirty="0"/>
              <a:t> </a:t>
            </a:r>
            <a:r>
              <a:rPr lang="en-US" sz="3200" u="sng" dirty="0"/>
              <a:t>Income</a:t>
            </a:r>
            <a:r>
              <a:rPr lang="en-US" sz="3200" u="sng" spc="-150" dirty="0"/>
              <a:t> Data </a:t>
            </a:r>
            <a:r>
              <a:rPr lang="en-US" sz="3200" u="sng" dirty="0"/>
              <a:t>Required</a:t>
            </a:r>
          </a:p>
        </p:txBody>
      </p:sp>
    </p:spTree>
    <p:extLst>
      <p:ext uri="{BB962C8B-B14F-4D97-AF65-F5344CB8AC3E}">
        <p14:creationId xmlns:p14="http://schemas.microsoft.com/office/powerpoint/2010/main" val="190910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idx="4294967295"/>
          </p:nvPr>
        </p:nvSpPr>
        <p:spPr bwMode="auto">
          <a:xfrm>
            <a:off x="496888" y="762000"/>
            <a:ext cx="86471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600" dirty="0">
                <a:latin typeface="Arial" panose="020B0604020202020204" pitchFamily="34" charset="0"/>
                <a:cs typeface="Arial" panose="020B0604020202020204" pitchFamily="34" charset="0"/>
              </a:rPr>
              <a:t>I see I must report 2018 income</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endParaRPr lang="en-US" altLang="en-US" sz="4000" dirty="0">
              <a:latin typeface="Arial" panose="020B0604020202020204" pitchFamily="34" charset="0"/>
              <a:cs typeface="Arial" panose="020B0604020202020204" pitchFamily="34" charset="0"/>
            </a:endParaRPr>
          </a:p>
        </p:txBody>
      </p:sp>
      <p:sp>
        <p:nvSpPr>
          <p:cNvPr id="13315" name="Title 3"/>
          <p:cNvSpPr txBox="1">
            <a:spLocks/>
          </p:cNvSpPr>
          <p:nvPr/>
        </p:nvSpPr>
        <p:spPr bwMode="auto">
          <a:xfrm>
            <a:off x="304800" y="15240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a:r>
              <a:rPr lang="en-US" altLang="en-US" sz="2800" b="1" u="sng" dirty="0">
                <a:solidFill>
                  <a:srgbClr val="FF5050"/>
                </a:solidFill>
                <a:latin typeface="Arial" panose="020B0604020202020204" pitchFamily="34" charset="0"/>
                <a:cs typeface="Arial" panose="020B0604020202020204" pitchFamily="34" charset="0"/>
              </a:rPr>
              <a:t>Can I choose to report 2019 income instead?</a:t>
            </a:r>
          </a:p>
        </p:txBody>
      </p:sp>
      <p:sp>
        <p:nvSpPr>
          <p:cNvPr id="13316" name="Content Placeholder 1"/>
          <p:cNvSpPr txBox="1">
            <a:spLocks/>
          </p:cNvSpPr>
          <p:nvPr/>
        </p:nvSpPr>
        <p:spPr bwMode="auto">
          <a:xfrm>
            <a:off x="0" y="2209800"/>
            <a:ext cx="8991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a:spcBef>
                <a:spcPct val="20000"/>
              </a:spcBef>
              <a:buFont typeface="Arial" panose="020B0604020202020204" pitchFamily="34" charset="0"/>
              <a:buChar char="•"/>
            </a:pPr>
            <a:r>
              <a:rPr lang="en-US" altLang="en-US" sz="2800" dirty="0">
                <a:solidFill>
                  <a:prstClr val="black"/>
                </a:solidFill>
                <a:latin typeface="Constantia" panose="02030602050306030303" pitchFamily="18" charset="0"/>
                <a:cs typeface="Arial" panose="020B0604020202020204" pitchFamily="34" charset="0"/>
              </a:rPr>
              <a:t>No; you do not have a choice of which year to report</a:t>
            </a:r>
          </a:p>
          <a:p>
            <a:pPr marL="0" indent="0" defTabSz="457200">
              <a:spcBef>
                <a:spcPct val="20000"/>
              </a:spcBef>
            </a:pPr>
            <a:endParaRPr lang="en-US" altLang="en-US" sz="1050" dirty="0">
              <a:solidFill>
                <a:prstClr val="black"/>
              </a:solidFill>
              <a:latin typeface="Constantia" panose="02030602050306030303" pitchFamily="18" charset="0"/>
              <a:cs typeface="Arial" panose="020B0604020202020204" pitchFamily="34" charset="0"/>
            </a:endParaRPr>
          </a:p>
          <a:p>
            <a:pPr defTabSz="457200">
              <a:spcBef>
                <a:spcPct val="20000"/>
              </a:spcBef>
              <a:buFont typeface="Arial" panose="020B0604020202020204" pitchFamily="34" charset="0"/>
              <a:buChar char="•"/>
            </a:pPr>
            <a:r>
              <a:rPr lang="en-US" altLang="en-US" sz="2800" dirty="0">
                <a:solidFill>
                  <a:prstClr val="black"/>
                </a:solidFill>
                <a:latin typeface="Constantia" panose="02030602050306030303" pitchFamily="18" charset="0"/>
                <a:cs typeface="Arial" panose="020B0604020202020204" pitchFamily="34" charset="0"/>
              </a:rPr>
              <a:t>Must report info for the year the FAFSA indicates</a:t>
            </a:r>
          </a:p>
          <a:p>
            <a:pPr defTabSz="457200">
              <a:spcBef>
                <a:spcPct val="20000"/>
              </a:spcBef>
              <a:buFont typeface="Arial" panose="020B0604020202020204" pitchFamily="34" charset="0"/>
              <a:buChar char="•"/>
            </a:pPr>
            <a:endParaRPr lang="en-US" altLang="en-US" sz="1050" dirty="0">
              <a:solidFill>
                <a:prstClr val="black"/>
              </a:solidFill>
              <a:latin typeface="Constantia" panose="02030602050306030303" pitchFamily="18" charset="0"/>
              <a:cs typeface="Arial" panose="020B0604020202020204" pitchFamily="34" charset="0"/>
            </a:endParaRPr>
          </a:p>
          <a:p>
            <a:pPr defTabSz="457200">
              <a:spcBef>
                <a:spcPct val="20000"/>
              </a:spcBef>
              <a:buFont typeface="Arial" panose="020B0604020202020204" pitchFamily="34" charset="0"/>
              <a:buChar char="•"/>
            </a:pPr>
            <a:r>
              <a:rPr lang="en-US" altLang="en-US" sz="2800" dirty="0">
                <a:solidFill>
                  <a:prstClr val="black"/>
                </a:solidFill>
                <a:latin typeface="Constantia" panose="02030602050306030303" pitchFamily="18" charset="0"/>
                <a:cs typeface="Arial" panose="020B0604020202020204" pitchFamily="34" charset="0"/>
              </a:rPr>
              <a:t>Talk to the school you intend to go to if there are changes in your family </a:t>
            </a:r>
          </a:p>
          <a:p>
            <a:pPr defTabSz="457200">
              <a:spcBef>
                <a:spcPct val="20000"/>
              </a:spcBef>
              <a:buFont typeface="Arial" panose="020B0604020202020204" pitchFamily="34" charset="0"/>
              <a:buChar char="•"/>
            </a:pPr>
            <a:endParaRPr lang="en-US" altLang="en-US" sz="1100" dirty="0">
              <a:solidFill>
                <a:prstClr val="black"/>
              </a:solidFill>
              <a:latin typeface="Constantia" panose="02030602050306030303" pitchFamily="18" charset="0"/>
              <a:cs typeface="Arial" panose="020B0604020202020204" pitchFamily="34" charset="0"/>
            </a:endParaRPr>
          </a:p>
          <a:p>
            <a:pPr defTabSz="457200">
              <a:spcBef>
                <a:spcPct val="20000"/>
              </a:spcBef>
              <a:buFont typeface="Arial" panose="020B0604020202020204" pitchFamily="34" charset="0"/>
              <a:buChar char="•"/>
            </a:pPr>
            <a:r>
              <a:rPr lang="en-US" altLang="en-US" sz="2800" dirty="0">
                <a:solidFill>
                  <a:prstClr val="black"/>
                </a:solidFill>
                <a:latin typeface="Constantia" panose="02030602050306030303" pitchFamily="18" charset="0"/>
                <a:cs typeface="Arial" panose="020B0604020202020204" pitchFamily="34" charset="0"/>
              </a:rPr>
              <a:t>Remember: Certain items on FAFSA are “as of today,” so read each question carefully &amp; fill out accordingly</a:t>
            </a:r>
          </a:p>
        </p:txBody>
      </p:sp>
    </p:spTree>
    <p:extLst>
      <p:ext uri="{BB962C8B-B14F-4D97-AF65-F5344CB8AC3E}">
        <p14:creationId xmlns:p14="http://schemas.microsoft.com/office/powerpoint/2010/main" val="117896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idx="4294967295"/>
          </p:nvPr>
        </p:nvSpPr>
        <p:spPr bwMode="auto">
          <a:xfrm>
            <a:off x="590550" y="762000"/>
            <a:ext cx="8553450" cy="30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4000" dirty="0">
                <a:latin typeface="Arial" panose="020B0604020202020204" pitchFamily="34" charset="0"/>
                <a:cs typeface="Arial" panose="020B0604020202020204" pitchFamily="34" charset="0"/>
              </a:rPr>
              <a:t>Will filing early help?</a:t>
            </a:r>
          </a:p>
        </p:txBody>
      </p:sp>
      <p:sp>
        <p:nvSpPr>
          <p:cNvPr id="14339" name="Title 3"/>
          <p:cNvSpPr txBox="1">
            <a:spLocks/>
          </p:cNvSpPr>
          <p:nvPr/>
        </p:nvSpPr>
        <p:spPr bwMode="auto">
          <a:xfrm>
            <a:off x="76200" y="1600200"/>
            <a:ext cx="891539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a:r>
              <a:rPr lang="en-US" altLang="en-US" sz="2800" b="1" u="sng" dirty="0">
                <a:solidFill>
                  <a:srgbClr val="595959"/>
                </a:solidFill>
                <a:latin typeface="+mn-lt"/>
                <a:cs typeface="Arial" panose="020B0604020202020204" pitchFamily="34" charset="0"/>
              </a:rPr>
              <a:t>Will students receive aid award earlier if they apply earlier?</a:t>
            </a:r>
          </a:p>
        </p:txBody>
      </p:sp>
      <p:sp>
        <p:nvSpPr>
          <p:cNvPr id="14340" name="Content Placeholder 1"/>
          <p:cNvSpPr txBox="1">
            <a:spLocks/>
          </p:cNvSpPr>
          <p:nvPr/>
        </p:nvSpPr>
        <p:spPr bwMode="auto">
          <a:xfrm>
            <a:off x="228599" y="2819400"/>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a:spcBef>
                <a:spcPct val="20000"/>
              </a:spcBef>
              <a:buFont typeface="Arial" panose="020B0604020202020204" pitchFamily="34" charset="0"/>
              <a:buChar char="•"/>
            </a:pPr>
            <a:r>
              <a:rPr lang="en-US" altLang="en-US" sz="2800" dirty="0">
                <a:solidFill>
                  <a:prstClr val="black"/>
                </a:solidFill>
                <a:latin typeface="Constantia" panose="02030602050306030303" pitchFamily="18" charset="0"/>
                <a:cs typeface="Arial" panose="020B0604020202020204" pitchFamily="34" charset="0"/>
              </a:rPr>
              <a:t>Not necessarily; some schools will make offers earlier; others won’t</a:t>
            </a:r>
          </a:p>
          <a:p>
            <a:pPr defTabSz="457200">
              <a:spcBef>
                <a:spcPct val="20000"/>
              </a:spcBef>
              <a:buFont typeface="Arial" panose="020B0604020202020204" pitchFamily="34" charset="0"/>
              <a:buChar char="•"/>
            </a:pPr>
            <a:r>
              <a:rPr lang="en-US" altLang="en-US" sz="2800" dirty="0">
                <a:solidFill>
                  <a:prstClr val="black"/>
                </a:solidFill>
                <a:latin typeface="Constantia" panose="02030602050306030303" pitchFamily="18" charset="0"/>
                <a:cs typeface="Arial" panose="020B0604020202020204" pitchFamily="34" charset="0"/>
              </a:rPr>
              <a:t>collegescorecard.ed.gov allows for cost comparison of schools based on averages</a:t>
            </a:r>
          </a:p>
          <a:p>
            <a:pPr defTabSz="457200">
              <a:spcBef>
                <a:spcPct val="20000"/>
              </a:spcBef>
              <a:buFont typeface="Arial" panose="020B0604020202020204" pitchFamily="34" charset="0"/>
              <a:buChar char="•"/>
            </a:pPr>
            <a:r>
              <a:rPr lang="en-US" altLang="en-US" sz="2800" dirty="0">
                <a:solidFill>
                  <a:prstClr val="black"/>
                </a:solidFill>
                <a:latin typeface="Constantia" panose="02030602050306030303" pitchFamily="18" charset="0"/>
                <a:cs typeface="Arial" panose="020B0604020202020204" pitchFamily="34" charset="0"/>
              </a:rPr>
              <a:t>Remember: early aid offers could be estimates</a:t>
            </a:r>
          </a:p>
        </p:txBody>
      </p:sp>
    </p:spTree>
    <p:extLst>
      <p:ext uri="{BB962C8B-B14F-4D97-AF65-F5344CB8AC3E}">
        <p14:creationId xmlns:p14="http://schemas.microsoft.com/office/powerpoint/2010/main" val="59635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762000"/>
            <a:ext cx="5867400" cy="990600"/>
          </a:xfrm>
        </p:spPr>
        <p:txBody>
          <a:bodyPr/>
          <a:lstStyle/>
          <a:p>
            <a:pPr eaLnBrk="1" hangingPunct="1"/>
            <a:r>
              <a:rPr lang="en-US" b="1" dirty="0"/>
              <a:t>Completing the FAFSA</a:t>
            </a:r>
          </a:p>
        </p:txBody>
      </p:sp>
      <p:sp>
        <p:nvSpPr>
          <p:cNvPr id="14339" name="Rectangle 3"/>
          <p:cNvSpPr>
            <a:spLocks noGrp="1" noChangeArrowheads="1"/>
          </p:cNvSpPr>
          <p:nvPr>
            <p:ph idx="1"/>
          </p:nvPr>
        </p:nvSpPr>
        <p:spPr>
          <a:xfrm>
            <a:off x="228600" y="1828800"/>
            <a:ext cx="8686800" cy="5029200"/>
          </a:xfrm>
        </p:spPr>
        <p:txBody>
          <a:bodyPr>
            <a:normAutofit/>
          </a:bodyPr>
          <a:lstStyle/>
          <a:p>
            <a:pPr marL="640080" lvl="1" indent="-246888" eaLnBrk="1" fontAlgn="auto" hangingPunct="1">
              <a:lnSpc>
                <a:spcPct val="90000"/>
              </a:lnSpc>
              <a:spcAft>
                <a:spcPts val="0"/>
              </a:spcAft>
              <a:buFont typeface="Wingdings 2"/>
              <a:buChar char=""/>
              <a:defRPr/>
            </a:pPr>
            <a:endParaRPr lang="en-US" u="sng" dirty="0"/>
          </a:p>
          <a:p>
            <a:pPr marL="393192" lvl="1" indent="0" eaLnBrk="1" fontAlgn="auto" hangingPunct="1">
              <a:lnSpc>
                <a:spcPct val="90000"/>
              </a:lnSpc>
              <a:spcAft>
                <a:spcPts val="0"/>
              </a:spcAft>
              <a:buNone/>
              <a:defRPr/>
            </a:pPr>
            <a:r>
              <a:rPr lang="en-US" sz="2400" u="sng" dirty="0"/>
              <a:t>Use the </a:t>
            </a:r>
            <a:r>
              <a:rPr lang="en-US" sz="2400" u="sng" dirty="0">
                <a:solidFill>
                  <a:srgbClr val="FF5050"/>
                </a:solidFill>
              </a:rPr>
              <a:t>IRS Data Retrieval Tool (DRT) </a:t>
            </a:r>
            <a:r>
              <a:rPr lang="en-US" sz="2400" dirty="0"/>
              <a:t>to assist in the completion of the FAFSA</a:t>
            </a:r>
          </a:p>
          <a:p>
            <a:pPr lvl="2" indent="-246888" eaLnBrk="1" fontAlgn="auto" hangingPunct="1">
              <a:lnSpc>
                <a:spcPct val="90000"/>
              </a:lnSpc>
              <a:spcAft>
                <a:spcPts val="0"/>
              </a:spcAft>
              <a:buFont typeface="Wingdings 2"/>
              <a:buChar char=""/>
              <a:defRPr/>
            </a:pPr>
            <a:r>
              <a:rPr lang="en-US" sz="2400" dirty="0"/>
              <a:t>Allows family to download tax information directly from the tax return onto the FAFSA.</a:t>
            </a:r>
          </a:p>
          <a:p>
            <a:pPr lvl="2" indent="-246888" eaLnBrk="1" fontAlgn="auto" hangingPunct="1">
              <a:lnSpc>
                <a:spcPct val="90000"/>
              </a:lnSpc>
              <a:spcAft>
                <a:spcPts val="0"/>
              </a:spcAft>
              <a:buFont typeface="Wingdings 2"/>
              <a:buChar char=""/>
              <a:defRPr/>
            </a:pPr>
            <a:endParaRPr lang="en-US" sz="1100" dirty="0"/>
          </a:p>
          <a:p>
            <a:pPr lvl="1"/>
            <a:r>
              <a:rPr lang="en-US" sz="2400" dirty="0"/>
              <a:t>For the 2020-21 year the IRS Data Retrieval tool will be available with some changes. </a:t>
            </a:r>
          </a:p>
          <a:p>
            <a:pPr lvl="2">
              <a:buFont typeface="Wingdings" panose="05000000000000000000" pitchFamily="2" charset="2"/>
              <a:buChar char="Ø"/>
            </a:pPr>
            <a:r>
              <a:rPr lang="en-US" sz="2400" dirty="0"/>
              <a:t>It will limit the information that displays to the applicant in order to enhance the security and privacy of sensitive personal data transferred to the FAFSA from the IRS.</a:t>
            </a:r>
          </a:p>
          <a:p>
            <a:pPr marL="667512" lvl="2" indent="0" eaLnBrk="1" fontAlgn="auto" hangingPunct="1">
              <a:lnSpc>
                <a:spcPct val="90000"/>
              </a:lnSpc>
              <a:spcAft>
                <a:spcPts val="0"/>
              </a:spcAft>
              <a:buNone/>
              <a:defRPr/>
            </a:pPr>
            <a:endParaRPr lang="en-US" sz="2400" dirty="0"/>
          </a:p>
          <a:p>
            <a:pPr marL="667512" lvl="2" indent="0" eaLnBrk="1" fontAlgn="auto" hangingPunct="1">
              <a:spcAft>
                <a:spcPts val="0"/>
              </a:spcAft>
              <a:buClr>
                <a:srgbClr val="00B0F0"/>
              </a:buClr>
              <a:buNone/>
              <a:defRPr/>
            </a:pPr>
            <a:endParaRPr lang="en-US" sz="24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362200" y="704850"/>
            <a:ext cx="6324600" cy="666750"/>
          </a:xfrm>
        </p:spPr>
        <p:txBody>
          <a:bodyPr>
            <a:normAutofit/>
          </a:bodyPr>
          <a:lstStyle/>
          <a:p>
            <a:pPr eaLnBrk="1" fontAlgn="auto" hangingPunct="1">
              <a:spcAft>
                <a:spcPts val="0"/>
              </a:spcAft>
              <a:defRPr/>
            </a:pPr>
            <a:r>
              <a:rPr lang="en-US" b="1" dirty="0"/>
              <a:t>Filing The FAFSA</a:t>
            </a:r>
          </a:p>
        </p:txBody>
      </p:sp>
      <p:sp>
        <p:nvSpPr>
          <p:cNvPr id="20483" name="Rectangle 3"/>
          <p:cNvSpPr>
            <a:spLocks noGrp="1" noChangeArrowheads="1"/>
          </p:cNvSpPr>
          <p:nvPr>
            <p:ph idx="1"/>
          </p:nvPr>
        </p:nvSpPr>
        <p:spPr>
          <a:xfrm>
            <a:off x="228600" y="2209800"/>
            <a:ext cx="8763000" cy="4343400"/>
          </a:xfrm>
        </p:spPr>
        <p:txBody>
          <a:bodyPr/>
          <a:lstStyle/>
          <a:p>
            <a:pPr lvl="1" eaLnBrk="1" hangingPunct="1"/>
            <a:r>
              <a:rPr lang="en-US" sz="2800" dirty="0"/>
              <a:t>Students need to apply even if they are not sure of which school they will attend</a:t>
            </a:r>
          </a:p>
          <a:p>
            <a:pPr lvl="1" eaLnBrk="1" hangingPunct="1"/>
            <a:r>
              <a:rPr lang="en-US" sz="2800" u="sng" dirty="0"/>
              <a:t>Do not</a:t>
            </a:r>
            <a:r>
              <a:rPr lang="en-US" sz="2800" dirty="0"/>
              <a:t> wait to be accepted to college to file for financial assistance</a:t>
            </a:r>
          </a:p>
          <a:p>
            <a:pPr lvl="1" eaLnBrk="1" hangingPunct="1"/>
            <a:r>
              <a:rPr lang="en-US" sz="2800" dirty="0"/>
              <a:t>Student and parent must create an FSA ID</a:t>
            </a:r>
          </a:p>
          <a:p>
            <a:pPr marL="393700" lvl="1" indent="0" eaLnBrk="1" hangingPunct="1">
              <a:buNone/>
            </a:pPr>
            <a:endParaRPr lang="en-US" sz="2800" dirty="0"/>
          </a:p>
          <a:p>
            <a:pPr marL="393700" lvl="1" indent="0" eaLnBrk="1" hangingPunct="1">
              <a:buNone/>
            </a:pP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1600200" y="609600"/>
            <a:ext cx="8077200" cy="685800"/>
          </a:xfrm>
        </p:spPr>
        <p:txBody>
          <a:bodyPr>
            <a:normAutofit fontScale="90000"/>
          </a:bodyPr>
          <a:lstStyle/>
          <a:p>
            <a:pPr eaLnBrk="1" hangingPunct="1"/>
            <a:r>
              <a:rPr lang="en-US" sz="4000" b="1" dirty="0"/>
              <a:t>Whose Information</a:t>
            </a:r>
            <a:br>
              <a:rPr lang="en-US" sz="4000" b="1" dirty="0"/>
            </a:br>
            <a:r>
              <a:rPr lang="en-US" sz="4000" b="1" dirty="0"/>
              <a:t> Goes on the FAFSA?</a:t>
            </a:r>
          </a:p>
        </p:txBody>
      </p:sp>
      <p:sp>
        <p:nvSpPr>
          <p:cNvPr id="2" name="Content Placeholder 1"/>
          <p:cNvSpPr>
            <a:spLocks noGrp="1"/>
          </p:cNvSpPr>
          <p:nvPr>
            <p:ph idx="1"/>
          </p:nvPr>
        </p:nvSpPr>
        <p:spPr>
          <a:xfrm>
            <a:off x="228600" y="1447800"/>
            <a:ext cx="8458200" cy="5181600"/>
          </a:xfrm>
        </p:spPr>
        <p:txBody>
          <a:bodyPr>
            <a:normAutofit/>
          </a:bodyPr>
          <a:lstStyle/>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r>
              <a:rPr lang="en-US" dirty="0"/>
              <a:t>Dependent Student and Parent(s) – student and parent data</a:t>
            </a:r>
          </a:p>
          <a:p>
            <a:pPr marL="0" indent="0" eaLnBrk="1" fontAlgn="auto" hangingPunct="1">
              <a:spcAft>
                <a:spcPts val="0"/>
              </a:spcAft>
              <a:buClr>
                <a:srgbClr val="00B0F0"/>
              </a:buClr>
              <a:buFont typeface="Wingdings 2" pitchFamily="18" charset="2"/>
              <a:buNone/>
              <a:defRPr/>
            </a:pPr>
            <a:r>
              <a:rPr lang="en-US" dirty="0"/>
              <a:t>      - Independent student – only student &amp; spouse, if applicable</a:t>
            </a:r>
          </a:p>
          <a:p>
            <a:pPr marL="274320" indent="-274320" eaLnBrk="1" fontAlgn="auto" hangingPunct="1">
              <a:spcAft>
                <a:spcPts val="0"/>
              </a:spcAft>
              <a:buClr>
                <a:srgbClr val="00B0F0"/>
              </a:buClr>
              <a:buFont typeface="Wingdings 2"/>
              <a:buChar char=""/>
              <a:defRPr/>
            </a:pPr>
            <a:r>
              <a:rPr lang="en-US" dirty="0"/>
              <a:t>Divorced or separated parents (provide information about the parent you lived with most in the last 12 months or the parent that provides the most financial support if you lived with each parent equally)</a:t>
            </a:r>
          </a:p>
          <a:p>
            <a:pPr marL="274320" indent="-274320" eaLnBrk="1" fontAlgn="auto" hangingPunct="1">
              <a:spcAft>
                <a:spcPts val="0"/>
              </a:spcAft>
              <a:buClr>
                <a:srgbClr val="00B0F0"/>
              </a:buClr>
              <a:buFont typeface="Wingdings 2"/>
              <a:buChar char=""/>
              <a:defRPr/>
            </a:pPr>
            <a:r>
              <a:rPr lang="en-US" dirty="0"/>
              <a:t>Stepparents or adoptive parents- yes</a:t>
            </a:r>
          </a:p>
          <a:p>
            <a:pPr marL="274320" indent="-274320" eaLnBrk="1" fontAlgn="auto" hangingPunct="1">
              <a:spcAft>
                <a:spcPts val="0"/>
              </a:spcAft>
              <a:buClr>
                <a:srgbClr val="00B0F0"/>
              </a:buClr>
              <a:buFont typeface="Wingdings 2"/>
              <a:buChar char=""/>
              <a:defRPr/>
            </a:pPr>
            <a:r>
              <a:rPr lang="en-US" dirty="0"/>
              <a:t>Foster parents or Legal guardians - no</a:t>
            </a:r>
          </a:p>
          <a:p>
            <a:pPr marL="274320" indent="-274320" eaLnBrk="1" fontAlgn="auto" hangingPunct="1">
              <a:spcAft>
                <a:spcPts val="0"/>
              </a:spcAft>
              <a:buClr>
                <a:srgbClr val="00B0F0"/>
              </a:buClr>
              <a:buFont typeface="Wingdings 2"/>
              <a:buChar char=""/>
              <a:defRPr/>
            </a:pPr>
            <a:r>
              <a:rPr lang="en-US" dirty="0"/>
              <a:t>Anyone else the student is living with – no</a:t>
            </a:r>
          </a:p>
          <a:p>
            <a:pPr marL="0" indent="0" algn="ctr" eaLnBrk="1" fontAlgn="auto" hangingPunct="1">
              <a:spcAft>
                <a:spcPts val="0"/>
              </a:spcAft>
              <a:buClr>
                <a:srgbClr val="00B0F0"/>
              </a:buClr>
              <a:buNone/>
              <a:defRPr/>
            </a:pPr>
            <a:r>
              <a:rPr lang="en-US" dirty="0">
                <a:solidFill>
                  <a:srgbClr val="FF0000"/>
                </a:solidFill>
              </a:rPr>
              <a:t>For unusual circumstances – check with school or guidance counselor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dirty="0"/>
              <a:t>Deadlines</a:t>
            </a:r>
          </a:p>
        </p:txBody>
      </p:sp>
      <p:pic>
        <p:nvPicPr>
          <p:cNvPr id="22531" name="Picture 3" descr="C:\Users\bbehm\AppData\Local\Microsoft\Windows\Temporary Internet Files\Content.IE5\Z5ACM3ZJ\MC900432664[1].png"/>
          <p:cNvPicPr>
            <a:picLocks noGrp="1" noChangeAspect="1" noChangeArrowheads="1"/>
          </p:cNvPicPr>
          <p:nvPr>
            <p:ph sz="half" idx="1"/>
          </p:nvPr>
        </p:nvPicPr>
        <p:blipFill>
          <a:blip r:embed="rId3" cstate="print"/>
          <a:srcRect/>
          <a:stretch>
            <a:fillRect/>
          </a:stretch>
        </p:blipFill>
        <p:spPr>
          <a:xfrm>
            <a:off x="304800" y="2024062"/>
            <a:ext cx="2438400" cy="3309938"/>
          </a:xfrm>
        </p:spPr>
      </p:pic>
      <p:sp>
        <p:nvSpPr>
          <p:cNvPr id="22532" name="Content Placeholder 6"/>
          <p:cNvSpPr>
            <a:spLocks noGrp="1"/>
          </p:cNvSpPr>
          <p:nvPr>
            <p:ph sz="half" idx="2"/>
          </p:nvPr>
        </p:nvSpPr>
        <p:spPr>
          <a:xfrm>
            <a:off x="2971800" y="1676400"/>
            <a:ext cx="6038850" cy="4876800"/>
          </a:xfrm>
        </p:spPr>
        <p:txBody>
          <a:bodyPr/>
          <a:lstStyle/>
          <a:p>
            <a:pPr eaLnBrk="1" hangingPunct="1"/>
            <a:endParaRPr lang="en-US" dirty="0"/>
          </a:p>
          <a:p>
            <a:pPr eaLnBrk="1" hangingPunct="1"/>
            <a:r>
              <a:rPr lang="en-US" dirty="0"/>
              <a:t>Check each institution for their specific deadline date</a:t>
            </a:r>
          </a:p>
          <a:p>
            <a:pPr eaLnBrk="1" hangingPunct="1"/>
            <a:r>
              <a:rPr lang="en-US" dirty="0"/>
              <a:t>State or federal deadline dates may differ so make sure you are meeting all timelines:  several states will change from “as soon as possible after January 1 to “as soon as possible after October 1”</a:t>
            </a:r>
          </a:p>
          <a:p>
            <a:pPr eaLnBrk="1" hangingPunct="1"/>
            <a:r>
              <a:rPr lang="en-US" dirty="0"/>
              <a:t>CSS PROFILE deadline now may be the same as FAFSA deadlines</a:t>
            </a:r>
          </a:p>
          <a:p>
            <a:pPr marL="0" indent="0" eaLnBrk="1" hangingPunct="1">
              <a:buNone/>
            </a:pPr>
            <a:r>
              <a:rPr lang="en-US" sz="2800" dirty="0">
                <a:solidFill>
                  <a:srgbClr val="FF5050"/>
                </a:solidFill>
              </a:rPr>
              <a:t>DO NOT MISS THE DEADLINE !</a:t>
            </a:r>
          </a:p>
          <a:p>
            <a:pPr marL="0" indent="0" eaLnBrk="1" hangingPunct="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lIns="92075" tIns="46038" rIns="92075" bIns="46038" anchor="ctr"/>
          <a:lstStyle/>
          <a:p>
            <a:pPr eaLnBrk="1" hangingPunct="1"/>
            <a:r>
              <a:rPr lang="en-US" b="1" dirty="0"/>
              <a:t>	Financial Need</a:t>
            </a:r>
            <a:endParaRPr lang="en-US" dirty="0"/>
          </a:p>
        </p:txBody>
      </p:sp>
      <p:sp>
        <p:nvSpPr>
          <p:cNvPr id="18435" name="Rectangle 3"/>
          <p:cNvSpPr>
            <a:spLocks noGrp="1" noChangeArrowheads="1"/>
          </p:cNvSpPr>
          <p:nvPr>
            <p:ph idx="1"/>
          </p:nvPr>
        </p:nvSpPr>
        <p:spPr>
          <a:xfrm>
            <a:off x="0" y="2209800"/>
            <a:ext cx="9296400" cy="4191000"/>
          </a:xfrm>
        </p:spPr>
        <p:txBody>
          <a:bodyPr lIns="92075" tIns="46038" rIns="92075" bIns="46038">
            <a:normAutofit/>
          </a:bodyPr>
          <a:lstStyle/>
          <a:p>
            <a:pPr marL="274320" indent="-274320" algn="ctr" eaLnBrk="1" fontAlgn="auto" hangingPunct="1">
              <a:spcAft>
                <a:spcPts val="0"/>
              </a:spcAft>
              <a:buClr>
                <a:schemeClr val="accent3"/>
              </a:buClr>
              <a:buFont typeface="Wingdings" pitchFamily="2" charset="2"/>
              <a:buNone/>
              <a:defRPr/>
            </a:pPr>
            <a:r>
              <a:rPr lang="en-US" sz="3600" dirty="0">
                <a:solidFill>
                  <a:srgbClr val="00FFFF"/>
                </a:solidFill>
              </a:rPr>
              <a:t> </a:t>
            </a:r>
            <a:r>
              <a:rPr lang="en-US" sz="4000" b="1" dirty="0">
                <a:solidFill>
                  <a:schemeClr val="accent3">
                    <a:lumMod val="50000"/>
                  </a:schemeClr>
                </a:solidFill>
              </a:rPr>
              <a:t>Cost of Attendance (COA)</a:t>
            </a:r>
          </a:p>
          <a:p>
            <a:pPr marL="274320" indent="-274320" algn="ctr" eaLnBrk="1" fontAlgn="auto" hangingPunct="1">
              <a:spcAft>
                <a:spcPts val="0"/>
              </a:spcAft>
              <a:buClr>
                <a:schemeClr val="accent3"/>
              </a:buClr>
              <a:buFont typeface="Wingdings" pitchFamily="2" charset="2"/>
              <a:buNone/>
              <a:defRPr/>
            </a:pPr>
            <a:r>
              <a:rPr lang="en-US" sz="4000" b="1" dirty="0">
                <a:solidFill>
                  <a:schemeClr val="accent3">
                    <a:lumMod val="50000"/>
                  </a:schemeClr>
                </a:solidFill>
              </a:rPr>
              <a:t>-</a:t>
            </a:r>
            <a:r>
              <a:rPr lang="en-US" sz="4000" b="1" u="sng" dirty="0">
                <a:solidFill>
                  <a:schemeClr val="accent3">
                    <a:lumMod val="50000"/>
                  </a:schemeClr>
                </a:solidFill>
              </a:rPr>
              <a:t>Expected Family Contribution (EFC)</a:t>
            </a:r>
          </a:p>
          <a:p>
            <a:pPr marL="274320" indent="-274320" algn="ctr" eaLnBrk="1" fontAlgn="auto" hangingPunct="1">
              <a:spcAft>
                <a:spcPts val="0"/>
              </a:spcAft>
              <a:buClr>
                <a:schemeClr val="accent3"/>
              </a:buClr>
              <a:buFont typeface="Wingdings" pitchFamily="2" charset="2"/>
              <a:buNone/>
              <a:defRPr/>
            </a:pPr>
            <a:r>
              <a:rPr lang="en-US" sz="4000" b="1" dirty="0">
                <a:solidFill>
                  <a:schemeClr val="accent3">
                    <a:lumMod val="50000"/>
                  </a:schemeClr>
                </a:solidFill>
              </a:rPr>
              <a:t>= Financial Need</a:t>
            </a:r>
          </a:p>
          <a:p>
            <a:pPr marL="274320" indent="-274320" algn="ctr" eaLnBrk="1" fontAlgn="auto" hangingPunct="1">
              <a:spcAft>
                <a:spcPts val="0"/>
              </a:spcAft>
              <a:buClr>
                <a:schemeClr val="accent3"/>
              </a:buClr>
              <a:buFont typeface="Wingdings" pitchFamily="2" charset="2"/>
              <a:buNone/>
              <a:defRPr/>
            </a:pPr>
            <a:endParaRPr lang="en-US" sz="4000" dirty="0">
              <a:solidFill>
                <a:schemeClr val="accent3">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1000"/>
                                        <p:tgtEl>
                                          <p:spTgt spid="18435">
                                            <p:txEl>
                                              <p:pRg st="2" end="2"/>
                                            </p:txEl>
                                          </p:spTgt>
                                        </p:tgtEl>
                                      </p:cBhvr>
                                    </p:animEffect>
                                    <p:anim calcmode="lin" valueType="num">
                                      <p:cBhvr>
                                        <p:cTn id="2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43491" y="990600"/>
            <a:ext cx="6571343" cy="863155"/>
          </a:xfrm>
        </p:spPr>
        <p:txBody>
          <a:bodyPr lIns="92075" tIns="46038" rIns="92075" bIns="46038" anchor="ctr"/>
          <a:lstStyle/>
          <a:p>
            <a:pPr eaLnBrk="1" hangingPunct="1"/>
            <a:r>
              <a:rPr lang="en-US" b="1" dirty="0"/>
              <a:t>Cost of Attendance (COA)</a:t>
            </a:r>
          </a:p>
        </p:txBody>
      </p:sp>
      <p:sp>
        <p:nvSpPr>
          <p:cNvPr id="24579" name="Rectangle 3"/>
          <p:cNvSpPr>
            <a:spLocks noGrp="1" noChangeArrowheads="1"/>
          </p:cNvSpPr>
          <p:nvPr>
            <p:ph idx="1"/>
          </p:nvPr>
        </p:nvSpPr>
        <p:spPr>
          <a:xfrm>
            <a:off x="1066800" y="1524000"/>
            <a:ext cx="8077200" cy="4724400"/>
          </a:xfrm>
        </p:spPr>
        <p:txBody>
          <a:bodyPr lIns="92075" tIns="46038" rIns="92075" bIns="46038">
            <a:normAutofit fontScale="77500" lnSpcReduction="20000"/>
          </a:bodyPr>
          <a:lstStyle/>
          <a:p>
            <a:pPr algn="ctr" eaLnBrk="1" hangingPunct="1">
              <a:buFont typeface="Wingdings" pitchFamily="2" charset="2"/>
              <a:buNone/>
            </a:pPr>
            <a:r>
              <a:rPr lang="en-US" sz="3600" dirty="0">
                <a:solidFill>
                  <a:srgbClr val="00FFFF"/>
                </a:solidFill>
              </a:rPr>
              <a:t> </a:t>
            </a:r>
            <a:endParaRPr lang="en-US" sz="3600" dirty="0">
              <a:solidFill>
                <a:schemeClr val="hlink"/>
              </a:solidFill>
            </a:endParaRPr>
          </a:p>
          <a:p>
            <a:pPr eaLnBrk="1" hangingPunct="1">
              <a:buFont typeface="Wingdings" pitchFamily="2" charset="2"/>
              <a:buNone/>
            </a:pPr>
            <a:r>
              <a:rPr lang="en-US" sz="3600" dirty="0"/>
              <a:t>Typically includes:</a:t>
            </a:r>
          </a:p>
          <a:p>
            <a:pPr lvl="1" eaLnBrk="1" hangingPunct="1"/>
            <a:r>
              <a:rPr lang="en-US" sz="3600" dirty="0"/>
              <a:t>Tuition &amp; fees</a:t>
            </a:r>
          </a:p>
          <a:p>
            <a:pPr lvl="1" eaLnBrk="1" hangingPunct="1"/>
            <a:r>
              <a:rPr lang="en-US" sz="3600" dirty="0"/>
              <a:t>Room &amp; board (no Room and board if commuter but can include a commuter allowance)</a:t>
            </a:r>
          </a:p>
          <a:p>
            <a:pPr lvl="1" eaLnBrk="1" hangingPunct="1"/>
            <a:r>
              <a:rPr lang="en-US" sz="3600" dirty="0"/>
              <a:t>Books &amp; supplies allowance</a:t>
            </a:r>
          </a:p>
          <a:p>
            <a:pPr lvl="1" eaLnBrk="1" hangingPunct="1"/>
            <a:r>
              <a:rPr lang="en-US" sz="3600" dirty="0"/>
              <a:t>Personal expenses allowance</a:t>
            </a:r>
          </a:p>
          <a:p>
            <a:pPr lvl="1" eaLnBrk="1" hangingPunct="1"/>
            <a:r>
              <a:rPr lang="en-US" sz="3600" dirty="0"/>
              <a:t>Transportation allowance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1219199"/>
            <a:ext cx="6571343" cy="228601"/>
          </a:xfrm>
        </p:spPr>
        <p:txBody>
          <a:bodyPr>
            <a:noAutofit/>
          </a:bodyPr>
          <a:lstStyle/>
          <a:p>
            <a:pPr eaLnBrk="1" fontAlgn="auto" hangingPunct="1">
              <a:spcAft>
                <a:spcPts val="0"/>
              </a:spcAft>
              <a:defRPr/>
            </a:pPr>
            <a:r>
              <a:rPr lang="en-US" sz="3600" b="1" dirty="0"/>
              <a:t>What is Financial Aid?</a:t>
            </a:r>
          </a:p>
        </p:txBody>
      </p:sp>
      <p:sp>
        <p:nvSpPr>
          <p:cNvPr id="6147" name="Content Placeholder 2"/>
          <p:cNvSpPr>
            <a:spLocks noGrp="1"/>
          </p:cNvSpPr>
          <p:nvPr>
            <p:ph idx="1"/>
          </p:nvPr>
        </p:nvSpPr>
        <p:spPr>
          <a:xfrm>
            <a:off x="533400" y="2133600"/>
            <a:ext cx="7924800" cy="4144963"/>
          </a:xfrm>
        </p:spPr>
        <p:txBody>
          <a:bodyPr>
            <a:normAutofit/>
          </a:bodyPr>
          <a:lstStyle/>
          <a:p>
            <a:pPr marL="0" indent="0" eaLnBrk="1" hangingPunct="1">
              <a:buFont typeface="Wingdings 2" pitchFamily="18" charset="2"/>
              <a:buNone/>
            </a:pPr>
            <a:r>
              <a:rPr lang="en-US" sz="3600" dirty="0"/>
              <a:t>Any funds provided</a:t>
            </a:r>
          </a:p>
          <a:p>
            <a:pPr marL="0" indent="0" eaLnBrk="1" hangingPunct="1">
              <a:buFont typeface="Wingdings 2" pitchFamily="18" charset="2"/>
              <a:buNone/>
            </a:pPr>
            <a:r>
              <a:rPr lang="en-US" sz="3600" dirty="0"/>
              <a:t>to students and families</a:t>
            </a:r>
          </a:p>
          <a:p>
            <a:pPr marL="0" indent="0" eaLnBrk="1" hangingPunct="1">
              <a:buFont typeface="Wingdings 2" pitchFamily="18" charset="2"/>
              <a:buNone/>
            </a:pPr>
            <a:r>
              <a:rPr lang="en-US" sz="3600" dirty="0"/>
              <a:t>to help pay for </a:t>
            </a:r>
          </a:p>
          <a:p>
            <a:pPr marL="0" indent="0" eaLnBrk="1" hangingPunct="1">
              <a:buFont typeface="Wingdings 2" pitchFamily="18" charset="2"/>
              <a:buNone/>
            </a:pPr>
            <a:r>
              <a:rPr lang="en-US" sz="4000" dirty="0"/>
              <a:t>Postsecondary</a:t>
            </a:r>
            <a:r>
              <a:rPr lang="en-US" sz="3600" dirty="0"/>
              <a:t> Educational          expenses</a:t>
            </a:r>
          </a:p>
        </p:txBody>
      </p:sp>
      <p:pic>
        <p:nvPicPr>
          <p:cNvPr id="6148" name="Picture 3" descr="C:\Documents and Settings\lpacewic\Local Settings\Temporary Internet Files\Content.IE5\OHIZS52F\MM900284139[1].gif"/>
          <p:cNvPicPr>
            <a:picLocks noChangeAspect="1" noChangeArrowheads="1" noCrop="1"/>
          </p:cNvPicPr>
          <p:nvPr/>
        </p:nvPicPr>
        <p:blipFill>
          <a:blip r:embed="rId3" cstate="print"/>
          <a:srcRect/>
          <a:stretch>
            <a:fillRect/>
          </a:stretch>
        </p:blipFill>
        <p:spPr bwMode="auto">
          <a:xfrm>
            <a:off x="5562600" y="1905000"/>
            <a:ext cx="3314700" cy="26797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050"/>
          <p:cNvSpPr>
            <a:spLocks noGrp="1" noChangeArrowheads="1"/>
          </p:cNvSpPr>
          <p:nvPr>
            <p:ph type="title"/>
          </p:nvPr>
        </p:nvSpPr>
        <p:spPr>
          <a:xfrm>
            <a:off x="990600" y="600075"/>
            <a:ext cx="7315200" cy="847725"/>
          </a:xfrm>
        </p:spPr>
        <p:txBody>
          <a:bodyPr>
            <a:normAutofit fontScale="90000"/>
          </a:bodyPr>
          <a:lstStyle/>
          <a:p>
            <a:pPr algn="ctr" eaLnBrk="1" fontAlgn="auto" hangingPunct="1">
              <a:spcAft>
                <a:spcPts val="0"/>
              </a:spcAft>
              <a:defRPr/>
            </a:pPr>
            <a:r>
              <a:rPr lang="en-US" sz="3600" b="1" dirty="0"/>
              <a:t>  What Is The Expected Family Contribution (EFC) ?</a:t>
            </a:r>
          </a:p>
        </p:txBody>
      </p:sp>
      <p:sp>
        <p:nvSpPr>
          <p:cNvPr id="25603" name="Rectangle 2051"/>
          <p:cNvSpPr>
            <a:spLocks noGrp="1" noChangeArrowheads="1"/>
          </p:cNvSpPr>
          <p:nvPr>
            <p:ph idx="1"/>
          </p:nvPr>
        </p:nvSpPr>
        <p:spPr>
          <a:xfrm>
            <a:off x="0" y="1219200"/>
            <a:ext cx="9144000" cy="5638800"/>
          </a:xfrm>
        </p:spPr>
        <p:txBody>
          <a:bodyPr>
            <a:normAutofit/>
          </a:bodyPr>
          <a:lstStyle/>
          <a:p>
            <a:pPr lvl="1">
              <a:lnSpc>
                <a:spcPct val="125000"/>
              </a:lnSpc>
            </a:pPr>
            <a:r>
              <a:rPr lang="en-US" sz="2000" dirty="0"/>
              <a:t> </a:t>
            </a:r>
          </a:p>
          <a:p>
            <a:pPr eaLnBrk="1" hangingPunct="1">
              <a:lnSpc>
                <a:spcPct val="125000"/>
              </a:lnSpc>
            </a:pPr>
            <a:r>
              <a:rPr lang="en-US" sz="2400" dirty="0"/>
              <a:t>EFC is determined by a formula that considers a student &amp; parents’ financial situation</a:t>
            </a:r>
          </a:p>
          <a:p>
            <a:pPr eaLnBrk="1" hangingPunct="1">
              <a:lnSpc>
                <a:spcPct val="125000"/>
              </a:lnSpc>
            </a:pPr>
            <a:r>
              <a:rPr lang="en-US" sz="2400" dirty="0"/>
              <a:t>Amount a family can reasonably be expected to contribute to the student’s education during the school year</a:t>
            </a:r>
          </a:p>
          <a:p>
            <a:pPr eaLnBrk="1" hangingPunct="1">
              <a:lnSpc>
                <a:spcPct val="125000"/>
              </a:lnSpc>
            </a:pPr>
            <a:r>
              <a:rPr lang="en-US" sz="2400" dirty="0"/>
              <a:t>EFC &amp; Financial Need are guidelines used by schools to determine aid package</a:t>
            </a:r>
          </a:p>
          <a:p>
            <a:pPr marL="0" indent="0" eaLnBrk="1" hangingPunct="1">
              <a:lnSpc>
                <a:spcPct val="125000"/>
              </a:lnSpc>
              <a:buNone/>
            </a:pPr>
            <a:r>
              <a:rPr lang="en-US" sz="2400" dirty="0">
                <a:solidFill>
                  <a:srgbClr val="FF0000"/>
                </a:solidFill>
              </a:rPr>
              <a:t>FAFSA=Federal Methodology(FM)= EFC for federal aid</a:t>
            </a:r>
          </a:p>
          <a:p>
            <a:pPr marL="0" indent="0" eaLnBrk="1" hangingPunct="1">
              <a:lnSpc>
                <a:spcPct val="125000"/>
              </a:lnSpc>
              <a:buNone/>
            </a:pPr>
            <a:r>
              <a:rPr lang="en-US" sz="2400" dirty="0">
                <a:solidFill>
                  <a:srgbClr val="FF0000"/>
                </a:solidFill>
              </a:rPr>
              <a:t>CSS Profile = Institutional Methodology(IM)= EFC for institutional aid</a:t>
            </a:r>
          </a:p>
          <a:p>
            <a:pPr eaLnBrk="1" hangingPunct="1">
              <a:lnSpc>
                <a:spcPct val="125000"/>
              </a:lnSpc>
              <a:buFont typeface="Wingdings" pitchFamily="2" charset="2"/>
              <a:buNone/>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anim calcmode="lin" valueType="num">
                                      <p:cBhvr>
                                        <p:cTn id="7" dur="10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2560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2560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25603">
                                            <p:txEl>
                                              <p:pRg st="4" end="4"/>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anim calcmode="lin" valueType="num">
                                      <p:cBhvr>
                                        <p:cTn id="13" dur="1000" fill="hold"/>
                                        <p:tgtEl>
                                          <p:spTgt spid="25603">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25603">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25603">
                                            <p:txEl>
                                              <p:pRg st="5" end="5"/>
                                            </p:txEl>
                                          </p:spTgt>
                                        </p:tgtEl>
                                        <p:attrNameLst>
                                          <p:attrName>style.rotation</p:attrName>
                                        </p:attrNameLst>
                                      </p:cBhvr>
                                      <p:tavLst>
                                        <p:tav tm="0">
                                          <p:val>
                                            <p:fltVal val="90"/>
                                          </p:val>
                                        </p:tav>
                                        <p:tav tm="100000">
                                          <p:val>
                                            <p:fltVal val="0"/>
                                          </p:val>
                                        </p:tav>
                                      </p:tavLst>
                                    </p:anim>
                                    <p:animEffect transition="in" filter="fade">
                                      <p:cBhvr>
                                        <p:cTn id="16" dur="10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1" y="804520"/>
            <a:ext cx="7010400" cy="1049235"/>
          </a:xfrm>
        </p:spPr>
        <p:txBody>
          <a:bodyPr lIns="92075" tIns="46038" rIns="92075" bIns="46038" anchor="ctr"/>
          <a:lstStyle/>
          <a:p>
            <a:pPr eaLnBrk="1" hangingPunct="1"/>
            <a:r>
              <a:rPr lang="en-US" b="1" dirty="0"/>
              <a:t>How Is The EFC Calculated?</a:t>
            </a:r>
          </a:p>
        </p:txBody>
      </p:sp>
      <p:sp>
        <p:nvSpPr>
          <p:cNvPr id="26627" name="Rectangle 3"/>
          <p:cNvSpPr>
            <a:spLocks noGrp="1" noChangeArrowheads="1"/>
          </p:cNvSpPr>
          <p:nvPr>
            <p:ph idx="1"/>
          </p:nvPr>
        </p:nvSpPr>
        <p:spPr>
          <a:xfrm>
            <a:off x="0" y="1981200"/>
            <a:ext cx="8991600" cy="4572000"/>
          </a:xfrm>
        </p:spPr>
        <p:txBody>
          <a:bodyPr lIns="92075" tIns="46038" rIns="92075" bIns="46038">
            <a:normAutofit/>
          </a:bodyPr>
          <a:lstStyle/>
          <a:p>
            <a:pPr marL="640080" lvl="1" indent="-246888" eaLnBrk="1" fontAlgn="auto" hangingPunct="1">
              <a:lnSpc>
                <a:spcPct val="90000"/>
              </a:lnSpc>
              <a:spcAft>
                <a:spcPts val="0"/>
              </a:spcAft>
              <a:buFont typeface="Wingdings" pitchFamily="2" charset="2"/>
              <a:buNone/>
              <a:defRPr/>
            </a:pPr>
            <a:r>
              <a:rPr lang="en-US" sz="3200" dirty="0"/>
              <a:t>Primary Factors Considered:</a:t>
            </a:r>
            <a:r>
              <a:rPr lang="en-US" sz="3000" dirty="0"/>
              <a:t>  </a:t>
            </a:r>
          </a:p>
          <a:p>
            <a:pPr marL="1188720" lvl="3" indent="-210312" eaLnBrk="1" fontAlgn="auto" hangingPunct="1">
              <a:lnSpc>
                <a:spcPct val="125000"/>
              </a:lnSpc>
              <a:spcAft>
                <a:spcPts val="0"/>
              </a:spcAft>
              <a:buClr>
                <a:srgbClr val="FF5050"/>
              </a:buClr>
              <a:buFont typeface="Wingdings 2"/>
              <a:buChar char=""/>
              <a:defRPr/>
            </a:pPr>
            <a:r>
              <a:rPr lang="en-US" sz="2400" dirty="0"/>
              <a:t>Taxable Income:  AGI (wages earned + interest dividends + other taxable income)</a:t>
            </a:r>
          </a:p>
          <a:p>
            <a:pPr marL="1188720" lvl="3" indent="-210312" eaLnBrk="1" fontAlgn="auto" hangingPunct="1">
              <a:lnSpc>
                <a:spcPct val="125000"/>
              </a:lnSpc>
              <a:spcAft>
                <a:spcPts val="0"/>
              </a:spcAft>
              <a:buClr>
                <a:srgbClr val="FF5050"/>
              </a:buClr>
              <a:buFont typeface="Wingdings 2"/>
              <a:buChar char=""/>
              <a:defRPr/>
            </a:pPr>
            <a:r>
              <a:rPr lang="en-US" sz="2400" dirty="0"/>
              <a:t>Untaxed income &amp; benefits</a:t>
            </a:r>
          </a:p>
          <a:p>
            <a:pPr marL="1188720" lvl="3" indent="-210312" eaLnBrk="1" fontAlgn="auto" hangingPunct="1">
              <a:lnSpc>
                <a:spcPct val="125000"/>
              </a:lnSpc>
              <a:spcAft>
                <a:spcPts val="0"/>
              </a:spcAft>
              <a:buClr>
                <a:srgbClr val="FF5050"/>
              </a:buClr>
              <a:buFont typeface="Wingdings 2"/>
              <a:buChar char=""/>
              <a:defRPr/>
            </a:pPr>
            <a:r>
              <a:rPr lang="en-US" sz="2400" dirty="0"/>
              <a:t>Number in family</a:t>
            </a:r>
          </a:p>
          <a:p>
            <a:pPr marL="1188720" lvl="3" indent="-210312" eaLnBrk="1" fontAlgn="auto" hangingPunct="1">
              <a:lnSpc>
                <a:spcPct val="125000"/>
              </a:lnSpc>
              <a:spcAft>
                <a:spcPts val="0"/>
              </a:spcAft>
              <a:buClr>
                <a:srgbClr val="FF5050"/>
              </a:buClr>
              <a:buFont typeface="Wingdings 2"/>
              <a:buChar char=""/>
              <a:defRPr/>
            </a:pPr>
            <a:r>
              <a:rPr lang="en-US" sz="2400" dirty="0"/>
              <a:t>Number of dependent children in college</a:t>
            </a:r>
          </a:p>
          <a:p>
            <a:pPr marL="1188720" lvl="3" indent="-210312" eaLnBrk="1" fontAlgn="auto" hangingPunct="1">
              <a:lnSpc>
                <a:spcPct val="125000"/>
              </a:lnSpc>
              <a:spcAft>
                <a:spcPts val="0"/>
              </a:spcAft>
              <a:buClr>
                <a:srgbClr val="FF5050"/>
              </a:buClr>
              <a:buFont typeface="Wingdings 2"/>
              <a:buChar char=""/>
              <a:defRPr/>
            </a:pPr>
            <a:r>
              <a:rPr lang="en-US" sz="2400" dirty="0"/>
              <a:t>Assets  (Primary residence &amp; Retirement accounts </a:t>
            </a:r>
            <a:r>
              <a:rPr lang="en-US" sz="2400" u="sng" dirty="0"/>
              <a:t>are not </a:t>
            </a:r>
            <a:r>
              <a:rPr lang="en-US" sz="2400" dirty="0"/>
              <a:t>considered on FAFSA)</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lIns="92075" tIns="46038" rIns="92075" bIns="46038" anchor="ctr"/>
          <a:lstStyle/>
          <a:p>
            <a:pPr eaLnBrk="1" hangingPunct="1"/>
            <a:r>
              <a:rPr lang="en-US" b="1"/>
              <a:t>How Is The EFC Calculated?</a:t>
            </a:r>
          </a:p>
        </p:txBody>
      </p:sp>
      <p:sp>
        <p:nvSpPr>
          <p:cNvPr id="20483" name="Rectangle 3"/>
          <p:cNvSpPr>
            <a:spLocks noGrp="1" noChangeArrowheads="1"/>
          </p:cNvSpPr>
          <p:nvPr>
            <p:ph idx="1"/>
          </p:nvPr>
        </p:nvSpPr>
        <p:spPr>
          <a:xfrm>
            <a:off x="0" y="1524000"/>
            <a:ext cx="9067800" cy="4648200"/>
          </a:xfrm>
        </p:spPr>
        <p:txBody>
          <a:bodyPr lIns="92075" tIns="46038" rIns="92075" bIns="46038">
            <a:normAutofit/>
          </a:bodyPr>
          <a:lstStyle/>
          <a:p>
            <a:pPr marL="640080" lvl="1" indent="-246888" eaLnBrk="1" fontAlgn="auto" hangingPunct="1">
              <a:lnSpc>
                <a:spcPct val="90000"/>
              </a:lnSpc>
              <a:spcAft>
                <a:spcPts val="0"/>
              </a:spcAft>
              <a:buFont typeface="Wingdings" pitchFamily="2" charset="2"/>
              <a:buNone/>
              <a:defRPr/>
            </a:pPr>
            <a:endParaRPr lang="en-US" sz="3200" dirty="0"/>
          </a:p>
          <a:p>
            <a:pPr marL="640080" lvl="1" indent="-246888" eaLnBrk="1" fontAlgn="auto" hangingPunct="1">
              <a:lnSpc>
                <a:spcPct val="90000"/>
              </a:lnSpc>
              <a:spcAft>
                <a:spcPts val="0"/>
              </a:spcAft>
              <a:buFont typeface="Wingdings" pitchFamily="2" charset="2"/>
              <a:buNone/>
              <a:defRPr/>
            </a:pPr>
            <a:r>
              <a:rPr lang="en-US" sz="3200" dirty="0"/>
              <a:t>For more detailed information on how the EFC is calculated visit:</a:t>
            </a:r>
          </a:p>
          <a:p>
            <a:pPr marL="640080" lvl="1" indent="-246888" eaLnBrk="1" fontAlgn="auto" hangingPunct="1">
              <a:lnSpc>
                <a:spcPct val="90000"/>
              </a:lnSpc>
              <a:spcAft>
                <a:spcPts val="0"/>
              </a:spcAft>
              <a:buFont typeface="Wingdings" pitchFamily="2" charset="2"/>
              <a:buNone/>
              <a:defRPr/>
            </a:pPr>
            <a:r>
              <a:rPr lang="en-US" sz="3600" dirty="0">
                <a:solidFill>
                  <a:schemeClr val="accent6">
                    <a:lumMod val="50000"/>
                  </a:schemeClr>
                </a:solidFill>
                <a:hlinkClick r:id="rId3"/>
              </a:rPr>
              <a:t>www.finaid.org/calculators/finaidestimate.phtml</a:t>
            </a:r>
          </a:p>
          <a:p>
            <a:pPr marL="640080" lvl="1" indent="-246888" eaLnBrk="1" fontAlgn="auto" hangingPunct="1">
              <a:lnSpc>
                <a:spcPct val="90000"/>
              </a:lnSpc>
              <a:spcAft>
                <a:spcPts val="0"/>
              </a:spcAft>
              <a:buFont typeface="Wingdings" pitchFamily="2" charset="2"/>
              <a:buNone/>
              <a:defRPr/>
            </a:pPr>
            <a:endParaRPr lang="en-US" sz="3600" dirty="0">
              <a:solidFill>
                <a:schemeClr val="accent6">
                  <a:lumMod val="50000"/>
                </a:schemeClr>
              </a:solidFill>
              <a:hlinkClick r:id="rId3"/>
            </a:endParaRPr>
          </a:p>
          <a:p>
            <a:pPr marL="640080" lvl="1" indent="-246888" eaLnBrk="1" fontAlgn="auto" hangingPunct="1">
              <a:lnSpc>
                <a:spcPct val="90000"/>
              </a:lnSpc>
              <a:spcAft>
                <a:spcPts val="0"/>
              </a:spcAft>
              <a:buFont typeface="Wingdings" pitchFamily="2" charset="2"/>
              <a:buNone/>
              <a:defRPr/>
            </a:pPr>
            <a:r>
              <a:rPr lang="en-US" sz="3600" dirty="0">
                <a:hlinkClick r:id="rId4"/>
              </a:rPr>
              <a:t>https://bigfuture.collegeboard.org/pay-for-college/tools-calculators</a:t>
            </a:r>
            <a:endParaRPr lang="en-US" sz="3600" dirty="0"/>
          </a:p>
          <a:p>
            <a:pPr marL="640080" lvl="1" indent="-246888" eaLnBrk="1" fontAlgn="auto" hangingPunct="1">
              <a:lnSpc>
                <a:spcPct val="90000"/>
              </a:lnSpc>
              <a:spcAft>
                <a:spcPts val="0"/>
              </a:spcAft>
              <a:buFont typeface="Wingdings" pitchFamily="2" charset="2"/>
              <a:buNone/>
              <a:defRPr/>
            </a:pPr>
            <a:endParaRPr lang="en-US" sz="3200" dirty="0"/>
          </a:p>
          <a:p>
            <a:pPr marL="640080" lvl="1" indent="-246888" eaLnBrk="1" fontAlgn="auto" hangingPunct="1">
              <a:lnSpc>
                <a:spcPct val="90000"/>
              </a:lnSpc>
              <a:spcAft>
                <a:spcPts val="0"/>
              </a:spcAft>
              <a:buFont typeface="Wingdings" pitchFamily="2" charset="2"/>
              <a:buNone/>
              <a:defRPr/>
            </a:pPr>
            <a:endParaRPr lang="en-US" sz="32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990600"/>
            <a:ext cx="8229600" cy="533400"/>
          </a:xfrm>
        </p:spPr>
        <p:txBody>
          <a:bodyPr/>
          <a:lstStyle/>
          <a:p>
            <a:pPr algn="ctr" eaLnBrk="1" hangingPunct="1"/>
            <a:r>
              <a:rPr lang="en-US" b="1" dirty="0"/>
              <a:t>Institutional Methodology</a:t>
            </a:r>
          </a:p>
        </p:txBody>
      </p:sp>
      <p:sp>
        <p:nvSpPr>
          <p:cNvPr id="99333" name="Rectangle 5"/>
          <p:cNvSpPr>
            <a:spLocks noGrp="1" noChangeArrowheads="1"/>
          </p:cNvSpPr>
          <p:nvPr>
            <p:ph idx="1"/>
          </p:nvPr>
        </p:nvSpPr>
        <p:spPr>
          <a:xfrm>
            <a:off x="152400" y="1524000"/>
            <a:ext cx="8839200" cy="5334000"/>
          </a:xfrm>
        </p:spPr>
        <p:txBody>
          <a:bodyPr>
            <a:normAutofit/>
          </a:bodyPr>
          <a:lstStyle/>
          <a:p>
            <a:pPr marL="0" indent="0" eaLnBrk="1" fontAlgn="auto" hangingPunct="1">
              <a:lnSpc>
                <a:spcPct val="90000"/>
              </a:lnSpc>
              <a:spcAft>
                <a:spcPts val="0"/>
              </a:spcAft>
              <a:buClr>
                <a:schemeClr val="accent3"/>
              </a:buClr>
              <a:buNone/>
              <a:defRPr/>
            </a:pPr>
            <a:endParaRPr lang="en-US" sz="2800" dirty="0"/>
          </a:p>
          <a:p>
            <a:pPr marL="0" indent="0" eaLnBrk="1" fontAlgn="auto" hangingPunct="1">
              <a:lnSpc>
                <a:spcPct val="90000"/>
              </a:lnSpc>
              <a:spcAft>
                <a:spcPts val="0"/>
              </a:spcAft>
              <a:buClr>
                <a:schemeClr val="accent3"/>
              </a:buClr>
              <a:buNone/>
              <a:defRPr/>
            </a:pPr>
            <a:r>
              <a:rPr lang="en-US" sz="2800" dirty="0"/>
              <a:t>Some schools require the CSS Profile</a:t>
            </a:r>
          </a:p>
          <a:p>
            <a:pPr marL="640080" lvl="1" indent="-246888" eaLnBrk="1" fontAlgn="auto" hangingPunct="1">
              <a:lnSpc>
                <a:spcPct val="90000"/>
              </a:lnSpc>
              <a:spcAft>
                <a:spcPts val="0"/>
              </a:spcAft>
              <a:buFont typeface="Wingdings 2"/>
              <a:buChar char=""/>
              <a:defRPr/>
            </a:pPr>
            <a:r>
              <a:rPr lang="en-US" sz="2400" dirty="0"/>
              <a:t>Additional form primarily used by private schools to collect supplemental data (home equity, non-custodial data, business worth, etc.)</a:t>
            </a:r>
          </a:p>
          <a:p>
            <a:pPr marL="640080" lvl="1" indent="-246888" eaLnBrk="1" fontAlgn="auto" hangingPunct="1">
              <a:lnSpc>
                <a:spcPct val="90000"/>
              </a:lnSpc>
              <a:spcAft>
                <a:spcPts val="0"/>
              </a:spcAft>
              <a:buFont typeface="Wingdings 2"/>
              <a:buChar char=""/>
              <a:defRPr/>
            </a:pPr>
            <a:endParaRPr lang="en-US" sz="2400" dirty="0"/>
          </a:p>
          <a:p>
            <a:pPr marL="640080" lvl="1" indent="-246888" eaLnBrk="1" fontAlgn="auto" hangingPunct="1">
              <a:lnSpc>
                <a:spcPct val="90000"/>
              </a:lnSpc>
              <a:spcAft>
                <a:spcPts val="0"/>
              </a:spcAft>
              <a:buFont typeface="Wingdings 2"/>
              <a:buChar char=""/>
              <a:defRPr/>
            </a:pPr>
            <a:r>
              <a:rPr lang="en-US" sz="2400" dirty="0"/>
              <a:t>Allows the school to get a more complete picture of the family’s situation and not just AGI.  Also includes a free form text box for family to tell their story</a:t>
            </a:r>
          </a:p>
          <a:p>
            <a:pPr marL="393192" lvl="1" indent="0" eaLnBrk="1" fontAlgn="auto" hangingPunct="1">
              <a:lnSpc>
                <a:spcPct val="90000"/>
              </a:lnSpc>
              <a:spcAft>
                <a:spcPts val="0"/>
              </a:spcAft>
              <a:buNone/>
              <a:defRPr/>
            </a:pPr>
            <a:endParaRPr lang="en-US" sz="2400" dirty="0"/>
          </a:p>
          <a:p>
            <a:pPr marL="640080" lvl="1" indent="-246888" eaLnBrk="1" fontAlgn="auto" hangingPunct="1">
              <a:lnSpc>
                <a:spcPct val="90000"/>
              </a:lnSpc>
              <a:spcAft>
                <a:spcPts val="0"/>
              </a:spcAft>
              <a:buFont typeface="Wingdings 2"/>
              <a:buChar char=""/>
              <a:defRPr/>
            </a:pPr>
            <a:r>
              <a:rPr lang="en-US" sz="2400" dirty="0"/>
              <a:t>Basis for awarding institutional aid only</a:t>
            </a:r>
          </a:p>
          <a:p>
            <a:pPr marL="0" indent="0" eaLnBrk="1" fontAlgn="auto" hangingPunct="1">
              <a:lnSpc>
                <a:spcPct val="90000"/>
              </a:lnSpc>
              <a:spcAft>
                <a:spcPts val="0"/>
              </a:spcAft>
              <a:buClr>
                <a:schemeClr val="accent3"/>
              </a:buClr>
              <a:buNone/>
              <a:defRPr/>
            </a:pPr>
            <a:endParaRPr lang="en-US" sz="28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990600"/>
            <a:ext cx="8229600" cy="533400"/>
          </a:xfrm>
        </p:spPr>
        <p:txBody>
          <a:bodyPr/>
          <a:lstStyle/>
          <a:p>
            <a:pPr algn="ctr" eaLnBrk="1" hangingPunct="1"/>
            <a:r>
              <a:rPr lang="en-US" b="1" dirty="0"/>
              <a:t>Institutional Methodology</a:t>
            </a:r>
          </a:p>
        </p:txBody>
      </p:sp>
      <p:sp>
        <p:nvSpPr>
          <p:cNvPr id="99333" name="Rectangle 5"/>
          <p:cNvSpPr>
            <a:spLocks noGrp="1" noChangeArrowheads="1"/>
          </p:cNvSpPr>
          <p:nvPr>
            <p:ph idx="1"/>
          </p:nvPr>
        </p:nvSpPr>
        <p:spPr>
          <a:xfrm>
            <a:off x="152400" y="1524000"/>
            <a:ext cx="8839200" cy="5334000"/>
          </a:xfrm>
        </p:spPr>
        <p:txBody>
          <a:bodyPr>
            <a:normAutofit/>
          </a:bodyPr>
          <a:lstStyle/>
          <a:p>
            <a:pPr marL="393192" lvl="1" indent="0" eaLnBrk="1" fontAlgn="auto" hangingPunct="1">
              <a:lnSpc>
                <a:spcPct val="90000"/>
              </a:lnSpc>
              <a:spcAft>
                <a:spcPts val="0"/>
              </a:spcAft>
              <a:buNone/>
              <a:defRPr/>
            </a:pPr>
            <a:endParaRPr lang="en-US" dirty="0"/>
          </a:p>
          <a:p>
            <a:pPr marL="393192" lvl="1" indent="0" eaLnBrk="1" fontAlgn="auto" hangingPunct="1">
              <a:lnSpc>
                <a:spcPct val="90000"/>
              </a:lnSpc>
              <a:spcAft>
                <a:spcPts val="0"/>
              </a:spcAft>
              <a:buNone/>
              <a:defRPr/>
            </a:pPr>
            <a:endParaRPr lang="en-US" dirty="0"/>
          </a:p>
          <a:p>
            <a:pPr marL="393192" lvl="1" indent="0" eaLnBrk="1" fontAlgn="auto" hangingPunct="1">
              <a:lnSpc>
                <a:spcPct val="90000"/>
              </a:lnSpc>
              <a:spcAft>
                <a:spcPts val="0"/>
              </a:spcAft>
              <a:buNone/>
              <a:defRPr/>
            </a:pPr>
            <a:r>
              <a:rPr lang="en-US" sz="2400" dirty="0"/>
              <a:t>More about the CSS Profile</a:t>
            </a:r>
          </a:p>
          <a:p>
            <a:pPr marL="640080" lvl="1" indent="-246888" eaLnBrk="1" fontAlgn="auto" hangingPunct="1">
              <a:lnSpc>
                <a:spcPct val="90000"/>
              </a:lnSpc>
              <a:spcAft>
                <a:spcPts val="0"/>
              </a:spcAft>
              <a:buFont typeface="Wingdings 2"/>
              <a:buChar char=""/>
              <a:defRPr/>
            </a:pPr>
            <a:r>
              <a:rPr lang="en-US" sz="2400" dirty="0"/>
              <a:t>Complete form at </a:t>
            </a:r>
            <a:r>
              <a:rPr lang="en-US" sz="2400" dirty="0">
                <a:hlinkClick r:id="rId3"/>
              </a:rPr>
              <a:t>https://student.collegeboard.org/css-financial-aid-profile</a:t>
            </a:r>
            <a:endParaRPr lang="en-US" sz="2400" dirty="0"/>
          </a:p>
          <a:p>
            <a:pPr marL="393192" lvl="1" indent="0" eaLnBrk="1" fontAlgn="auto" hangingPunct="1">
              <a:lnSpc>
                <a:spcPct val="90000"/>
              </a:lnSpc>
              <a:spcAft>
                <a:spcPts val="0"/>
              </a:spcAft>
              <a:buNone/>
              <a:defRPr/>
            </a:pPr>
            <a:endParaRPr lang="en-US" sz="2400" dirty="0"/>
          </a:p>
          <a:p>
            <a:pPr marL="640080" lvl="1" indent="-246888" eaLnBrk="1" fontAlgn="auto" hangingPunct="1">
              <a:lnSpc>
                <a:spcPct val="90000"/>
              </a:lnSpc>
              <a:spcAft>
                <a:spcPts val="0"/>
              </a:spcAft>
              <a:buFont typeface="Wingdings 2"/>
              <a:buChar char=""/>
              <a:defRPr/>
            </a:pPr>
            <a:r>
              <a:rPr lang="en-US" sz="2400" dirty="0"/>
              <a:t>There is a fee to file the CSS Profile – automatic fee waivers for low income students</a:t>
            </a:r>
          </a:p>
          <a:p>
            <a:pPr marL="393192" lvl="1" indent="0" eaLnBrk="1" fontAlgn="auto" hangingPunct="1">
              <a:lnSpc>
                <a:spcPct val="90000"/>
              </a:lnSpc>
              <a:spcAft>
                <a:spcPts val="0"/>
              </a:spcAft>
              <a:buNone/>
              <a:defRPr/>
            </a:pPr>
            <a:endParaRPr lang="en-US" sz="2400" dirty="0"/>
          </a:p>
          <a:p>
            <a:pPr marL="640080" lvl="1" indent="-246888" eaLnBrk="1" fontAlgn="auto" hangingPunct="1">
              <a:lnSpc>
                <a:spcPct val="90000"/>
              </a:lnSpc>
              <a:spcAft>
                <a:spcPts val="0"/>
              </a:spcAft>
              <a:buFont typeface="Wingdings 2"/>
              <a:buChar char=""/>
              <a:defRPr/>
            </a:pPr>
            <a:r>
              <a:rPr lang="en-US" sz="2400" dirty="0"/>
              <a:t>Some Profile Schools require documents such as tax returns to go to a service called IDOC.  Check with your school before sending data to IDOC</a:t>
            </a:r>
          </a:p>
          <a:p>
            <a:pPr marL="274320" indent="-274320" eaLnBrk="1" fontAlgn="auto" hangingPunct="1">
              <a:lnSpc>
                <a:spcPct val="90000"/>
              </a:lnSpc>
              <a:spcAft>
                <a:spcPts val="0"/>
              </a:spcAft>
              <a:buClr>
                <a:schemeClr val="accent3"/>
              </a:buClr>
              <a:buFont typeface="Wingdings 2"/>
              <a:buChar char=""/>
              <a:defRPr/>
            </a:pPr>
            <a:endParaRPr lang="en-US" sz="2800" dirty="0"/>
          </a:p>
        </p:txBody>
      </p:sp>
    </p:spTree>
    <p:extLst>
      <p:ext uri="{BB962C8B-B14F-4D97-AF65-F5344CB8AC3E}">
        <p14:creationId xmlns:p14="http://schemas.microsoft.com/office/powerpoint/2010/main" val="27971619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38400" y="804520"/>
            <a:ext cx="5576434" cy="1049235"/>
          </a:xfrm>
        </p:spPr>
        <p:txBody>
          <a:bodyPr lIns="92075" tIns="46038" rIns="92075" bIns="46038" anchor="ctr"/>
          <a:lstStyle/>
          <a:p>
            <a:pPr eaLnBrk="1" hangingPunct="1"/>
            <a:r>
              <a:rPr lang="en-US" b="1" dirty="0"/>
              <a:t>Sources of Aid</a:t>
            </a:r>
            <a:r>
              <a:rPr lang="en-US" dirty="0"/>
              <a:t> </a:t>
            </a:r>
          </a:p>
        </p:txBody>
      </p:sp>
      <p:sp>
        <p:nvSpPr>
          <p:cNvPr id="22531" name="Rectangle 3"/>
          <p:cNvSpPr>
            <a:spLocks noGrp="1" noChangeArrowheads="1"/>
          </p:cNvSpPr>
          <p:nvPr>
            <p:ph idx="1"/>
          </p:nvPr>
        </p:nvSpPr>
        <p:spPr>
          <a:xfrm>
            <a:off x="762000" y="1676400"/>
            <a:ext cx="8183563" cy="4800600"/>
          </a:xfrm>
        </p:spPr>
        <p:txBody>
          <a:bodyPr lIns="92075" tIns="46038" rIns="92075" bIns="46038">
            <a:normAutofit/>
          </a:bodyPr>
          <a:lstStyle/>
          <a:p>
            <a:pPr marL="274320" indent="-274320" eaLnBrk="1" fontAlgn="auto" hangingPunct="1">
              <a:lnSpc>
                <a:spcPct val="150000"/>
              </a:lnSpc>
              <a:spcAft>
                <a:spcPts val="0"/>
              </a:spcAft>
              <a:buClr>
                <a:schemeClr val="accent3"/>
              </a:buClr>
              <a:buFont typeface="Wingdings 2"/>
              <a:buChar char=""/>
              <a:defRPr/>
            </a:pPr>
            <a:r>
              <a:rPr lang="en-US" sz="3600" dirty="0"/>
              <a:t>Federal </a:t>
            </a:r>
          </a:p>
          <a:p>
            <a:pPr marL="274320" indent="-274320" eaLnBrk="1" fontAlgn="auto" hangingPunct="1">
              <a:lnSpc>
                <a:spcPct val="150000"/>
              </a:lnSpc>
              <a:spcAft>
                <a:spcPts val="0"/>
              </a:spcAft>
              <a:buClr>
                <a:schemeClr val="accent3"/>
              </a:buClr>
              <a:buFont typeface="Wingdings 2"/>
              <a:buChar char=""/>
              <a:defRPr/>
            </a:pPr>
            <a:r>
              <a:rPr lang="en-US" sz="3600" dirty="0"/>
              <a:t>State</a:t>
            </a:r>
          </a:p>
          <a:p>
            <a:pPr marL="274320" indent="-274320" eaLnBrk="1" fontAlgn="auto" hangingPunct="1">
              <a:lnSpc>
                <a:spcPct val="150000"/>
              </a:lnSpc>
              <a:spcAft>
                <a:spcPts val="0"/>
              </a:spcAft>
              <a:buClr>
                <a:schemeClr val="accent3"/>
              </a:buClr>
              <a:buFont typeface="Wingdings 2"/>
              <a:buChar char=""/>
              <a:defRPr/>
            </a:pPr>
            <a:r>
              <a:rPr lang="en-US" sz="3600" dirty="0"/>
              <a:t>Institutional - School/College/University</a:t>
            </a:r>
          </a:p>
          <a:p>
            <a:pPr marL="274320" indent="-274320" eaLnBrk="1" fontAlgn="auto" hangingPunct="1">
              <a:lnSpc>
                <a:spcPct val="150000"/>
              </a:lnSpc>
              <a:spcAft>
                <a:spcPts val="0"/>
              </a:spcAft>
              <a:buClr>
                <a:schemeClr val="accent3"/>
              </a:buClr>
              <a:buFont typeface="Wingdings 2"/>
              <a:buChar char=""/>
              <a:defRPr/>
            </a:pPr>
            <a:r>
              <a:rPr lang="en-US" sz="3600" dirty="0"/>
              <a:t>Private/Outside Organizations</a:t>
            </a:r>
            <a:endParaRPr lang="en-US" sz="4400" dirty="0"/>
          </a:p>
          <a:p>
            <a:pPr marL="393192" lvl="1" indent="0" eaLnBrk="1" fontAlgn="auto" hangingPunct="1">
              <a:spcAft>
                <a:spcPts val="0"/>
              </a:spcAft>
              <a:buNone/>
              <a:defRPr/>
            </a:pPr>
            <a:r>
              <a:rPr lang="en-US" sz="2000" dirty="0"/>
              <a:t>Civic organizations (ex.- Rotary Club, parent’s employer, churches)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2075" tIns="46038" rIns="92075" bIns="46038" anchor="ctr"/>
          <a:lstStyle/>
          <a:p>
            <a:pPr eaLnBrk="1" hangingPunct="1"/>
            <a:r>
              <a:rPr lang="en-US" b="1"/>
              <a:t>Federal Grant Aid</a:t>
            </a:r>
            <a:endParaRPr lang="en-US"/>
          </a:p>
        </p:txBody>
      </p:sp>
      <p:sp>
        <p:nvSpPr>
          <p:cNvPr id="31747" name="Rectangle 3"/>
          <p:cNvSpPr>
            <a:spLocks noGrp="1" noChangeArrowheads="1"/>
          </p:cNvSpPr>
          <p:nvPr>
            <p:ph idx="1"/>
          </p:nvPr>
        </p:nvSpPr>
        <p:spPr>
          <a:xfrm>
            <a:off x="990600" y="1676400"/>
            <a:ext cx="7696200" cy="5181600"/>
          </a:xfrm>
        </p:spPr>
        <p:txBody>
          <a:bodyPr lIns="92075" tIns="46038" rIns="92075" bIns="46038"/>
          <a:lstStyle/>
          <a:p>
            <a:pPr eaLnBrk="1" hangingPunct="1">
              <a:lnSpc>
                <a:spcPct val="125000"/>
              </a:lnSpc>
              <a:buSzTx/>
            </a:pPr>
            <a:endParaRPr lang="en-US" sz="2800" dirty="0"/>
          </a:p>
          <a:p>
            <a:pPr eaLnBrk="1" hangingPunct="1">
              <a:lnSpc>
                <a:spcPct val="125000"/>
              </a:lnSpc>
              <a:buSzTx/>
            </a:pPr>
            <a:r>
              <a:rPr lang="en-US" sz="2800" dirty="0"/>
              <a:t>Federal Pell Grant</a:t>
            </a:r>
          </a:p>
          <a:p>
            <a:pPr eaLnBrk="1" hangingPunct="1">
              <a:lnSpc>
                <a:spcPct val="125000"/>
              </a:lnSpc>
              <a:buSzTx/>
            </a:pPr>
            <a:r>
              <a:rPr lang="en-US" sz="2800" dirty="0"/>
              <a:t>Federal Supplemental Educational Opportunity Grant  (SEOG)</a:t>
            </a:r>
          </a:p>
          <a:p>
            <a:pPr eaLnBrk="1" hangingPunct="1">
              <a:lnSpc>
                <a:spcPct val="125000"/>
              </a:lnSpc>
              <a:buSzTx/>
            </a:pPr>
            <a:r>
              <a:rPr lang="en-US" sz="2800" dirty="0"/>
              <a:t>Teacher Education Assistance for College &amp; Higher Education Grant (TEACH)</a:t>
            </a:r>
          </a:p>
          <a:p>
            <a:pPr eaLnBrk="1" hangingPunct="1">
              <a:lnSpc>
                <a:spcPct val="125000"/>
              </a:lnSpc>
              <a:buSzTx/>
              <a:buFont typeface="Wingdings 2" pitchFamily="18" charset="2"/>
              <a:buNone/>
            </a:pPr>
            <a:endParaRPr lang="en-US" sz="2800" dirty="0"/>
          </a:p>
          <a:p>
            <a:pPr eaLnBrk="1" hangingPunct="1">
              <a:lnSpc>
                <a:spcPct val="125000"/>
              </a:lnSpc>
              <a:buSzTx/>
              <a:buFont typeface="Wingdings" pitchFamily="2" charset="2"/>
              <a:buNone/>
            </a:pPr>
            <a:endParaRPr lang="en-US" sz="28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1" y="804520"/>
            <a:ext cx="7239000" cy="1049235"/>
          </a:xfrm>
        </p:spPr>
        <p:txBody>
          <a:bodyPr lIns="92075" tIns="46038" rIns="92075" bIns="46038" anchor="ctr"/>
          <a:lstStyle/>
          <a:p>
            <a:pPr eaLnBrk="1" hangingPunct="1"/>
            <a:r>
              <a:rPr lang="en-US" b="1" dirty="0"/>
              <a:t>Federal Work and Loan Aid</a:t>
            </a:r>
            <a:endParaRPr lang="en-US" dirty="0"/>
          </a:p>
        </p:txBody>
      </p:sp>
      <p:sp>
        <p:nvSpPr>
          <p:cNvPr id="126979" name="Rectangle 3"/>
          <p:cNvSpPr>
            <a:spLocks noGrp="1" noChangeArrowheads="1"/>
          </p:cNvSpPr>
          <p:nvPr>
            <p:ph idx="1"/>
          </p:nvPr>
        </p:nvSpPr>
        <p:spPr>
          <a:xfrm>
            <a:off x="1066800" y="2209800"/>
            <a:ext cx="7696200" cy="4495800"/>
          </a:xfrm>
        </p:spPr>
        <p:txBody>
          <a:bodyPr lIns="92075" tIns="46038" rIns="92075" bIns="46038">
            <a:normAutofit/>
          </a:bodyPr>
          <a:lstStyle/>
          <a:p>
            <a:pPr marL="274320" indent="-274320" eaLnBrk="1" fontAlgn="auto" hangingPunct="1">
              <a:lnSpc>
                <a:spcPct val="125000"/>
              </a:lnSpc>
              <a:spcAft>
                <a:spcPts val="0"/>
              </a:spcAft>
              <a:buClr>
                <a:schemeClr val="accent3"/>
              </a:buClr>
              <a:buSzTx/>
              <a:buFont typeface="Wingdings 2"/>
              <a:buChar char=""/>
              <a:defRPr/>
            </a:pPr>
            <a:r>
              <a:rPr lang="en-US" sz="2800" dirty="0"/>
              <a:t>Federal Work Study  </a:t>
            </a:r>
          </a:p>
          <a:p>
            <a:pPr marL="274320" indent="-274320" eaLnBrk="1" fontAlgn="auto" hangingPunct="1">
              <a:lnSpc>
                <a:spcPct val="125000"/>
              </a:lnSpc>
              <a:spcAft>
                <a:spcPts val="0"/>
              </a:spcAft>
              <a:buClr>
                <a:schemeClr val="accent3"/>
              </a:buClr>
              <a:buSzTx/>
              <a:buFont typeface="Wingdings 2"/>
              <a:buChar char=""/>
              <a:defRPr/>
            </a:pPr>
            <a:r>
              <a:rPr lang="en-US" sz="2800" dirty="0"/>
              <a:t>Federal Nursing Student Loan</a:t>
            </a:r>
          </a:p>
          <a:p>
            <a:pPr marL="274320" indent="-274320" eaLnBrk="1" fontAlgn="auto" hangingPunct="1">
              <a:lnSpc>
                <a:spcPct val="125000"/>
              </a:lnSpc>
              <a:spcAft>
                <a:spcPts val="0"/>
              </a:spcAft>
              <a:buClr>
                <a:schemeClr val="accent3"/>
              </a:buClr>
              <a:buSzTx/>
              <a:buFont typeface="Wingdings 2"/>
              <a:buChar char=""/>
              <a:defRPr/>
            </a:pPr>
            <a:r>
              <a:rPr lang="en-US" sz="2800" dirty="0"/>
              <a:t>Federal Direct Loan – subsidized and unsubsidized (student’s loan)</a:t>
            </a:r>
          </a:p>
          <a:p>
            <a:pPr marL="274320" indent="-274320" eaLnBrk="1" fontAlgn="auto" hangingPunct="1">
              <a:lnSpc>
                <a:spcPct val="125000"/>
              </a:lnSpc>
              <a:spcAft>
                <a:spcPts val="0"/>
              </a:spcAft>
              <a:buClr>
                <a:schemeClr val="accent3"/>
              </a:buClr>
              <a:buSzTx/>
              <a:buFont typeface="Wingdings 2"/>
              <a:buChar char=""/>
              <a:defRPr/>
            </a:pPr>
            <a:r>
              <a:rPr lang="en-US" sz="2800" dirty="0"/>
              <a:t>Federal Direct PLUS Loan (parent’s loan)</a:t>
            </a:r>
          </a:p>
          <a:p>
            <a:pPr marL="274320" indent="-274320" eaLnBrk="1" fontAlgn="auto" hangingPunct="1">
              <a:lnSpc>
                <a:spcPct val="125000"/>
              </a:lnSpc>
              <a:spcAft>
                <a:spcPts val="0"/>
              </a:spcAft>
              <a:buClr>
                <a:schemeClr val="accent3"/>
              </a:buClr>
              <a:buSzTx/>
              <a:buFont typeface="Wingdings" pitchFamily="2" charset="2"/>
              <a:buNone/>
              <a:defRPr/>
            </a:pP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2075" tIns="46038" rIns="92075" bIns="46038" anchor="ctr">
            <a:normAutofit fontScale="90000"/>
          </a:bodyPr>
          <a:lstStyle/>
          <a:p>
            <a:pPr eaLnBrk="1" fontAlgn="auto" hangingPunct="1">
              <a:spcAft>
                <a:spcPts val="0"/>
              </a:spcAft>
              <a:defRPr/>
            </a:pPr>
            <a:r>
              <a:rPr lang="en-US" sz="4000" dirty="0"/>
              <a:t/>
            </a:r>
            <a:br>
              <a:rPr lang="en-US" sz="4000" dirty="0"/>
            </a:br>
            <a:r>
              <a:rPr lang="en-US" sz="4000" dirty="0"/>
              <a:t>			</a:t>
            </a:r>
            <a:r>
              <a:rPr lang="en-US" sz="3600" b="1" dirty="0"/>
              <a:t>State Aid</a:t>
            </a:r>
            <a:r>
              <a:rPr lang="en-US" sz="4000" dirty="0"/>
              <a:t/>
            </a:r>
            <a:br>
              <a:rPr lang="en-US" sz="4000" dirty="0"/>
            </a:br>
            <a:endParaRPr lang="en-US" sz="4000" dirty="0"/>
          </a:p>
        </p:txBody>
      </p:sp>
      <p:sp>
        <p:nvSpPr>
          <p:cNvPr id="41987" name="Rectangle 3"/>
          <p:cNvSpPr>
            <a:spLocks noGrp="1" noChangeArrowheads="1"/>
          </p:cNvSpPr>
          <p:nvPr>
            <p:ph idx="1"/>
          </p:nvPr>
        </p:nvSpPr>
        <p:spPr>
          <a:xfrm>
            <a:off x="228600" y="1752600"/>
            <a:ext cx="8382000" cy="4876800"/>
          </a:xfrm>
        </p:spPr>
        <p:txBody>
          <a:bodyPr lIns="92075" tIns="46038" rIns="92075" bIns="46038">
            <a:normAutofit/>
          </a:bodyPr>
          <a:lstStyle/>
          <a:p>
            <a:pPr marL="274320" indent="-274320" eaLnBrk="1" fontAlgn="auto" hangingPunct="1">
              <a:lnSpc>
                <a:spcPct val="90000"/>
              </a:lnSpc>
              <a:spcAft>
                <a:spcPts val="0"/>
              </a:spcAft>
              <a:buClr>
                <a:schemeClr val="accent3"/>
              </a:buClr>
              <a:buFont typeface="Wingdings 2"/>
              <a:buChar char=""/>
              <a:defRPr/>
            </a:pPr>
            <a:endParaRPr lang="en-US" dirty="0"/>
          </a:p>
          <a:p>
            <a:pPr marL="274320" indent="-274320" eaLnBrk="1" fontAlgn="auto" hangingPunct="1">
              <a:lnSpc>
                <a:spcPct val="90000"/>
              </a:lnSpc>
              <a:spcAft>
                <a:spcPts val="0"/>
              </a:spcAft>
              <a:buClr>
                <a:schemeClr val="accent3"/>
              </a:buClr>
              <a:buFont typeface="Wingdings 2"/>
              <a:buChar char=""/>
              <a:defRPr/>
            </a:pPr>
            <a:endParaRPr lang="en-US" dirty="0"/>
          </a:p>
          <a:p>
            <a:pPr marL="274320" indent="-274320" eaLnBrk="1" fontAlgn="auto" hangingPunct="1">
              <a:lnSpc>
                <a:spcPct val="90000"/>
              </a:lnSpc>
              <a:spcAft>
                <a:spcPts val="0"/>
              </a:spcAft>
              <a:buClr>
                <a:schemeClr val="accent3"/>
              </a:buClr>
              <a:buFont typeface="Wingdings 2"/>
              <a:buChar char=""/>
              <a:defRPr/>
            </a:pPr>
            <a:r>
              <a:rPr lang="en-US" sz="2400" dirty="0"/>
              <a:t>Awards may be merit or need based</a:t>
            </a:r>
          </a:p>
          <a:p>
            <a:pPr marL="274320" indent="-274320" eaLnBrk="1" fontAlgn="auto" hangingPunct="1">
              <a:lnSpc>
                <a:spcPct val="90000"/>
              </a:lnSpc>
              <a:spcAft>
                <a:spcPts val="0"/>
              </a:spcAft>
              <a:buClr>
                <a:schemeClr val="accent3"/>
              </a:buClr>
              <a:buFont typeface="Wingdings 2"/>
              <a:buNone/>
              <a:defRPr/>
            </a:pPr>
            <a:endParaRPr lang="en-US" sz="2400" dirty="0"/>
          </a:p>
          <a:p>
            <a:pPr marL="274320" indent="-274320" eaLnBrk="1" fontAlgn="auto" hangingPunct="1">
              <a:lnSpc>
                <a:spcPct val="90000"/>
              </a:lnSpc>
              <a:spcAft>
                <a:spcPts val="0"/>
              </a:spcAft>
              <a:buClr>
                <a:schemeClr val="accent3"/>
              </a:buClr>
              <a:buFont typeface="Wingdings 2"/>
              <a:buChar char=""/>
              <a:defRPr/>
            </a:pPr>
            <a:r>
              <a:rPr lang="en-US" sz="2400" dirty="0"/>
              <a:t>May require some type of residency requirement</a:t>
            </a:r>
          </a:p>
          <a:p>
            <a:pPr marL="274320" indent="-274320" eaLnBrk="1" fontAlgn="auto" hangingPunct="1">
              <a:lnSpc>
                <a:spcPct val="90000"/>
              </a:lnSpc>
              <a:spcAft>
                <a:spcPts val="0"/>
              </a:spcAft>
              <a:buClr>
                <a:schemeClr val="accent3"/>
              </a:buClr>
              <a:buFont typeface="Wingdings 2"/>
              <a:buNone/>
              <a:defRPr/>
            </a:pPr>
            <a:endParaRPr lang="en-US" sz="2400" dirty="0"/>
          </a:p>
          <a:p>
            <a:pPr marL="274320" indent="-274320" eaLnBrk="1" fontAlgn="auto" hangingPunct="1">
              <a:lnSpc>
                <a:spcPct val="90000"/>
              </a:lnSpc>
              <a:spcAft>
                <a:spcPts val="0"/>
              </a:spcAft>
              <a:buClr>
                <a:schemeClr val="accent3"/>
              </a:buClr>
              <a:buFont typeface="Wingdings 2"/>
              <a:buChar char=""/>
              <a:defRPr/>
            </a:pPr>
            <a:r>
              <a:rPr lang="en-US" sz="2400" dirty="0"/>
              <a:t>Deadline for Pennsylvania:  May 1, 2020</a:t>
            </a:r>
          </a:p>
          <a:p>
            <a:pPr marL="274320" indent="-274320" eaLnBrk="1" fontAlgn="auto" hangingPunct="1">
              <a:lnSpc>
                <a:spcPct val="90000"/>
              </a:lnSpc>
              <a:spcAft>
                <a:spcPts val="0"/>
              </a:spcAft>
              <a:buClr>
                <a:schemeClr val="accent3"/>
              </a:buClr>
              <a:buFont typeface="Wingdings 2"/>
              <a:buNone/>
              <a:defRPr/>
            </a:pPr>
            <a:endParaRPr lang="en-US" dirty="0"/>
          </a:p>
          <a:p>
            <a:pPr marL="0" indent="0" eaLnBrk="1" fontAlgn="auto" hangingPunct="1">
              <a:lnSpc>
                <a:spcPct val="90000"/>
              </a:lnSpc>
              <a:spcAft>
                <a:spcPts val="0"/>
              </a:spcAft>
              <a:buClr>
                <a:schemeClr val="accent3"/>
              </a:buClr>
              <a:buNone/>
              <a:defRPr/>
            </a:pP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228600" y="990600"/>
            <a:ext cx="9448800" cy="762000"/>
          </a:xfrm>
        </p:spPr>
        <p:txBody>
          <a:bodyPr/>
          <a:lstStyle/>
          <a:p>
            <a:pPr eaLnBrk="1" hangingPunct="1"/>
            <a:r>
              <a:rPr lang="en-US" b="1" dirty="0"/>
              <a:t>		PA State Grant Program</a:t>
            </a:r>
          </a:p>
        </p:txBody>
      </p:sp>
      <p:sp>
        <p:nvSpPr>
          <p:cNvPr id="2" name="Content Placeholder 1"/>
          <p:cNvSpPr>
            <a:spLocks noGrp="1"/>
          </p:cNvSpPr>
          <p:nvPr>
            <p:ph idx="1"/>
          </p:nvPr>
        </p:nvSpPr>
        <p:spPr>
          <a:xfrm>
            <a:off x="304800" y="1676400"/>
            <a:ext cx="8382000" cy="4876800"/>
          </a:xfrm>
        </p:spPr>
        <p:txBody>
          <a:bodyPr>
            <a:normAutofit fontScale="32500" lnSpcReduction="20000"/>
          </a:bodyPr>
          <a:lstStyle/>
          <a:p>
            <a:pPr marL="0" indent="0" eaLnBrk="1" fontAlgn="auto" hangingPunct="1">
              <a:spcAft>
                <a:spcPts val="0"/>
              </a:spcAft>
              <a:buClr>
                <a:srgbClr val="00B0F0"/>
              </a:buClr>
              <a:buFont typeface="Wingdings 2" pitchFamily="18" charset="2"/>
              <a:buNone/>
              <a:defRPr/>
            </a:pPr>
            <a:endParaRPr lang="en-US" sz="3300" b="1" dirty="0"/>
          </a:p>
          <a:p>
            <a:pPr marL="274320" indent="-274320" eaLnBrk="1" fontAlgn="auto" hangingPunct="1">
              <a:spcAft>
                <a:spcPts val="0"/>
              </a:spcAft>
              <a:buClr>
                <a:srgbClr val="00B0F0"/>
              </a:buClr>
              <a:buFont typeface="Arial" pitchFamily="34" charset="0"/>
              <a:buChar char="•"/>
              <a:defRPr/>
            </a:pPr>
            <a:r>
              <a:rPr lang="en-US" sz="7400" dirty="0"/>
              <a:t>PA State Grant – 2019/20 academic year </a:t>
            </a:r>
          </a:p>
          <a:p>
            <a:pPr marL="640080" lvl="1" indent="-246888" eaLnBrk="1" fontAlgn="auto" hangingPunct="1">
              <a:spcAft>
                <a:spcPts val="0"/>
              </a:spcAft>
              <a:buClr>
                <a:srgbClr val="00B0F0"/>
              </a:buClr>
              <a:buFont typeface="Arial" pitchFamily="34" charset="0"/>
              <a:buChar char="•"/>
              <a:defRPr/>
            </a:pPr>
            <a:r>
              <a:rPr lang="en-US" sz="7400" dirty="0"/>
              <a:t>Full-time, in PA….....up to $4,122 </a:t>
            </a:r>
          </a:p>
          <a:p>
            <a:pPr marL="640080" lvl="1" indent="-246888" eaLnBrk="1" fontAlgn="auto" hangingPunct="1">
              <a:spcAft>
                <a:spcPts val="0"/>
              </a:spcAft>
              <a:buClr>
                <a:srgbClr val="00B0F0"/>
              </a:buClr>
              <a:buFont typeface="Arial" pitchFamily="34" charset="0"/>
              <a:buChar char="•"/>
              <a:defRPr/>
            </a:pPr>
            <a:r>
              <a:rPr lang="en-US" sz="7400" dirty="0"/>
              <a:t>Part time, in PA………up to $2,061</a:t>
            </a:r>
          </a:p>
          <a:p>
            <a:pPr marL="274320" indent="-274320" eaLnBrk="1" fontAlgn="auto" hangingPunct="1">
              <a:spcAft>
                <a:spcPts val="0"/>
              </a:spcAft>
              <a:buClr>
                <a:srgbClr val="00B0F0"/>
              </a:buClr>
              <a:buFont typeface="Arial" pitchFamily="34" charset="0"/>
              <a:buChar char="•"/>
              <a:defRPr/>
            </a:pPr>
            <a:r>
              <a:rPr lang="en-US" sz="7400" dirty="0"/>
              <a:t>Out of state….. Up to $526 (or $702 if veteran) in DE, MA, OH, VT, WV, and DC (subject to change)</a:t>
            </a:r>
          </a:p>
          <a:p>
            <a:pPr marL="274320" indent="-274320" eaLnBrk="1" fontAlgn="auto" hangingPunct="1">
              <a:spcAft>
                <a:spcPts val="0"/>
              </a:spcAft>
              <a:buClr>
                <a:srgbClr val="00B0F0"/>
              </a:buClr>
              <a:buFont typeface="Arial" pitchFamily="34" charset="0"/>
              <a:buChar char="•"/>
              <a:defRPr/>
            </a:pPr>
            <a:r>
              <a:rPr lang="en-US" sz="7400" dirty="0"/>
              <a:t>Amount determined in part by the cost of the school</a:t>
            </a:r>
          </a:p>
          <a:p>
            <a:pPr eaLnBrk="1" fontAlgn="auto" hangingPunct="1">
              <a:spcAft>
                <a:spcPts val="0"/>
              </a:spcAft>
              <a:buClr>
                <a:schemeClr val="accent3"/>
              </a:buClr>
              <a:buFont typeface="Arial" charset="0"/>
              <a:buChar char="•"/>
              <a:defRPr/>
            </a:pPr>
            <a:r>
              <a:rPr lang="en-US" sz="7400" dirty="0"/>
              <a:t>Must be at least half-time to be eligible</a:t>
            </a:r>
          </a:p>
          <a:p>
            <a:pPr marL="0" indent="0" eaLnBrk="1" fontAlgn="auto" hangingPunct="1">
              <a:spcAft>
                <a:spcPts val="0"/>
              </a:spcAft>
              <a:buClr>
                <a:schemeClr val="accent3"/>
              </a:buClr>
              <a:buNone/>
              <a:defRPr/>
            </a:pPr>
            <a:r>
              <a:rPr lang="en-US" sz="7400" b="1" dirty="0"/>
              <a:t>For details and some additional programs  visit </a:t>
            </a:r>
            <a:r>
              <a:rPr lang="en-US" sz="7400" b="1" dirty="0">
                <a:hlinkClick r:id="rId3"/>
              </a:rPr>
              <a:t>www.pheaa.org</a:t>
            </a:r>
            <a:r>
              <a:rPr lang="en-US" sz="7400" b="1" dirty="0"/>
              <a:t> or refer to the PA Student Guide</a:t>
            </a:r>
            <a:endParaRPr lang="en-US" sz="7400" dirty="0"/>
          </a:p>
          <a:p>
            <a:pPr marL="274320" indent="-274320" eaLnBrk="1" fontAlgn="auto" hangingPunct="1">
              <a:spcAft>
                <a:spcPts val="0"/>
              </a:spcAft>
              <a:buClr>
                <a:srgbClr val="00B0F0"/>
              </a:buClr>
              <a:buFont typeface="Arial" pitchFamily="34" charset="0"/>
              <a:buChar char="•"/>
              <a:defRPr/>
            </a:pPr>
            <a:endParaRPr lang="en-US" sz="33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572000" cy="2362200"/>
          </a:xfrm>
        </p:spPr>
        <p:txBody>
          <a:bodyPr>
            <a:normAutofit/>
          </a:bodyPr>
          <a:lstStyle/>
          <a:p>
            <a:r>
              <a:rPr lang="en-US" sz="4400" dirty="0"/>
              <a:t>Goal of Financial Assistance</a:t>
            </a:r>
          </a:p>
        </p:txBody>
      </p:sp>
      <p:pic>
        <p:nvPicPr>
          <p:cNvPr id="1026" name="Picture 2" descr="C:\Users\bbehm\AppData\Local\Microsoft\Windows\Temporary Internet Files\Content.IE5\C5QE54HY\MC900240567[1].wmf"/>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21843" r="218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28600" y="3200400"/>
            <a:ext cx="4495800" cy="2743200"/>
          </a:xfrm>
        </p:spPr>
        <p:txBody>
          <a:bodyPr>
            <a:noAutofit/>
          </a:bodyPr>
          <a:lstStyle/>
          <a:p>
            <a:r>
              <a:rPr lang="en-US" sz="2800" dirty="0"/>
              <a:t>To provide the student with an award notice listing a source or sources of aid to allow the student to enroll in the institution of their choice.</a:t>
            </a:r>
          </a:p>
        </p:txBody>
      </p:sp>
    </p:spTree>
    <p:extLst>
      <p:ext uri="{BB962C8B-B14F-4D97-AF65-F5344CB8AC3E}">
        <p14:creationId xmlns:p14="http://schemas.microsoft.com/office/powerpoint/2010/main" val="178363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57400" y="1143000"/>
            <a:ext cx="5957434" cy="710755"/>
          </a:xfrm>
        </p:spPr>
        <p:txBody>
          <a:bodyPr/>
          <a:lstStyle/>
          <a:p>
            <a:pPr eaLnBrk="1" hangingPunct="1"/>
            <a:r>
              <a:rPr lang="en-US" b="1" dirty="0"/>
              <a:t>College/University</a:t>
            </a:r>
            <a:endParaRPr lang="en-US" dirty="0"/>
          </a:p>
        </p:txBody>
      </p:sp>
      <p:sp>
        <p:nvSpPr>
          <p:cNvPr id="36867" name="Rectangle 3"/>
          <p:cNvSpPr>
            <a:spLocks noGrp="1" noChangeArrowheads="1"/>
          </p:cNvSpPr>
          <p:nvPr>
            <p:ph idx="1"/>
          </p:nvPr>
        </p:nvSpPr>
        <p:spPr>
          <a:xfrm>
            <a:off x="457200" y="1905000"/>
            <a:ext cx="8382000" cy="4419600"/>
          </a:xfrm>
        </p:spPr>
        <p:txBody>
          <a:bodyPr>
            <a:normAutofit lnSpcReduction="10000"/>
          </a:bodyPr>
          <a:lstStyle/>
          <a:p>
            <a:pPr eaLnBrk="1" hangingPunct="1"/>
            <a:r>
              <a:rPr lang="en-US" sz="2800" dirty="0"/>
              <a:t>Many schools offer their own sources of aid.  Understand that funding varies from school to school therefore aid packages may vary significantly</a:t>
            </a:r>
          </a:p>
          <a:p>
            <a:pPr eaLnBrk="1" hangingPunct="1"/>
            <a:r>
              <a:rPr lang="en-US" sz="2800" dirty="0"/>
              <a:t>Funds may be merit or need based aid or both</a:t>
            </a:r>
          </a:p>
          <a:p>
            <a:pPr eaLnBrk="1" hangingPunct="1"/>
            <a:r>
              <a:rPr lang="en-US" sz="2800" dirty="0"/>
              <a:t>May also want to check if school admission decision is need blind or need aware</a:t>
            </a:r>
          </a:p>
          <a:p>
            <a:pPr eaLnBrk="1" hangingPunct="1"/>
            <a:r>
              <a:rPr lang="en-US" sz="2800" u="sng" dirty="0"/>
              <a:t>Check with each school</a:t>
            </a:r>
            <a:r>
              <a:rPr lang="en-US" sz="2800" dirty="0"/>
              <a:t> you are interested in about their policies, application forms, process &amp; deadlines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eaLnBrk="1" hangingPunct="1"/>
            <a:r>
              <a:rPr lang="en-US" b="1"/>
              <a:t>Outside Sources</a:t>
            </a:r>
            <a:endParaRPr lang="en-US"/>
          </a:p>
        </p:txBody>
      </p:sp>
      <p:sp>
        <p:nvSpPr>
          <p:cNvPr id="37891" name="Rectangle 1027"/>
          <p:cNvSpPr>
            <a:spLocks noGrp="1" noChangeArrowheads="1"/>
          </p:cNvSpPr>
          <p:nvPr>
            <p:ph idx="1"/>
          </p:nvPr>
        </p:nvSpPr>
        <p:spPr>
          <a:xfrm>
            <a:off x="0" y="2057400"/>
            <a:ext cx="8945563" cy="4495800"/>
          </a:xfrm>
        </p:spPr>
        <p:txBody>
          <a:bodyPr/>
          <a:lstStyle/>
          <a:p>
            <a:pPr marL="0" indent="0" eaLnBrk="1" hangingPunct="1">
              <a:lnSpc>
                <a:spcPct val="90000"/>
              </a:lnSpc>
              <a:buNone/>
            </a:pPr>
            <a:r>
              <a:rPr lang="en-US" sz="3200" dirty="0"/>
              <a:t>Private sources of scholarship funds include:</a:t>
            </a:r>
          </a:p>
          <a:p>
            <a:pPr lvl="1" eaLnBrk="1" hangingPunct="1">
              <a:lnSpc>
                <a:spcPct val="90000"/>
              </a:lnSpc>
            </a:pPr>
            <a:r>
              <a:rPr lang="en-US" sz="3200" dirty="0"/>
              <a:t>Service/Fraternal Organizations</a:t>
            </a:r>
          </a:p>
          <a:p>
            <a:pPr lvl="1" eaLnBrk="1" hangingPunct="1">
              <a:lnSpc>
                <a:spcPct val="90000"/>
              </a:lnSpc>
            </a:pPr>
            <a:r>
              <a:rPr lang="en-US" sz="3200" dirty="0"/>
              <a:t>Employers/Business			</a:t>
            </a:r>
          </a:p>
          <a:p>
            <a:pPr lvl="1" eaLnBrk="1" hangingPunct="1">
              <a:lnSpc>
                <a:spcPct val="90000"/>
              </a:lnSpc>
            </a:pPr>
            <a:r>
              <a:rPr lang="en-US" sz="3200" dirty="0"/>
              <a:t>Churches/Religious Groups</a:t>
            </a:r>
          </a:p>
          <a:p>
            <a:pPr lvl="1" eaLnBrk="1" hangingPunct="1">
              <a:lnSpc>
                <a:spcPct val="90000"/>
              </a:lnSpc>
            </a:pPr>
            <a:endParaRPr lang="en-US" dirty="0"/>
          </a:p>
          <a:p>
            <a:pPr lvl="1" eaLnBrk="1" hangingPunct="1">
              <a:lnSpc>
                <a:spcPct val="90000"/>
              </a:lnSpc>
              <a:buFont typeface="Wingdings" pitchFamily="2" charset="2"/>
              <a:buNone/>
            </a:pPr>
            <a:r>
              <a:rPr lang="en-US" sz="3200" dirty="0"/>
              <a:t>The web is an excellent resource for parents, students and counselors to seek </a:t>
            </a:r>
            <a:r>
              <a:rPr lang="en-US" sz="3600" b="1" u="sng" dirty="0"/>
              <a:t>free</a:t>
            </a:r>
            <a:r>
              <a:rPr lang="en-US" sz="3600" dirty="0"/>
              <a:t> </a:t>
            </a:r>
            <a:r>
              <a:rPr lang="en-US" sz="3200" dirty="0"/>
              <a:t>scholarship assistance:   </a:t>
            </a:r>
            <a:r>
              <a:rPr lang="en-US" sz="3200" u="sng" dirty="0">
                <a:hlinkClick r:id="rId3"/>
              </a:rPr>
              <a:t>www.fastweb.com</a:t>
            </a:r>
            <a:endParaRPr lang="en-US" sz="3200" u="sng" dirty="0"/>
          </a:p>
          <a:p>
            <a:pPr lvl="1" eaLnBrk="1" hangingPunct="1">
              <a:lnSpc>
                <a:spcPct val="90000"/>
              </a:lnSpc>
              <a:buFont typeface="Wingdings" pitchFamily="2" charset="2"/>
              <a:buNone/>
            </a:pPr>
            <a:endParaRPr lang="en-US" sz="3200" dirty="0"/>
          </a:p>
          <a:p>
            <a:pPr lvl="1" eaLnBrk="1" hangingPunct="1">
              <a:lnSpc>
                <a:spcPct val="90000"/>
              </a:lnSpc>
              <a:buFont typeface="Wingdings" pitchFamily="2" charset="2"/>
              <a:buNone/>
            </a:pPr>
            <a:endParaRPr lang="en-US" sz="3200" dirty="0"/>
          </a:p>
          <a:p>
            <a:pPr lvl="1" eaLnBrk="1" hangingPunct="1">
              <a:lnSpc>
                <a:spcPct val="90000"/>
              </a:lnSpc>
              <a:buFont typeface="Wingdings" pitchFamily="2" charset="2"/>
              <a:buNone/>
            </a:pPr>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228600"/>
            <a:ext cx="7158037" cy="694051"/>
          </a:xfrm>
        </p:spPr>
        <p:txBody>
          <a:bodyPr/>
          <a:lstStyle/>
          <a:p>
            <a:pPr eaLnBrk="1" hangingPunct="1"/>
            <a:r>
              <a:rPr lang="en-US" b="1" dirty="0"/>
              <a:t>Comparing Aid Offers</a:t>
            </a:r>
          </a:p>
        </p:txBody>
      </p:sp>
      <p:graphicFrame>
        <p:nvGraphicFramePr>
          <p:cNvPr id="156868" name="Group 196"/>
          <p:cNvGraphicFramePr>
            <a:graphicFrameLocks noGrp="1"/>
          </p:cNvGraphicFramePr>
          <p:nvPr>
            <p:ph type="tbl" idx="1"/>
            <p:extLst>
              <p:ext uri="{D42A27DB-BD31-4B8C-83A1-F6EECF244321}">
                <p14:modId xmlns:p14="http://schemas.microsoft.com/office/powerpoint/2010/main" val="3726775939"/>
              </p:ext>
            </p:extLst>
          </p:nvPr>
        </p:nvGraphicFramePr>
        <p:xfrm>
          <a:off x="228600" y="762001"/>
          <a:ext cx="8458198" cy="5353854"/>
        </p:xfrm>
        <a:graphic>
          <a:graphicData uri="http://schemas.openxmlformats.org/drawingml/2006/table">
            <a:tbl>
              <a:tblPr/>
              <a:tblGrid>
                <a:gridCol w="41910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370535">
                  <a:extLst>
                    <a:ext uri="{9D8B030D-6E8A-4147-A177-3AD203B41FA5}">
                      <a16:colId xmlns:a16="http://schemas.microsoft.com/office/drawing/2014/main" val="20003"/>
                    </a:ext>
                  </a:extLst>
                </a:gridCol>
                <a:gridCol w="1610663">
                  <a:extLst>
                    <a:ext uri="{9D8B030D-6E8A-4147-A177-3AD203B41FA5}">
                      <a16:colId xmlns:a16="http://schemas.microsoft.com/office/drawing/2014/main" val="20004"/>
                    </a:ext>
                  </a:extLst>
                </a:gridCol>
              </a:tblGrid>
              <a:tr h="1757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000" b="0" i="0" u="none" strike="noStrike" cap="none" normalizeH="0" baseline="0" dirty="0">
                        <a:ln>
                          <a:noFill/>
                        </a:ln>
                        <a:solidFill>
                          <a:schemeClr val="tx1"/>
                        </a:solidFill>
                        <a:effectLst/>
                        <a:latin typeface="+mn-lt"/>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chemeClr val="tx1"/>
                          </a:solidFill>
                          <a:effectLst/>
                          <a:latin typeface="+mn-lt"/>
                        </a:rPr>
                        <a:t>School A</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chemeClr val="tx1"/>
                          </a:solidFill>
                          <a:effectLst/>
                          <a:latin typeface="+mn-lt"/>
                        </a:rPr>
                        <a:t>School B</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    COST OF ATTENDANCE</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$19,000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$65,000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  - EXPECTED FAMILY CONTRIBUTION</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  = FINANCIAL NEED</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$19,000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$65,000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77780">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PELL Grant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$6,195</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$6,195</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SEOG Grant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$2,000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$3,000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PA State Grant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$4,122</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$4,122</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Work Study</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$2,000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$3,000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Direct Loan - Subsidized</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$3,500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$3,500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Institutional Grant – merit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$35,000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75068">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kumimoji="0" lang="en-US" sz="1600" b="0" i="0" u="none" strike="noStrike" cap="none" normalizeH="0" baseline="0" dirty="0">
                          <a:ln>
                            <a:noFill/>
                          </a:ln>
                          <a:solidFill>
                            <a:schemeClr val="tx1"/>
                          </a:solidFill>
                          <a:effectLst/>
                          <a:latin typeface="+mn-lt"/>
                        </a:rPr>
                        <a:t>Institutional Grant – need</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000" b="0" i="0" u="none" strike="noStrike" cap="none" normalizeH="0" baseline="0" dirty="0">
                        <a:ln>
                          <a:noFill/>
                        </a:ln>
                        <a:solidFill>
                          <a:schemeClr val="tx1"/>
                        </a:solidFill>
                        <a:effectLst/>
                        <a:latin typeface="+mn-lt"/>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$9,500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683466">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1" i="0" u="none" strike="noStrike" cap="none" normalizeH="0" baseline="0" dirty="0">
                          <a:ln>
                            <a:noFill/>
                          </a:ln>
                          <a:solidFill>
                            <a:srgbClr val="C00000"/>
                          </a:solidFill>
                          <a:effectLst/>
                          <a:latin typeface="+mn-lt"/>
                        </a:rPr>
                        <a:t>Unmet Need</a:t>
                      </a:r>
                    </a:p>
                    <a:p>
                      <a:pPr marL="0" marR="0" lvl="0" indent="0" algn="just" defTabSz="914400" rtl="0" eaLnBrk="1" fontAlgn="base" latinLnBrk="0" hangingPunct="1">
                        <a:lnSpc>
                          <a:spcPct val="100000"/>
                        </a:lnSpc>
                        <a:spcBef>
                          <a:spcPct val="20000"/>
                        </a:spcBef>
                        <a:spcAft>
                          <a:spcPct val="0"/>
                        </a:spcAft>
                        <a:buClr>
                          <a:schemeClr val="accent1"/>
                        </a:buClr>
                        <a:buSzPct val="70000"/>
                        <a:buFont typeface="Arial" panose="020B0604020202020204" pitchFamily="34" charset="0"/>
                        <a:buNone/>
                        <a:tabLst/>
                      </a:pPr>
                      <a:r>
                        <a:rPr kumimoji="0" lang="en-US" sz="1200" b="1" i="0" u="none" strike="noStrike" cap="none" normalizeH="0" baseline="0" dirty="0">
                          <a:ln>
                            <a:noFill/>
                          </a:ln>
                          <a:solidFill>
                            <a:srgbClr val="C00000"/>
                          </a:solidFill>
                          <a:effectLst/>
                          <a:latin typeface="+mn-lt"/>
                        </a:rPr>
                        <a:t>Could meet Unmet need with Direct Unsubsidized Loan or PLUS loan or private scholarship</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rgbClr val="C00000"/>
                          </a:solidFill>
                          <a:effectLst/>
                          <a:latin typeface="+mn-lt"/>
                        </a:rPr>
                        <a:t>$1,183</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rgbClr val="C00000"/>
                          </a:solidFill>
                          <a:effectLst/>
                          <a:latin typeface="+mn-lt"/>
                        </a:rPr>
                        <a:t>$683</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38360350"/>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228600"/>
            <a:ext cx="7158037" cy="694051"/>
          </a:xfrm>
        </p:spPr>
        <p:txBody>
          <a:bodyPr/>
          <a:lstStyle/>
          <a:p>
            <a:pPr eaLnBrk="1" hangingPunct="1"/>
            <a:r>
              <a:rPr lang="en-US" b="1" dirty="0"/>
              <a:t>Comparing Aid Offers</a:t>
            </a:r>
          </a:p>
        </p:txBody>
      </p:sp>
      <p:graphicFrame>
        <p:nvGraphicFramePr>
          <p:cNvPr id="156868" name="Group 196"/>
          <p:cNvGraphicFramePr>
            <a:graphicFrameLocks noGrp="1"/>
          </p:cNvGraphicFramePr>
          <p:nvPr>
            <p:ph type="tbl" idx="1"/>
            <p:extLst>
              <p:ext uri="{D42A27DB-BD31-4B8C-83A1-F6EECF244321}">
                <p14:modId xmlns:p14="http://schemas.microsoft.com/office/powerpoint/2010/main" val="2944995839"/>
              </p:ext>
            </p:extLst>
          </p:nvPr>
        </p:nvGraphicFramePr>
        <p:xfrm>
          <a:off x="228600" y="762001"/>
          <a:ext cx="8458198" cy="5353854"/>
        </p:xfrm>
        <a:graphic>
          <a:graphicData uri="http://schemas.openxmlformats.org/drawingml/2006/table">
            <a:tbl>
              <a:tblPr/>
              <a:tblGrid>
                <a:gridCol w="41910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370535">
                  <a:extLst>
                    <a:ext uri="{9D8B030D-6E8A-4147-A177-3AD203B41FA5}">
                      <a16:colId xmlns:a16="http://schemas.microsoft.com/office/drawing/2014/main" val="20003"/>
                    </a:ext>
                  </a:extLst>
                </a:gridCol>
                <a:gridCol w="1610663">
                  <a:extLst>
                    <a:ext uri="{9D8B030D-6E8A-4147-A177-3AD203B41FA5}">
                      <a16:colId xmlns:a16="http://schemas.microsoft.com/office/drawing/2014/main" val="20004"/>
                    </a:ext>
                  </a:extLst>
                </a:gridCol>
              </a:tblGrid>
              <a:tr h="1757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2000" b="0" i="0" u="none" strike="noStrike" cap="none" normalizeH="0" baseline="0" dirty="0">
                        <a:ln>
                          <a:noFill/>
                        </a:ln>
                        <a:solidFill>
                          <a:schemeClr val="tx1"/>
                        </a:solidFill>
                        <a:effectLst/>
                        <a:latin typeface="+mn-lt"/>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chemeClr val="tx1"/>
                          </a:solidFill>
                          <a:effectLst/>
                          <a:latin typeface="+mn-lt"/>
                        </a:rPr>
                        <a:t>School A</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chemeClr val="tx1"/>
                          </a:solidFill>
                          <a:effectLst/>
                          <a:latin typeface="+mn-lt"/>
                        </a:rPr>
                        <a:t>School B</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    COST OF ATTENDANCE</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$19,000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$65,000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  - EXPECTED FAMILY CONTRIBUTION</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$15,000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$35,000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  = FINANCIAL NEED</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$4,000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rgbClr val="C00000"/>
                          </a:solidFill>
                          <a:effectLst/>
                          <a:latin typeface="+mn-lt"/>
                        </a:rPr>
                        <a:t>$30,000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77780">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PELL Grant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SEOG Grant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PA State Grant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Work Study</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$2,000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$3,000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Direct Loan - Subsidized</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$2,000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$3,500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406821">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Institutional Grant – merit</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$8,000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75068">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defRPr/>
                      </a:pPr>
                      <a:r>
                        <a:rPr kumimoji="0" lang="en-US" sz="1600" b="0" i="0" u="none" strike="noStrike" cap="none" normalizeH="0" baseline="0" dirty="0">
                          <a:ln>
                            <a:noFill/>
                          </a:ln>
                          <a:solidFill>
                            <a:schemeClr val="tx1"/>
                          </a:solidFill>
                          <a:effectLst/>
                          <a:latin typeface="+mn-lt"/>
                        </a:rPr>
                        <a:t>Institutional Grant – need</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000" b="0" i="0" u="none" strike="noStrike" cap="none" normalizeH="0" baseline="0" dirty="0">
                        <a:ln>
                          <a:noFill/>
                        </a:ln>
                        <a:solidFill>
                          <a:schemeClr val="tx1"/>
                        </a:solidFill>
                        <a:effectLst/>
                        <a:latin typeface="+mn-lt"/>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600" b="0" i="0" u="none" strike="noStrike" cap="none" normalizeH="0" baseline="0" dirty="0">
                        <a:ln>
                          <a:noFill/>
                        </a:ln>
                        <a:solidFill>
                          <a:schemeClr val="tx1"/>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600" b="0" i="0" u="none" strike="noStrike" cap="none" normalizeH="0" baseline="0" dirty="0">
                          <a:ln>
                            <a:noFill/>
                          </a:ln>
                          <a:solidFill>
                            <a:schemeClr val="tx1"/>
                          </a:solidFill>
                          <a:effectLst/>
                          <a:latin typeface="+mn-lt"/>
                        </a:rPr>
                        <a:t>$12,000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683466">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1" i="0" u="none" strike="noStrike" cap="none" normalizeH="0" baseline="0" dirty="0">
                          <a:ln>
                            <a:noFill/>
                          </a:ln>
                          <a:solidFill>
                            <a:srgbClr val="C00000"/>
                          </a:solidFill>
                          <a:effectLst/>
                          <a:latin typeface="+mn-lt"/>
                        </a:rPr>
                        <a:t>Unmet Need</a:t>
                      </a:r>
                    </a:p>
                    <a:p>
                      <a:pPr marL="0" marR="0" lvl="0" indent="0" algn="just" defTabSz="914400" rtl="0" eaLnBrk="1" fontAlgn="base" latinLnBrk="0" hangingPunct="1">
                        <a:lnSpc>
                          <a:spcPct val="100000"/>
                        </a:lnSpc>
                        <a:spcBef>
                          <a:spcPct val="20000"/>
                        </a:spcBef>
                        <a:spcAft>
                          <a:spcPct val="0"/>
                        </a:spcAft>
                        <a:buClr>
                          <a:schemeClr val="accent1"/>
                        </a:buClr>
                        <a:buSzPct val="70000"/>
                        <a:buFont typeface="Arial" panose="020B0604020202020204" pitchFamily="34" charset="0"/>
                        <a:buNone/>
                        <a:tabLst/>
                      </a:pPr>
                      <a:r>
                        <a:rPr kumimoji="0" lang="en-US" sz="1200" b="1" i="0" u="none" strike="noStrike" cap="none" normalizeH="0" baseline="0" dirty="0">
                          <a:ln>
                            <a:noFill/>
                          </a:ln>
                          <a:solidFill>
                            <a:srgbClr val="C00000"/>
                          </a:solidFill>
                          <a:effectLst/>
                          <a:latin typeface="+mn-lt"/>
                        </a:rPr>
                        <a:t>Could meet Unmet need with Direct Unsubsidized Loan or PLUS loan or private scholarship</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rgbClr val="C00000"/>
                          </a:solidFill>
                          <a:effectLst/>
                          <a:latin typeface="+mn-lt"/>
                        </a:rPr>
                        <a:t>$0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en-US" sz="1400" b="0" i="0" u="none" strike="noStrike" cap="none" normalizeH="0" baseline="0" dirty="0">
                        <a:ln>
                          <a:noFill/>
                        </a:ln>
                        <a:solidFill>
                          <a:srgbClr val="C00000"/>
                        </a:solidFill>
                        <a:effectLst/>
                        <a:latin typeface="+mn-lt"/>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400" b="0" i="0" u="none" strike="noStrike" cap="none" normalizeH="0" baseline="0" dirty="0">
                          <a:ln>
                            <a:noFill/>
                          </a:ln>
                          <a:solidFill>
                            <a:srgbClr val="C00000"/>
                          </a:solidFill>
                          <a:effectLst/>
                          <a:latin typeface="+mn-lt"/>
                        </a:rPr>
                        <a:t>$3,500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1143000"/>
            <a:ext cx="8229600" cy="762000"/>
          </a:xfrm>
        </p:spPr>
        <p:txBody>
          <a:bodyPr/>
          <a:lstStyle/>
          <a:p>
            <a:pPr eaLnBrk="1" hangingPunct="1"/>
            <a:r>
              <a:rPr lang="en-US" b="1" dirty="0"/>
              <a:t>		The Financial Aid Gap</a:t>
            </a:r>
            <a:r>
              <a:rPr lang="en-US" dirty="0"/>
              <a:t>	</a:t>
            </a:r>
          </a:p>
        </p:txBody>
      </p:sp>
      <p:sp>
        <p:nvSpPr>
          <p:cNvPr id="40963" name="Rectangle 3"/>
          <p:cNvSpPr>
            <a:spLocks noGrp="1" noChangeArrowheads="1"/>
          </p:cNvSpPr>
          <p:nvPr>
            <p:ph idx="1"/>
          </p:nvPr>
        </p:nvSpPr>
        <p:spPr>
          <a:xfrm>
            <a:off x="533400" y="1981200"/>
            <a:ext cx="8458200" cy="4530725"/>
          </a:xfrm>
        </p:spPr>
        <p:txBody>
          <a:bodyPr/>
          <a:lstStyle/>
          <a:p>
            <a:pPr eaLnBrk="1" hangingPunct="1">
              <a:lnSpc>
                <a:spcPct val="90000"/>
              </a:lnSpc>
              <a:buFont typeface="Wingdings" pitchFamily="2" charset="2"/>
              <a:buNone/>
            </a:pPr>
            <a:r>
              <a:rPr lang="en-US" sz="2400" dirty="0"/>
              <a:t>The Financial Aid Gap is the difference between demonstrated financial need and the amount of financial aid offered. </a:t>
            </a:r>
          </a:p>
          <a:p>
            <a:pPr eaLnBrk="1" hangingPunct="1">
              <a:lnSpc>
                <a:spcPct val="90000"/>
              </a:lnSpc>
              <a:buFont typeface="Wingdings" pitchFamily="2" charset="2"/>
              <a:buNone/>
            </a:pPr>
            <a:endParaRPr lang="en-US" sz="2400" dirty="0"/>
          </a:p>
          <a:p>
            <a:pPr eaLnBrk="1" hangingPunct="1">
              <a:lnSpc>
                <a:spcPct val="90000"/>
              </a:lnSpc>
              <a:buFont typeface="Wingdings" pitchFamily="2" charset="2"/>
              <a:buNone/>
            </a:pPr>
            <a:r>
              <a:rPr lang="en-US" sz="2400" dirty="0"/>
              <a:t>Possible Ways to Close the Financial Aid Gap:</a:t>
            </a:r>
          </a:p>
          <a:p>
            <a:pPr eaLnBrk="1" hangingPunct="1">
              <a:lnSpc>
                <a:spcPct val="90000"/>
              </a:lnSpc>
            </a:pPr>
            <a:r>
              <a:rPr lang="en-US" sz="2400" dirty="0"/>
              <a:t>Private scholarships/loans</a:t>
            </a:r>
          </a:p>
          <a:p>
            <a:pPr eaLnBrk="1" hangingPunct="1">
              <a:lnSpc>
                <a:spcPct val="90000"/>
              </a:lnSpc>
            </a:pPr>
            <a:r>
              <a:rPr lang="en-US" sz="2400" dirty="0"/>
              <a:t>Summer employment</a:t>
            </a:r>
          </a:p>
          <a:p>
            <a:pPr eaLnBrk="1" hangingPunct="1">
              <a:lnSpc>
                <a:spcPct val="90000"/>
              </a:lnSpc>
            </a:pPr>
            <a:r>
              <a:rPr lang="en-US" sz="2400" dirty="0"/>
              <a:t>Part-time employment on campus</a:t>
            </a:r>
          </a:p>
          <a:p>
            <a:pPr eaLnBrk="1" hangingPunct="1">
              <a:lnSpc>
                <a:spcPct val="90000"/>
              </a:lnSpc>
            </a:pPr>
            <a:r>
              <a:rPr lang="en-US" sz="2400" dirty="0"/>
              <a:t>Campus tuition payment plans</a:t>
            </a:r>
          </a:p>
          <a:p>
            <a:pPr eaLnBrk="1" hangingPunct="1">
              <a:lnSpc>
                <a:spcPct val="90000"/>
              </a:lnSpc>
            </a:pPr>
            <a:r>
              <a:rPr lang="en-US" sz="2400" dirty="0"/>
              <a:t>Other family leveraging options </a:t>
            </a:r>
          </a:p>
          <a:p>
            <a:pPr eaLnBrk="1" hangingPunct="1">
              <a:lnSpc>
                <a:spcPct val="90000"/>
              </a:lnSpc>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76400" y="838200"/>
            <a:ext cx="6413500" cy="685800"/>
          </a:xfrm>
        </p:spPr>
        <p:txBody>
          <a:bodyPr/>
          <a:lstStyle/>
          <a:p>
            <a:pPr eaLnBrk="1" hangingPunct="1"/>
            <a:r>
              <a:rPr lang="en-US" b="1" dirty="0"/>
              <a:t>Comparing Aid Offers</a:t>
            </a:r>
          </a:p>
        </p:txBody>
      </p:sp>
      <p:sp>
        <p:nvSpPr>
          <p:cNvPr id="181251" name="Rectangle 3"/>
          <p:cNvSpPr>
            <a:spLocks noGrp="1" noChangeArrowheads="1"/>
          </p:cNvSpPr>
          <p:nvPr>
            <p:ph idx="1"/>
          </p:nvPr>
        </p:nvSpPr>
        <p:spPr>
          <a:xfrm>
            <a:off x="76200" y="1600200"/>
            <a:ext cx="9067800" cy="5029200"/>
          </a:xfrm>
        </p:spPr>
        <p:txBody>
          <a:bodyPr/>
          <a:lstStyle/>
          <a:p>
            <a:pPr eaLnBrk="1" hangingPunct="1">
              <a:lnSpc>
                <a:spcPct val="125000"/>
              </a:lnSpc>
              <a:buSzTx/>
            </a:pPr>
            <a:endParaRPr lang="en-US" sz="2400" dirty="0"/>
          </a:p>
          <a:p>
            <a:pPr eaLnBrk="1" hangingPunct="1">
              <a:lnSpc>
                <a:spcPct val="125000"/>
              </a:lnSpc>
              <a:buSzTx/>
            </a:pPr>
            <a:r>
              <a:rPr lang="en-US" sz="2400" dirty="0"/>
              <a:t>How will the aid package change if outside scholarships are received?  </a:t>
            </a:r>
          </a:p>
          <a:p>
            <a:pPr eaLnBrk="1" hangingPunct="1">
              <a:lnSpc>
                <a:spcPct val="125000"/>
              </a:lnSpc>
              <a:buSzTx/>
            </a:pPr>
            <a:r>
              <a:rPr lang="en-US" sz="2400" dirty="0"/>
              <a:t>What factors can cause changes to my eligibility in the future?  (i.e.- how will my package change if there is a change in the number in college, what if my income increases)</a:t>
            </a:r>
          </a:p>
          <a:p>
            <a:pPr eaLnBrk="1" hangingPunct="1">
              <a:lnSpc>
                <a:spcPct val="125000"/>
              </a:lnSpc>
              <a:buSzTx/>
            </a:pPr>
            <a:r>
              <a:rPr lang="en-US" sz="2400" dirty="0"/>
              <a:t>Is there room for movement in my financial aid award?   </a:t>
            </a:r>
          </a:p>
          <a:p>
            <a:pPr eaLnBrk="1" hangingPunct="1">
              <a:lnSpc>
                <a:spcPct val="125000"/>
              </a:lnSpc>
              <a:buSzTx/>
            </a:pPr>
            <a:endParaRPr lang="en-US" sz="2400" dirty="0"/>
          </a:p>
          <a:p>
            <a:pPr marL="0" indent="0" eaLnBrk="1" hangingPunct="1">
              <a:lnSpc>
                <a:spcPct val="125000"/>
              </a:lnSpc>
              <a:buSzTx/>
              <a:buNone/>
            </a:pPr>
            <a:endParaRPr lang="en-US" sz="2400" dirty="0"/>
          </a:p>
          <a:p>
            <a:pPr eaLnBrk="1" hangingPunct="1">
              <a:lnSpc>
                <a:spcPct val="125000"/>
              </a:lnSpc>
              <a:buSzTx/>
              <a:buFont typeface="Wingdings" pitchFamily="2" charset="2"/>
              <a:buNone/>
            </a:pPr>
            <a:endParaRPr lang="en-US" sz="200" dirty="0"/>
          </a:p>
          <a:p>
            <a:pPr eaLnBrk="1" hangingPunct="1">
              <a:lnSpc>
                <a:spcPct val="80000"/>
              </a:lnSpc>
              <a:buFont typeface="Wingdings" pitchFamily="2" charset="2"/>
              <a:buNone/>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181251">
                                            <p:txEl>
                                              <p:pRg st="1" end="1"/>
                                            </p:txEl>
                                          </p:spTgt>
                                        </p:tgtEl>
                                        <p:attrNameLst>
                                          <p:attrName>style.visibility</p:attrName>
                                        </p:attrNameLst>
                                      </p:cBhvr>
                                      <p:to>
                                        <p:strVal val="visible"/>
                                      </p:to>
                                    </p:set>
                                    <p:animEffect transition="in" filter="box(out)">
                                      <p:cBhvr>
                                        <p:cTn id="7" dur="500"/>
                                        <p:tgtEl>
                                          <p:spTgt spid="181251">
                                            <p:txEl>
                                              <p:pRg st="1" end="1"/>
                                            </p:txEl>
                                          </p:spTgt>
                                        </p:tgtEl>
                                      </p:cBhvr>
                                    </p:animEffect>
                                  </p:childTnLst>
                                </p:cTn>
                              </p:par>
                            </p:childTnLst>
                          </p:cTn>
                        </p:par>
                        <p:par>
                          <p:cTn id="8" fill="hold">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181251">
                                            <p:txEl>
                                              <p:pRg st="2" end="2"/>
                                            </p:txEl>
                                          </p:spTgt>
                                        </p:tgtEl>
                                        <p:attrNameLst>
                                          <p:attrName>style.visibility</p:attrName>
                                        </p:attrNameLst>
                                      </p:cBhvr>
                                      <p:to>
                                        <p:strVal val="visible"/>
                                      </p:to>
                                    </p:set>
                                    <p:animEffect transition="in" filter="box(out)">
                                      <p:cBhvr>
                                        <p:cTn id="11" dur="500"/>
                                        <p:tgtEl>
                                          <p:spTgt spid="181251">
                                            <p:txEl>
                                              <p:pRg st="2" end="2"/>
                                            </p:txEl>
                                          </p:spTgt>
                                        </p:tgtEl>
                                      </p:cBhvr>
                                    </p:animEffect>
                                  </p:childTnLst>
                                </p:cTn>
                              </p:par>
                            </p:childTnLst>
                          </p:cTn>
                        </p:par>
                        <p:par>
                          <p:cTn id="12" fill="hold">
                            <p:stCondLst>
                              <p:cond delay="3000"/>
                            </p:stCondLst>
                            <p:childTnLst>
                              <p:par>
                                <p:cTn id="13" presetID="4" presetClass="entr" presetSubtype="32" fill="hold" grpId="0" nodeType="afterEffect">
                                  <p:stCondLst>
                                    <p:cond delay="1000"/>
                                  </p:stCondLst>
                                  <p:childTnLst>
                                    <p:set>
                                      <p:cBhvr>
                                        <p:cTn id="14" dur="1" fill="hold">
                                          <p:stCondLst>
                                            <p:cond delay="0"/>
                                          </p:stCondLst>
                                        </p:cTn>
                                        <p:tgtEl>
                                          <p:spTgt spid="181251">
                                            <p:txEl>
                                              <p:pRg st="3" end="3"/>
                                            </p:txEl>
                                          </p:spTgt>
                                        </p:tgtEl>
                                        <p:attrNameLst>
                                          <p:attrName>style.visibility</p:attrName>
                                        </p:attrNameLst>
                                      </p:cBhvr>
                                      <p:to>
                                        <p:strVal val="visible"/>
                                      </p:to>
                                    </p:set>
                                    <p:animEffect transition="in" filter="box(out)">
                                      <p:cBhvr>
                                        <p:cTn id="15" dur="500"/>
                                        <p:tgtEl>
                                          <p:spTgt spid="18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advAuto="100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28800" y="1066800"/>
            <a:ext cx="6261100" cy="533400"/>
          </a:xfrm>
        </p:spPr>
        <p:txBody>
          <a:bodyPr/>
          <a:lstStyle/>
          <a:p>
            <a:pPr eaLnBrk="1" hangingPunct="1"/>
            <a:r>
              <a:rPr lang="en-US" b="1" dirty="0"/>
              <a:t>Comparing Aid Offers</a:t>
            </a:r>
          </a:p>
        </p:txBody>
      </p:sp>
      <p:sp>
        <p:nvSpPr>
          <p:cNvPr id="91139" name="Rectangle 3"/>
          <p:cNvSpPr>
            <a:spLocks noGrp="1" noChangeArrowheads="1"/>
          </p:cNvSpPr>
          <p:nvPr>
            <p:ph idx="1"/>
          </p:nvPr>
        </p:nvSpPr>
        <p:spPr>
          <a:xfrm>
            <a:off x="304800" y="1600200"/>
            <a:ext cx="8534400" cy="5029200"/>
          </a:xfrm>
        </p:spPr>
        <p:txBody>
          <a:bodyPr/>
          <a:lstStyle/>
          <a:p>
            <a:pPr eaLnBrk="1" hangingPunct="1">
              <a:lnSpc>
                <a:spcPct val="125000"/>
              </a:lnSpc>
              <a:buSzTx/>
              <a:buFont typeface="Wingdings" pitchFamily="2" charset="2"/>
              <a:buNone/>
            </a:pPr>
            <a:endParaRPr lang="en-US" sz="200" dirty="0"/>
          </a:p>
          <a:p>
            <a:pPr eaLnBrk="1" hangingPunct="1">
              <a:lnSpc>
                <a:spcPct val="125000"/>
              </a:lnSpc>
              <a:buSzTx/>
            </a:pPr>
            <a:r>
              <a:rPr lang="en-US" sz="2400" dirty="0"/>
              <a:t>Look at the Bottom line for each school carefully comparing grants, loans and work opportunities as well as merit versus need based programs</a:t>
            </a:r>
          </a:p>
          <a:p>
            <a:pPr eaLnBrk="1" hangingPunct="1">
              <a:lnSpc>
                <a:spcPct val="125000"/>
              </a:lnSpc>
              <a:buSzTx/>
              <a:buFont typeface="Wingdings 2" pitchFamily="18" charset="2"/>
              <a:buNone/>
            </a:pPr>
            <a:endParaRPr lang="en-US" sz="2400" dirty="0"/>
          </a:p>
          <a:p>
            <a:pPr eaLnBrk="1" hangingPunct="1">
              <a:lnSpc>
                <a:spcPct val="125000"/>
              </a:lnSpc>
              <a:buSzTx/>
              <a:buFont typeface="Wingdings" pitchFamily="2" charset="2"/>
              <a:buNone/>
            </a:pPr>
            <a:endParaRPr lang="en-US" sz="100" dirty="0"/>
          </a:p>
          <a:p>
            <a:pPr eaLnBrk="1" hangingPunct="1">
              <a:lnSpc>
                <a:spcPct val="125000"/>
              </a:lnSpc>
              <a:buSzTx/>
            </a:pPr>
            <a:r>
              <a:rPr lang="en-US" sz="2400" dirty="0"/>
              <a:t>Consider possible changes in your family situation over the next four years &amp; consider how that can affect your ability to pay not only in the next four years but over the years </a:t>
            </a:r>
            <a:r>
              <a:rPr lang="en-US" sz="2400" u="sng" dirty="0"/>
              <a:t>all</a:t>
            </a:r>
            <a:r>
              <a:rPr lang="en-US" sz="2400" dirty="0"/>
              <a:t> your children are in college</a:t>
            </a:r>
          </a:p>
          <a:p>
            <a:pPr eaLnBrk="1" hangingPunct="1">
              <a:lnSpc>
                <a:spcPct val="80000"/>
              </a:lnSpc>
              <a:buFont typeface="Wingdings" pitchFamily="2" charset="2"/>
              <a:buNone/>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box(out)">
                                      <p:cBhvr>
                                        <p:cTn id="7" dur="500"/>
                                        <p:tgtEl>
                                          <p:spTgt spid="91139">
                                            <p:txEl>
                                              <p:pRg st="1" end="1"/>
                                            </p:txEl>
                                          </p:spTgt>
                                        </p:tgtEl>
                                      </p:cBhvr>
                                    </p:animEffect>
                                  </p:childTnLst>
                                </p:cTn>
                              </p:par>
                            </p:childTnLst>
                          </p:cTn>
                        </p:par>
                        <p:par>
                          <p:cTn id="8" fill="hold" nodeType="afterGroup">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91139">
                                            <p:txEl>
                                              <p:pRg st="4" end="4"/>
                                            </p:txEl>
                                          </p:spTgt>
                                        </p:tgtEl>
                                        <p:attrNameLst>
                                          <p:attrName>style.visibility</p:attrName>
                                        </p:attrNameLst>
                                      </p:cBhvr>
                                      <p:to>
                                        <p:strVal val="visible"/>
                                      </p:to>
                                    </p:set>
                                    <p:animEffect transition="in" filter="box(out)">
                                      <p:cBhvr>
                                        <p:cTn id="11" dur="500"/>
                                        <p:tgtEl>
                                          <p:spTgt spid="91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1143000"/>
            <a:ext cx="7924799" cy="710755"/>
          </a:xfrm>
        </p:spPr>
        <p:txBody>
          <a:bodyPr/>
          <a:lstStyle/>
          <a:p>
            <a:pPr eaLnBrk="1" hangingPunct="1"/>
            <a:r>
              <a:rPr lang="en-US" b="1" dirty="0"/>
              <a:t>Additional things to consider</a:t>
            </a:r>
          </a:p>
        </p:txBody>
      </p:sp>
      <p:sp>
        <p:nvSpPr>
          <p:cNvPr id="91139" name="Rectangle 3"/>
          <p:cNvSpPr>
            <a:spLocks noGrp="1" noChangeArrowheads="1"/>
          </p:cNvSpPr>
          <p:nvPr>
            <p:ph idx="1"/>
          </p:nvPr>
        </p:nvSpPr>
        <p:spPr>
          <a:xfrm>
            <a:off x="152400" y="2057400"/>
            <a:ext cx="8229600" cy="4343400"/>
          </a:xfrm>
        </p:spPr>
        <p:txBody>
          <a:bodyPr>
            <a:normAutofit/>
          </a:bodyPr>
          <a:lstStyle/>
          <a:p>
            <a:pPr marL="274320" indent="-274320" eaLnBrk="1" fontAlgn="auto" hangingPunct="1">
              <a:lnSpc>
                <a:spcPct val="125000"/>
              </a:lnSpc>
              <a:spcAft>
                <a:spcPts val="0"/>
              </a:spcAft>
              <a:buClr>
                <a:schemeClr val="accent3"/>
              </a:buClr>
              <a:buSzTx/>
              <a:buFont typeface="Wingdings 2"/>
              <a:buChar char=""/>
              <a:defRPr/>
            </a:pPr>
            <a:r>
              <a:rPr lang="en-US" sz="2400" dirty="0"/>
              <a:t>Let your school know about unusual circumstances </a:t>
            </a:r>
          </a:p>
          <a:p>
            <a:pPr marL="274320" indent="-274320" eaLnBrk="1" fontAlgn="auto" hangingPunct="1">
              <a:lnSpc>
                <a:spcPct val="125000"/>
              </a:lnSpc>
              <a:spcAft>
                <a:spcPts val="0"/>
              </a:spcAft>
              <a:buClr>
                <a:schemeClr val="accent3"/>
              </a:buClr>
              <a:buSzTx/>
              <a:buFont typeface="Wingdings 2"/>
              <a:buChar char=""/>
              <a:defRPr/>
            </a:pPr>
            <a:r>
              <a:rPr lang="en-US" sz="2400" dirty="0"/>
              <a:t>Follow up with </a:t>
            </a:r>
            <a:r>
              <a:rPr lang="en-US" sz="2400" u="sng" dirty="0"/>
              <a:t>all</a:t>
            </a:r>
            <a:r>
              <a:rPr lang="en-US" sz="2400" dirty="0"/>
              <a:t> requests for additional information from your school or federal or state agency</a:t>
            </a:r>
          </a:p>
          <a:p>
            <a:pPr marL="274320" indent="-274320" eaLnBrk="1" fontAlgn="auto" hangingPunct="1">
              <a:lnSpc>
                <a:spcPct val="125000"/>
              </a:lnSpc>
              <a:spcAft>
                <a:spcPts val="0"/>
              </a:spcAft>
              <a:buClr>
                <a:schemeClr val="accent3"/>
              </a:buClr>
              <a:buSzTx/>
              <a:buFont typeface="Wingdings 2"/>
              <a:buChar char=""/>
              <a:defRPr/>
            </a:pPr>
            <a:r>
              <a:rPr lang="en-US" sz="2400" dirty="0"/>
              <a:t>You need to reapply for need based aid every year </a:t>
            </a:r>
          </a:p>
          <a:p>
            <a:pPr marL="274320" indent="-274320" eaLnBrk="1" fontAlgn="auto" hangingPunct="1">
              <a:lnSpc>
                <a:spcPct val="125000"/>
              </a:lnSpc>
              <a:spcAft>
                <a:spcPts val="0"/>
              </a:spcAft>
              <a:buClr>
                <a:schemeClr val="accent3"/>
              </a:buClr>
              <a:buSzTx/>
              <a:buFont typeface="Wingdings 2"/>
              <a:buChar char=""/>
              <a:defRPr/>
            </a:pPr>
            <a:r>
              <a:rPr lang="en-US" sz="2400" dirty="0"/>
              <a:t>If your family financial situation changes your need-based aid package may also change each year</a:t>
            </a:r>
          </a:p>
          <a:p>
            <a:pPr marL="274320" indent="-274320" eaLnBrk="1" fontAlgn="auto" hangingPunct="1">
              <a:lnSpc>
                <a:spcPct val="125000"/>
              </a:lnSpc>
              <a:spcAft>
                <a:spcPts val="0"/>
              </a:spcAft>
              <a:buClr>
                <a:schemeClr val="accent3"/>
              </a:buClr>
              <a:buSzTx/>
              <a:buFont typeface="Wingdings 2"/>
              <a:buChar char=""/>
              <a:defRPr/>
            </a:pPr>
            <a:r>
              <a:rPr lang="en-US" sz="2400" dirty="0"/>
              <a:t>Contact the Financial Aid Office with your questions</a:t>
            </a:r>
            <a:endParaRPr lang="en-US" sz="20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066801" y="1143000"/>
            <a:ext cx="7315200" cy="710755"/>
          </a:xfrm>
        </p:spPr>
        <p:txBody>
          <a:bodyPr/>
          <a:lstStyle/>
          <a:p>
            <a:pPr eaLnBrk="1" hangingPunct="1"/>
            <a:r>
              <a:rPr lang="en-US" b="1" dirty="0"/>
              <a:t>Net Price Calculators (NPC)</a:t>
            </a:r>
          </a:p>
        </p:txBody>
      </p:sp>
      <p:sp>
        <p:nvSpPr>
          <p:cNvPr id="45059" name="Content Placeholder 2"/>
          <p:cNvSpPr>
            <a:spLocks noGrp="1"/>
          </p:cNvSpPr>
          <p:nvPr>
            <p:ph idx="1"/>
          </p:nvPr>
        </p:nvSpPr>
        <p:spPr>
          <a:xfrm>
            <a:off x="228600" y="2017713"/>
            <a:ext cx="8726488" cy="4611687"/>
          </a:xfrm>
        </p:spPr>
        <p:txBody>
          <a:bodyPr>
            <a:normAutofit/>
          </a:bodyPr>
          <a:lstStyle/>
          <a:p>
            <a:pPr eaLnBrk="1" hangingPunct="1"/>
            <a:r>
              <a:rPr lang="en-US" sz="2400" dirty="0"/>
              <a:t>NPC is a tool schools must have to assist you in knowing what federal aid you may be entitled to.  Many schools will also allow you to determine school based aid on the NPC as well.</a:t>
            </a:r>
          </a:p>
          <a:p>
            <a:pPr eaLnBrk="1" hangingPunct="1">
              <a:buFont typeface="Wingdings 2" pitchFamily="18" charset="2"/>
              <a:buNone/>
            </a:pPr>
            <a:endParaRPr lang="en-US" sz="2400" dirty="0"/>
          </a:p>
          <a:p>
            <a:pPr eaLnBrk="1" hangingPunct="1"/>
            <a:r>
              <a:rPr lang="en-US" sz="2400" dirty="0"/>
              <a:t>It is a tool – it is not the final award letter</a:t>
            </a:r>
          </a:p>
          <a:p>
            <a:pPr eaLnBrk="1" hangingPunct="1"/>
            <a:endParaRPr lang="en-US" sz="2400" dirty="0"/>
          </a:p>
          <a:p>
            <a:pPr eaLnBrk="1" hangingPunct="1"/>
            <a:r>
              <a:rPr lang="en-US" sz="2400" dirty="0"/>
              <a:t>Carefully read the things the school considers when it calculates aid on the NPC</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295400" y="1219200"/>
            <a:ext cx="7391400" cy="304800"/>
          </a:xfrm>
        </p:spPr>
        <p:txBody>
          <a:bodyPr>
            <a:normAutofit fontScale="90000"/>
          </a:bodyPr>
          <a:lstStyle/>
          <a:p>
            <a:pPr eaLnBrk="1" hangingPunct="1"/>
            <a:r>
              <a:rPr lang="en-US" b="1" dirty="0"/>
              <a:t>Timeline for Aid Application</a:t>
            </a:r>
          </a:p>
        </p:txBody>
      </p:sp>
      <p:sp>
        <p:nvSpPr>
          <p:cNvPr id="46083" name="Content Placeholder 2"/>
          <p:cNvSpPr>
            <a:spLocks noGrp="1"/>
          </p:cNvSpPr>
          <p:nvPr>
            <p:ph idx="1"/>
          </p:nvPr>
        </p:nvSpPr>
        <p:spPr>
          <a:xfrm>
            <a:off x="228600" y="1752601"/>
            <a:ext cx="8726488" cy="4876800"/>
          </a:xfrm>
        </p:spPr>
        <p:txBody>
          <a:bodyPr>
            <a:normAutofit/>
          </a:bodyPr>
          <a:lstStyle/>
          <a:p>
            <a:pPr eaLnBrk="1" hangingPunct="1"/>
            <a:endParaRPr lang="en-US" sz="500" dirty="0"/>
          </a:p>
          <a:p>
            <a:pPr eaLnBrk="1" hangingPunct="1"/>
            <a:r>
              <a:rPr lang="en-US" sz="2400" dirty="0"/>
              <a:t>September – start to apply for private aid</a:t>
            </a:r>
          </a:p>
          <a:p>
            <a:pPr eaLnBrk="1" hangingPunct="1"/>
            <a:r>
              <a:rPr lang="en-US" sz="2400" dirty="0"/>
              <a:t>October – begin to file  FAFSA and/or CSS Profile and any other forms school requests  (Early Decision may change timelines)</a:t>
            </a:r>
          </a:p>
          <a:p>
            <a:pPr eaLnBrk="1" hangingPunct="1"/>
            <a:r>
              <a:rPr lang="en-US" sz="2400" dirty="0"/>
              <a:t>November to April– schools will send financial aid award letter to you	</a:t>
            </a:r>
          </a:p>
          <a:p>
            <a:pPr lvl="1" eaLnBrk="1" hangingPunct="1">
              <a:buFont typeface="Wingdings" panose="05000000000000000000" pitchFamily="2" charset="2"/>
              <a:buChar char="Ø"/>
            </a:pPr>
            <a:r>
              <a:rPr lang="en-US" sz="2400" dirty="0"/>
              <a:t>review financial aid awards and determine which package is best for you and your family</a:t>
            </a:r>
          </a:p>
          <a:p>
            <a:pPr eaLnBrk="1" hangingPunct="1"/>
            <a:r>
              <a:rPr lang="en-US" sz="2400" dirty="0"/>
              <a:t>May 1 – Deposit deadline for admission</a:t>
            </a:r>
          </a:p>
          <a:p>
            <a:pPr eaLnBrk="1" hangingPunct="1"/>
            <a:endParaRPr lang="en-US" dirty="0"/>
          </a:p>
          <a:p>
            <a:pPr eaLnBrk="1" hangingPunct="1"/>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lIns="92075" tIns="46038" rIns="92075" bIns="46038" anchor="ctr"/>
          <a:lstStyle/>
          <a:p>
            <a:pPr eaLnBrk="1" hangingPunct="1"/>
            <a:r>
              <a:rPr lang="en-US" b="1" dirty="0"/>
              <a:t>Types of Financial Aid</a:t>
            </a:r>
            <a:endParaRPr lang="en-US" dirty="0"/>
          </a:p>
        </p:txBody>
      </p:sp>
      <p:sp>
        <p:nvSpPr>
          <p:cNvPr id="7171" name="Rectangle 1027"/>
          <p:cNvSpPr>
            <a:spLocks noGrp="1" noChangeArrowheads="1"/>
          </p:cNvSpPr>
          <p:nvPr>
            <p:ph idx="1"/>
          </p:nvPr>
        </p:nvSpPr>
        <p:spPr>
          <a:xfrm>
            <a:off x="-457200" y="1905000"/>
            <a:ext cx="9601200" cy="4267200"/>
          </a:xfrm>
        </p:spPr>
        <p:txBody>
          <a:bodyPr lIns="92075" tIns="46038" rIns="92075" bIns="46038"/>
          <a:lstStyle/>
          <a:p>
            <a:pPr marL="0" indent="0" eaLnBrk="1" hangingPunct="1">
              <a:buFont typeface="Wingdings 2" pitchFamily="18" charset="2"/>
              <a:buNone/>
            </a:pPr>
            <a:endParaRPr lang="en-US" dirty="0"/>
          </a:p>
          <a:p>
            <a:pPr lvl="2" eaLnBrk="1" hangingPunct="1">
              <a:lnSpc>
                <a:spcPct val="125000"/>
              </a:lnSpc>
            </a:pPr>
            <a:r>
              <a:rPr lang="en-US" sz="3200" dirty="0"/>
              <a:t>Grants/Scholarships = free money, does not need to be repaid</a:t>
            </a:r>
          </a:p>
          <a:p>
            <a:pPr lvl="2" eaLnBrk="1" hangingPunct="1">
              <a:lnSpc>
                <a:spcPct val="125000"/>
              </a:lnSpc>
            </a:pPr>
            <a:r>
              <a:rPr lang="en-US" sz="3200" dirty="0"/>
              <a:t>Loans = money that need to be repaid</a:t>
            </a:r>
          </a:p>
          <a:p>
            <a:pPr lvl="2" eaLnBrk="1" hangingPunct="1">
              <a:lnSpc>
                <a:spcPct val="125000"/>
              </a:lnSpc>
            </a:pPr>
            <a:r>
              <a:rPr lang="en-US" sz="3200" dirty="0"/>
              <a:t>Student Employment = on or off-campus employment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23950"/>
          </a:xfrm>
        </p:spPr>
        <p:txBody>
          <a:bodyPr/>
          <a:lstStyle/>
          <a:p>
            <a:r>
              <a:rPr lang="en-US" b="1" dirty="0"/>
              <a:t>Questions ?</a:t>
            </a:r>
            <a:r>
              <a:rPr lang="en-US" dirty="0"/>
              <a:t>  </a:t>
            </a:r>
          </a:p>
        </p:txBody>
      </p:sp>
      <p:sp>
        <p:nvSpPr>
          <p:cNvPr id="4" name="Content Placeholder 3"/>
          <p:cNvSpPr>
            <a:spLocks noGrp="1"/>
          </p:cNvSpPr>
          <p:nvPr>
            <p:ph idx="1"/>
          </p:nvPr>
        </p:nvSpPr>
        <p:spPr>
          <a:xfrm>
            <a:off x="228600" y="1905000"/>
            <a:ext cx="8458200" cy="4389437"/>
          </a:xfrm>
        </p:spPr>
        <p:txBody>
          <a:bodyPr/>
          <a:lstStyle/>
          <a:p>
            <a:pPr marL="0" indent="0">
              <a:buNone/>
            </a:pPr>
            <a:endParaRPr lang="en-US" dirty="0"/>
          </a:p>
          <a:p>
            <a:pPr marL="0" indent="0">
              <a:buNone/>
            </a:pPr>
            <a:r>
              <a:rPr lang="en-US" sz="3600" dirty="0"/>
              <a:t>Thank you for</a:t>
            </a:r>
          </a:p>
          <a:p>
            <a:pPr marL="0" indent="0">
              <a:buNone/>
            </a:pPr>
            <a:r>
              <a:rPr lang="en-US" sz="3600" dirty="0"/>
              <a:t> your attention &amp;</a:t>
            </a:r>
          </a:p>
          <a:p>
            <a:pPr marL="0" indent="0">
              <a:buNone/>
            </a:pPr>
            <a:r>
              <a:rPr lang="en-US" sz="3600" dirty="0"/>
              <a:t>GOOD LUCK</a:t>
            </a:r>
          </a:p>
          <a:p>
            <a:pPr marL="0" indent="0">
              <a:buNone/>
            </a:pPr>
            <a:endParaRPr lang="en-US" dirty="0"/>
          </a:p>
        </p:txBody>
      </p:sp>
      <p:pic>
        <p:nvPicPr>
          <p:cNvPr id="2052" name="Picture 4" descr="C:\Users\bbehm\AppData\Local\Microsoft\Windows\Temporary Internet Files\Content.IE5\7XDWA1KI\MP9004227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1618534"/>
            <a:ext cx="4724400" cy="440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1999" y="1066799"/>
            <a:ext cx="7252835" cy="609601"/>
          </a:xfrm>
        </p:spPr>
        <p:txBody>
          <a:bodyPr/>
          <a:lstStyle/>
          <a:p>
            <a:pPr eaLnBrk="1" hangingPunct="1"/>
            <a:r>
              <a:rPr lang="en-US" b="1" dirty="0"/>
              <a:t>Categories of Financial Aid</a:t>
            </a:r>
          </a:p>
        </p:txBody>
      </p:sp>
      <p:sp>
        <p:nvSpPr>
          <p:cNvPr id="8195" name="Rectangle 3"/>
          <p:cNvSpPr>
            <a:spLocks noGrp="1" noChangeArrowheads="1"/>
          </p:cNvSpPr>
          <p:nvPr>
            <p:ph idx="1"/>
          </p:nvPr>
        </p:nvSpPr>
        <p:spPr>
          <a:xfrm>
            <a:off x="381000" y="1905000"/>
            <a:ext cx="8574088" cy="4419600"/>
          </a:xfrm>
        </p:spPr>
        <p:txBody>
          <a:bodyPr>
            <a:normAutofit fontScale="92500" lnSpcReduction="20000"/>
          </a:bodyPr>
          <a:lstStyle/>
          <a:p>
            <a:pPr marL="0" indent="0" eaLnBrk="1" hangingPunct="1">
              <a:buNone/>
            </a:pPr>
            <a:r>
              <a:rPr lang="en-US" sz="3600" u="sng" dirty="0">
                <a:solidFill>
                  <a:schemeClr val="accent1">
                    <a:lumMod val="50000"/>
                  </a:schemeClr>
                </a:solidFill>
              </a:rPr>
              <a:t>Merit based aid </a:t>
            </a:r>
          </a:p>
          <a:p>
            <a:pPr marL="0" indent="0" eaLnBrk="1" hangingPunct="1">
              <a:lnSpc>
                <a:spcPct val="110000"/>
              </a:lnSpc>
              <a:buNone/>
            </a:pPr>
            <a:r>
              <a:rPr lang="en-US" sz="3200" dirty="0"/>
              <a:t>Grant assistance awarded based on something other than financial need.</a:t>
            </a:r>
          </a:p>
          <a:p>
            <a:pPr marL="0" indent="0" eaLnBrk="1" hangingPunct="1">
              <a:lnSpc>
                <a:spcPct val="110000"/>
              </a:lnSpc>
              <a:buNone/>
            </a:pPr>
            <a:r>
              <a:rPr lang="en-US" sz="3200" dirty="0"/>
              <a:t>Merit is defined by the institution or organization providing the funds.</a:t>
            </a:r>
          </a:p>
          <a:p>
            <a:pPr marL="0" indent="0" eaLnBrk="1" hangingPunct="1">
              <a:buNone/>
            </a:pPr>
            <a:r>
              <a:rPr lang="en-US" sz="3600" u="sng" dirty="0">
                <a:solidFill>
                  <a:schemeClr val="accent1">
                    <a:lumMod val="50000"/>
                  </a:schemeClr>
                </a:solidFill>
              </a:rPr>
              <a:t>Need-based aid </a:t>
            </a:r>
          </a:p>
          <a:p>
            <a:pPr marL="0" indent="0" eaLnBrk="1" hangingPunct="1">
              <a:lnSpc>
                <a:spcPct val="110000"/>
              </a:lnSpc>
              <a:buNone/>
            </a:pPr>
            <a:r>
              <a:rPr lang="en-US" sz="3200" dirty="0"/>
              <a:t>Grant aid awarded to students based on demonstrated financial need.</a:t>
            </a:r>
          </a:p>
          <a:p>
            <a:pPr marL="0" indent="0" eaLnBrk="1" hangingPunct="1">
              <a:buNone/>
            </a:pPr>
            <a:endParaRPr lang="en-US" sz="3200" dirty="0"/>
          </a:p>
          <a:p>
            <a:pPr marL="0" indent="0" eaLnBrk="1" hangingPunct="1">
              <a:buNone/>
            </a:pPr>
            <a:endParaRPr lang="en-US" sz="36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990600"/>
            <a:ext cx="7797800" cy="1143000"/>
          </a:xfrm>
        </p:spPr>
        <p:txBody>
          <a:bodyPr lIns="92075" tIns="46038" rIns="92075" bIns="46038" anchor="ctr">
            <a:normAutofit/>
          </a:bodyPr>
          <a:lstStyle/>
          <a:p>
            <a:pPr eaLnBrk="1" fontAlgn="auto" hangingPunct="1">
              <a:lnSpc>
                <a:spcPct val="75000"/>
              </a:lnSpc>
              <a:spcAft>
                <a:spcPts val="0"/>
              </a:spcAft>
              <a:defRPr/>
            </a:pPr>
            <a:r>
              <a:rPr lang="en-US" b="1" dirty="0"/>
              <a:t>		Merit-Based Aid</a:t>
            </a:r>
            <a:r>
              <a:rPr lang="en-US" sz="4000" b="1" dirty="0"/>
              <a:t> </a:t>
            </a:r>
            <a:br>
              <a:rPr lang="en-US" sz="4000" b="1" dirty="0"/>
            </a:br>
            <a:endParaRPr lang="en-US" sz="4000" dirty="0"/>
          </a:p>
        </p:txBody>
      </p:sp>
      <p:sp>
        <p:nvSpPr>
          <p:cNvPr id="14339" name="Rectangle 3"/>
          <p:cNvSpPr>
            <a:spLocks noGrp="1" noChangeArrowheads="1"/>
          </p:cNvSpPr>
          <p:nvPr>
            <p:ph idx="1"/>
          </p:nvPr>
        </p:nvSpPr>
        <p:spPr>
          <a:xfrm>
            <a:off x="304800" y="1371600"/>
            <a:ext cx="8610600" cy="5334000"/>
          </a:xfrm>
        </p:spPr>
        <p:txBody>
          <a:bodyPr lIns="92075" tIns="46038" rIns="92075" bIns="46038">
            <a:normAutofit/>
          </a:bodyPr>
          <a:lstStyle/>
          <a:p>
            <a:pPr marL="274320" indent="-274320" eaLnBrk="1" fontAlgn="auto" hangingPunct="1">
              <a:lnSpc>
                <a:spcPct val="105000"/>
              </a:lnSpc>
              <a:spcAft>
                <a:spcPts val="0"/>
              </a:spcAft>
              <a:buClr>
                <a:schemeClr val="accent3"/>
              </a:buClr>
              <a:buSzTx/>
              <a:buFont typeface="Wingdings 2"/>
              <a:buChar char=""/>
              <a:defRPr/>
            </a:pPr>
            <a:endParaRPr lang="en-US" sz="2900" dirty="0"/>
          </a:p>
          <a:p>
            <a:pPr marL="274320" indent="-274320" eaLnBrk="1" fontAlgn="auto" hangingPunct="1">
              <a:lnSpc>
                <a:spcPct val="105000"/>
              </a:lnSpc>
              <a:spcAft>
                <a:spcPts val="0"/>
              </a:spcAft>
              <a:buClr>
                <a:schemeClr val="accent3"/>
              </a:buClr>
              <a:buSzTx/>
              <a:buFont typeface="Wingdings 2"/>
              <a:buChar char=""/>
              <a:defRPr/>
            </a:pPr>
            <a:r>
              <a:rPr lang="en-US" sz="2900" dirty="0"/>
              <a:t>Award usually remains the same over the course of the student’s academic career while need-based aid can change based on family's financial situation</a:t>
            </a:r>
          </a:p>
          <a:p>
            <a:pPr marL="274320" indent="-274320" eaLnBrk="1" fontAlgn="auto" hangingPunct="1">
              <a:lnSpc>
                <a:spcPct val="105000"/>
              </a:lnSpc>
              <a:spcAft>
                <a:spcPts val="0"/>
              </a:spcAft>
              <a:buClr>
                <a:schemeClr val="accent3"/>
              </a:buClr>
              <a:buSzTx/>
              <a:buFont typeface="Wingdings 2"/>
              <a:buChar char=""/>
              <a:defRPr/>
            </a:pPr>
            <a:r>
              <a:rPr lang="en-US" sz="2900" dirty="0"/>
              <a:t>Merit may be defined in a variety of ways</a:t>
            </a:r>
            <a:r>
              <a:rPr lang="en-US" sz="3000" dirty="0"/>
              <a:t>  </a:t>
            </a:r>
          </a:p>
          <a:p>
            <a:pPr marL="640080" lvl="1" indent="-246888" eaLnBrk="1" fontAlgn="auto" hangingPunct="1">
              <a:lnSpc>
                <a:spcPct val="105000"/>
              </a:lnSpc>
              <a:spcAft>
                <a:spcPts val="0"/>
              </a:spcAft>
              <a:buClr>
                <a:srgbClr val="FF5050"/>
              </a:buClr>
              <a:buFont typeface="Wingdings 2"/>
              <a:buChar char=""/>
              <a:defRPr/>
            </a:pPr>
            <a:r>
              <a:rPr lang="en-US" sz="2400" dirty="0"/>
              <a:t>Academic record  			SAT, ACT, GPA, HS RANK       </a:t>
            </a:r>
          </a:p>
          <a:p>
            <a:pPr marL="640080" lvl="1" indent="-246888" eaLnBrk="1" fontAlgn="auto" hangingPunct="1">
              <a:lnSpc>
                <a:spcPct val="105000"/>
              </a:lnSpc>
              <a:spcAft>
                <a:spcPts val="0"/>
              </a:spcAft>
              <a:buClr>
                <a:srgbClr val="FF5050"/>
              </a:buClr>
              <a:buFont typeface="Wingdings 2"/>
              <a:buChar char=""/>
              <a:defRPr/>
            </a:pPr>
            <a:r>
              <a:rPr lang="en-US" sz="2400" dirty="0"/>
              <a:t>Special characteristics 			Leadership, Creativity         </a:t>
            </a:r>
          </a:p>
          <a:p>
            <a:pPr marL="640080" lvl="1" indent="-246888" eaLnBrk="1" fontAlgn="auto" hangingPunct="1">
              <a:lnSpc>
                <a:spcPct val="105000"/>
              </a:lnSpc>
              <a:spcAft>
                <a:spcPts val="0"/>
              </a:spcAft>
              <a:buClr>
                <a:srgbClr val="FF5050"/>
              </a:buClr>
              <a:buFont typeface="Wingdings 2"/>
              <a:buChar char=""/>
              <a:defRPr/>
            </a:pPr>
            <a:r>
              <a:rPr lang="en-US" sz="2400" dirty="0"/>
              <a:t>Skills or talents    			Musical, Athletic, Writing        </a:t>
            </a:r>
          </a:p>
          <a:p>
            <a:pPr marL="640080" lvl="1" indent="-246888" eaLnBrk="1" fontAlgn="auto" hangingPunct="1">
              <a:lnSpc>
                <a:spcPct val="105000"/>
              </a:lnSpc>
              <a:spcAft>
                <a:spcPts val="0"/>
              </a:spcAft>
              <a:buClr>
                <a:srgbClr val="FF5050"/>
              </a:buClr>
              <a:buFont typeface="Wingdings 2"/>
              <a:buChar char=""/>
              <a:defRPr/>
            </a:pPr>
            <a:r>
              <a:rPr lang="en-US" sz="2400" dirty="0"/>
              <a:t>Involvement      				Community service, Work</a:t>
            </a:r>
          </a:p>
          <a:p>
            <a:pPr marL="640080" lvl="1" indent="-246888" eaLnBrk="1" fontAlgn="auto" hangingPunct="1">
              <a:lnSpc>
                <a:spcPct val="105000"/>
              </a:lnSpc>
              <a:spcAft>
                <a:spcPts val="0"/>
              </a:spcAft>
              <a:buClr>
                <a:srgbClr val="FF5050"/>
              </a:buClr>
              <a:buFont typeface="Wingdings 2"/>
              <a:buChar char=""/>
              <a:defRPr/>
            </a:pPr>
            <a:endParaRPr lang="en-US" dirty="0"/>
          </a:p>
          <a:p>
            <a:pPr marL="274320" indent="-274320" eaLnBrk="1" fontAlgn="auto" hangingPunct="1">
              <a:lnSpc>
                <a:spcPct val="90000"/>
              </a:lnSpc>
              <a:spcAft>
                <a:spcPts val="0"/>
              </a:spcAft>
              <a:buClr>
                <a:schemeClr val="accent3"/>
              </a:buClr>
              <a:buFont typeface="Wingdings" pitchFamily="2" charset="2"/>
              <a:buNone/>
              <a:defRPr/>
            </a:pPr>
            <a:r>
              <a:rPr lang="en-US" sz="2800" i="1" dirty="0"/>
              <a:t>   </a:t>
            </a:r>
            <a:endParaRPr lang="en-US" sz="9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09600" y="1524000"/>
            <a:ext cx="8331200" cy="76200"/>
          </a:xfrm>
        </p:spPr>
        <p:txBody>
          <a:bodyPr lIns="92075" tIns="46038" rIns="92075" bIns="46038" anchor="ctr">
            <a:normAutofit fontScale="90000"/>
          </a:bodyPr>
          <a:lstStyle/>
          <a:p>
            <a:pPr algn="ctr" eaLnBrk="1" fontAlgn="auto" hangingPunct="1">
              <a:lnSpc>
                <a:spcPct val="75000"/>
              </a:lnSpc>
              <a:spcAft>
                <a:spcPts val="0"/>
              </a:spcAft>
              <a:defRPr/>
            </a:pPr>
            <a:r>
              <a:rPr lang="en-US" b="1" dirty="0"/>
              <a:t>Merit-Based Aid</a:t>
            </a:r>
            <a:r>
              <a:rPr lang="en-US" sz="4000" b="1" dirty="0"/>
              <a:t> </a:t>
            </a:r>
            <a:br>
              <a:rPr lang="en-US" sz="4000" b="1" dirty="0"/>
            </a:br>
            <a:r>
              <a:rPr lang="en-US" sz="4000" b="1" dirty="0"/>
              <a:t/>
            </a:r>
            <a:br>
              <a:rPr lang="en-US" sz="4000" b="1" dirty="0"/>
            </a:br>
            <a:endParaRPr lang="en-US" sz="4000" dirty="0"/>
          </a:p>
        </p:txBody>
      </p:sp>
      <p:sp>
        <p:nvSpPr>
          <p:cNvPr id="141315" name="Rectangle 3"/>
          <p:cNvSpPr>
            <a:spLocks noGrp="1" noChangeArrowheads="1"/>
          </p:cNvSpPr>
          <p:nvPr>
            <p:ph idx="1"/>
          </p:nvPr>
        </p:nvSpPr>
        <p:spPr>
          <a:xfrm>
            <a:off x="304800" y="1295400"/>
            <a:ext cx="8610600" cy="5334000"/>
          </a:xfrm>
        </p:spPr>
        <p:txBody>
          <a:bodyPr lIns="92075" tIns="46038" rIns="92075" bIns="46038">
            <a:normAutofit/>
          </a:bodyPr>
          <a:lstStyle/>
          <a:p>
            <a:pPr marL="274320" indent="-274320" eaLnBrk="1" fontAlgn="auto" hangingPunct="1">
              <a:lnSpc>
                <a:spcPct val="105000"/>
              </a:lnSpc>
              <a:spcAft>
                <a:spcPts val="0"/>
              </a:spcAft>
              <a:buClr>
                <a:schemeClr val="accent3"/>
              </a:buClr>
              <a:buSzTx/>
              <a:buFont typeface="Wingdings 2"/>
              <a:buChar char=""/>
              <a:defRPr/>
            </a:pPr>
            <a:endParaRPr lang="en-US" sz="3000" dirty="0"/>
          </a:p>
          <a:p>
            <a:pPr marL="274320" indent="-274320" eaLnBrk="1" fontAlgn="auto" hangingPunct="1">
              <a:lnSpc>
                <a:spcPct val="105000"/>
              </a:lnSpc>
              <a:spcAft>
                <a:spcPts val="0"/>
              </a:spcAft>
              <a:buClr>
                <a:schemeClr val="accent3"/>
              </a:buClr>
              <a:buSzTx/>
              <a:buFont typeface="Wingdings 2"/>
              <a:buChar char=""/>
              <a:defRPr/>
            </a:pPr>
            <a:r>
              <a:rPr lang="en-US" sz="3000" dirty="0"/>
              <a:t>A</a:t>
            </a:r>
            <a:r>
              <a:rPr lang="en-US" sz="2800" dirty="0"/>
              <a:t>mounts can vary significantly from school to school</a:t>
            </a:r>
          </a:p>
          <a:p>
            <a:pPr marL="393192" lvl="1" indent="0" eaLnBrk="1" fontAlgn="auto" hangingPunct="1">
              <a:lnSpc>
                <a:spcPct val="105000"/>
              </a:lnSpc>
              <a:spcAft>
                <a:spcPts val="0"/>
              </a:spcAft>
              <a:buSzTx/>
              <a:buNone/>
              <a:defRPr/>
            </a:pPr>
            <a:r>
              <a:rPr lang="en-US" sz="2800" b="1" dirty="0">
                <a:solidFill>
                  <a:schemeClr val="accent6">
                    <a:lumMod val="75000"/>
                  </a:schemeClr>
                </a:solidFill>
              </a:rPr>
              <a:t>Rule of thumb</a:t>
            </a:r>
            <a:r>
              <a:rPr lang="en-US" sz="2800" b="1" dirty="0"/>
              <a:t>:  more competitive the institution – less merit-based aid</a:t>
            </a:r>
          </a:p>
          <a:p>
            <a:pPr marL="274320" indent="-274320" eaLnBrk="1" fontAlgn="auto" hangingPunct="1">
              <a:lnSpc>
                <a:spcPct val="105000"/>
              </a:lnSpc>
              <a:spcAft>
                <a:spcPts val="0"/>
              </a:spcAft>
              <a:buClr>
                <a:schemeClr val="accent3"/>
              </a:buClr>
              <a:buSzTx/>
              <a:buFont typeface="Wingdings 2"/>
              <a:buChar char=""/>
              <a:defRPr/>
            </a:pPr>
            <a:r>
              <a:rPr lang="en-US" sz="2800" dirty="0"/>
              <a:t>May require an application, interview, audition, references, submission of additional materials </a:t>
            </a:r>
          </a:p>
          <a:p>
            <a:pPr marL="274320" indent="-274320" eaLnBrk="1" fontAlgn="auto" hangingPunct="1">
              <a:lnSpc>
                <a:spcPct val="105000"/>
              </a:lnSpc>
              <a:spcAft>
                <a:spcPts val="0"/>
              </a:spcAft>
              <a:buClr>
                <a:schemeClr val="accent3"/>
              </a:buClr>
              <a:buSzTx/>
              <a:buFont typeface="Wingdings 2"/>
              <a:buChar char=""/>
              <a:defRPr/>
            </a:pPr>
            <a:r>
              <a:rPr lang="en-US" sz="2800" dirty="0"/>
              <a:t>May require an earlier date to apply for admission</a:t>
            </a:r>
          </a:p>
          <a:p>
            <a:pPr marL="274320" indent="-274320" eaLnBrk="1" fontAlgn="auto" hangingPunct="1">
              <a:lnSpc>
                <a:spcPct val="105000"/>
              </a:lnSpc>
              <a:spcAft>
                <a:spcPts val="0"/>
              </a:spcAft>
              <a:buClr>
                <a:schemeClr val="accent3"/>
              </a:buClr>
              <a:buSzTx/>
              <a:buFont typeface="Wingdings 2"/>
              <a:buChar char=""/>
              <a:defRPr/>
            </a:pPr>
            <a:r>
              <a:rPr lang="en-US" sz="2800" dirty="0"/>
              <a:t>May be administered by an office other than FA </a:t>
            </a:r>
          </a:p>
          <a:p>
            <a:pPr marL="274320" indent="-274320" eaLnBrk="1" fontAlgn="auto" hangingPunct="1">
              <a:lnSpc>
                <a:spcPct val="105000"/>
              </a:lnSpc>
              <a:spcAft>
                <a:spcPts val="0"/>
              </a:spcAft>
              <a:buClr>
                <a:schemeClr val="accent3"/>
              </a:buClr>
              <a:buSzTx/>
              <a:buFont typeface="Wingdings 2"/>
              <a:buChar char=""/>
              <a:defRPr/>
            </a:pPr>
            <a:r>
              <a:rPr lang="en-US" sz="2800" dirty="0"/>
              <a:t>May or may not be offered to transfer students</a:t>
            </a:r>
          </a:p>
          <a:p>
            <a:pPr marL="274320" indent="-274320" eaLnBrk="1" fontAlgn="auto" hangingPunct="1">
              <a:lnSpc>
                <a:spcPct val="105000"/>
              </a:lnSpc>
              <a:spcAft>
                <a:spcPts val="0"/>
              </a:spcAft>
              <a:buClr>
                <a:schemeClr val="accent3"/>
              </a:buClr>
              <a:buSzTx/>
              <a:buFont typeface="Wingdings 2"/>
              <a:buChar char=""/>
              <a:defRPr/>
            </a:pPr>
            <a:endParaRPr lang="en-US" sz="2800" dirty="0"/>
          </a:p>
          <a:p>
            <a:pPr marL="274320" indent="-274320" eaLnBrk="1" fontAlgn="auto" hangingPunct="1">
              <a:lnSpc>
                <a:spcPct val="105000"/>
              </a:lnSpc>
              <a:spcAft>
                <a:spcPts val="0"/>
              </a:spcAft>
              <a:buClr>
                <a:schemeClr val="accent3"/>
              </a:buClr>
              <a:buSzTx/>
              <a:buFont typeface="Wingdings 2"/>
              <a:buChar char=""/>
              <a:defRPr/>
            </a:pPr>
            <a:endParaRPr lang="en-US" sz="2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9800" y="609600"/>
            <a:ext cx="7721600" cy="1371600"/>
          </a:xfrm>
        </p:spPr>
        <p:txBody>
          <a:bodyPr lIns="92075" tIns="46038" rIns="92075" bIns="46038" anchor="ctr"/>
          <a:lstStyle/>
          <a:p>
            <a:pPr eaLnBrk="1" hangingPunct="1">
              <a:lnSpc>
                <a:spcPct val="75000"/>
              </a:lnSpc>
            </a:pPr>
            <a:r>
              <a:rPr lang="en-US" b="1" dirty="0"/>
              <a:t>Need-Based Aid</a:t>
            </a:r>
            <a:endParaRPr lang="en-US" dirty="0"/>
          </a:p>
        </p:txBody>
      </p:sp>
      <p:sp>
        <p:nvSpPr>
          <p:cNvPr id="11267" name="Rectangle 3"/>
          <p:cNvSpPr>
            <a:spLocks noGrp="1" noChangeArrowheads="1"/>
          </p:cNvSpPr>
          <p:nvPr>
            <p:ph idx="1"/>
          </p:nvPr>
        </p:nvSpPr>
        <p:spPr>
          <a:xfrm>
            <a:off x="533400" y="1676400"/>
            <a:ext cx="8229600" cy="4953000"/>
          </a:xfrm>
        </p:spPr>
        <p:txBody>
          <a:bodyPr lIns="92075" tIns="46038" rIns="92075" bIns="46038"/>
          <a:lstStyle/>
          <a:p>
            <a:pPr eaLnBrk="1" hangingPunct="1">
              <a:lnSpc>
                <a:spcPct val="105000"/>
              </a:lnSpc>
              <a:buSzTx/>
            </a:pPr>
            <a:endParaRPr lang="en-US" sz="900" dirty="0"/>
          </a:p>
          <a:p>
            <a:pPr eaLnBrk="1" hangingPunct="1">
              <a:lnSpc>
                <a:spcPct val="105000"/>
              </a:lnSpc>
              <a:buSzTx/>
            </a:pPr>
            <a:r>
              <a:rPr lang="en-US" sz="3000" i="1" dirty="0">
                <a:solidFill>
                  <a:schemeClr val="hlink"/>
                </a:solidFill>
              </a:rPr>
              <a:t>Need-Based Aid</a:t>
            </a:r>
            <a:r>
              <a:rPr lang="en-US" sz="2900" i="1" dirty="0">
                <a:solidFill>
                  <a:schemeClr val="hlink"/>
                </a:solidFill>
              </a:rPr>
              <a:t> </a:t>
            </a:r>
            <a:r>
              <a:rPr lang="en-US" sz="3000" dirty="0"/>
              <a:t>=</a:t>
            </a:r>
            <a:r>
              <a:rPr lang="en-US" sz="2900" dirty="0"/>
              <a:t> </a:t>
            </a:r>
            <a:r>
              <a:rPr lang="en-US" sz="3000" dirty="0"/>
              <a:t>aid awarded to students based on the family’s financial situation.  </a:t>
            </a:r>
          </a:p>
          <a:p>
            <a:pPr eaLnBrk="1" hangingPunct="1">
              <a:lnSpc>
                <a:spcPct val="105000"/>
              </a:lnSpc>
              <a:buSzTx/>
            </a:pPr>
            <a:r>
              <a:rPr lang="en-US" sz="3000" dirty="0"/>
              <a:t>Re-evaluated each year as financial situations change.</a:t>
            </a:r>
          </a:p>
          <a:p>
            <a:pPr lvl="1" eaLnBrk="1" hangingPunct="1">
              <a:lnSpc>
                <a:spcPct val="105000"/>
              </a:lnSpc>
              <a:buSzTx/>
            </a:pPr>
            <a:r>
              <a:rPr lang="en-US" sz="2600" dirty="0"/>
              <a:t>Need varies based on cost of attendance </a:t>
            </a:r>
          </a:p>
          <a:p>
            <a:pPr lvl="1" eaLnBrk="1" hangingPunct="1">
              <a:lnSpc>
                <a:spcPct val="105000"/>
              </a:lnSpc>
              <a:buSzTx/>
            </a:pPr>
            <a:r>
              <a:rPr lang="en-US" sz="2600" dirty="0"/>
              <a:t>Determination of need will be based on submission of an application showing family income, assets, family size, number of family members in college, etc.</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914400"/>
            <a:ext cx="8686800" cy="762000"/>
          </a:xfrm>
        </p:spPr>
        <p:txBody>
          <a:bodyPr>
            <a:normAutofit fontScale="90000"/>
          </a:bodyPr>
          <a:lstStyle/>
          <a:p>
            <a:pPr eaLnBrk="1" hangingPunct="1"/>
            <a:r>
              <a:rPr lang="en-US" sz="4000" b="1" dirty="0"/>
              <a:t>applying for need based aid?</a:t>
            </a:r>
          </a:p>
        </p:txBody>
      </p:sp>
      <p:sp>
        <p:nvSpPr>
          <p:cNvPr id="11267" name="Rectangle 3"/>
          <p:cNvSpPr>
            <a:spLocks noGrp="1" noChangeArrowheads="1"/>
          </p:cNvSpPr>
          <p:nvPr>
            <p:ph idx="1"/>
          </p:nvPr>
        </p:nvSpPr>
        <p:spPr>
          <a:xfrm>
            <a:off x="0" y="1828800"/>
            <a:ext cx="9144000" cy="5029200"/>
          </a:xfrm>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US" sz="2200" dirty="0"/>
              <a:t>Complete the </a:t>
            </a:r>
            <a:r>
              <a:rPr lang="en-US" sz="2200" u="sng" dirty="0"/>
              <a:t>Free</a:t>
            </a:r>
            <a:r>
              <a:rPr lang="en-US" sz="2200" dirty="0"/>
              <a:t> Application for Federal Student Aid (FAFSA)</a:t>
            </a:r>
          </a:p>
          <a:p>
            <a:pPr marL="393700" lvl="1" indent="0" eaLnBrk="1" fontAlgn="auto" hangingPunct="1">
              <a:lnSpc>
                <a:spcPct val="90000"/>
              </a:lnSpc>
              <a:spcAft>
                <a:spcPts val="0"/>
              </a:spcAft>
              <a:buFont typeface="Wingdings 2" pitchFamily="18" charset="2"/>
              <a:buNone/>
              <a:defRPr/>
            </a:pPr>
            <a:endParaRPr lang="en-US" sz="2200" dirty="0"/>
          </a:p>
          <a:p>
            <a:pPr marL="274320" indent="-274320" eaLnBrk="1" fontAlgn="auto" hangingPunct="1">
              <a:lnSpc>
                <a:spcPct val="90000"/>
              </a:lnSpc>
              <a:spcAft>
                <a:spcPts val="0"/>
              </a:spcAft>
              <a:buClr>
                <a:schemeClr val="accent3"/>
              </a:buClr>
              <a:buFont typeface="Wingdings 2"/>
              <a:buChar char=""/>
              <a:defRPr/>
            </a:pPr>
            <a:r>
              <a:rPr lang="en-US" sz="2200" dirty="0"/>
              <a:t>State Grant Form (SGF) for PA residents </a:t>
            </a:r>
          </a:p>
          <a:p>
            <a:pPr marL="640080" lvl="1" indent="-246888" eaLnBrk="1" fontAlgn="auto" hangingPunct="1">
              <a:lnSpc>
                <a:spcPct val="90000"/>
              </a:lnSpc>
              <a:spcAft>
                <a:spcPts val="0"/>
              </a:spcAft>
              <a:buFont typeface="Wingdings 2"/>
              <a:buChar char=""/>
              <a:defRPr/>
            </a:pPr>
            <a:r>
              <a:rPr lang="en-US" sz="2200" dirty="0"/>
              <a:t> Required for First Year Students and may be requested for subsequent years</a:t>
            </a:r>
          </a:p>
          <a:p>
            <a:pPr marL="640080" lvl="1" indent="-246888" eaLnBrk="1" fontAlgn="auto" hangingPunct="1">
              <a:lnSpc>
                <a:spcPct val="90000"/>
              </a:lnSpc>
              <a:spcAft>
                <a:spcPts val="0"/>
              </a:spcAft>
              <a:buFont typeface="Wingdings 2"/>
              <a:buChar char=""/>
              <a:defRPr/>
            </a:pPr>
            <a:r>
              <a:rPr lang="en-US" sz="2200" dirty="0"/>
              <a:t>This form is completed while filing the FAFSA or after at </a:t>
            </a:r>
            <a:r>
              <a:rPr lang="en-US" sz="2200" dirty="0">
                <a:solidFill>
                  <a:srgbClr val="0038A8"/>
                </a:solidFill>
                <a:hlinkClick r:id="rId3"/>
              </a:rPr>
              <a:t>www.pheaa.org</a:t>
            </a:r>
            <a:endParaRPr lang="en-US" sz="2200" dirty="0">
              <a:solidFill>
                <a:srgbClr val="0038A8"/>
              </a:solidFill>
            </a:endParaRPr>
          </a:p>
          <a:p>
            <a:pPr marL="393192" lvl="1" indent="0" eaLnBrk="1" fontAlgn="auto" hangingPunct="1">
              <a:lnSpc>
                <a:spcPct val="90000"/>
              </a:lnSpc>
              <a:spcAft>
                <a:spcPts val="0"/>
              </a:spcAft>
              <a:buNone/>
              <a:defRPr/>
            </a:pPr>
            <a:endParaRPr lang="en-US" sz="2200" dirty="0"/>
          </a:p>
          <a:p>
            <a:pPr marL="274320" indent="-274320" eaLnBrk="1" fontAlgn="auto" hangingPunct="1">
              <a:lnSpc>
                <a:spcPct val="90000"/>
              </a:lnSpc>
              <a:spcAft>
                <a:spcPts val="0"/>
              </a:spcAft>
              <a:buClr>
                <a:schemeClr val="accent3"/>
              </a:buClr>
              <a:buFont typeface="Wingdings 2"/>
              <a:buChar char=""/>
              <a:defRPr/>
            </a:pPr>
            <a:r>
              <a:rPr lang="en-US" sz="2200" dirty="0"/>
              <a:t>Check with each school regarding their application process</a:t>
            </a:r>
          </a:p>
          <a:p>
            <a:pPr marL="640080" lvl="1" indent="-246888" eaLnBrk="1" fontAlgn="auto" hangingPunct="1">
              <a:lnSpc>
                <a:spcPct val="90000"/>
              </a:lnSpc>
              <a:spcAft>
                <a:spcPts val="0"/>
              </a:spcAft>
              <a:buFont typeface="Wingdings 2"/>
              <a:buChar char=""/>
              <a:defRPr/>
            </a:pPr>
            <a:r>
              <a:rPr lang="en-US" sz="2200" dirty="0"/>
              <a:t>Some schools have their own application</a:t>
            </a:r>
          </a:p>
          <a:p>
            <a:pPr marL="640080" lvl="1" indent="-246888" eaLnBrk="1" fontAlgn="auto" hangingPunct="1">
              <a:lnSpc>
                <a:spcPct val="90000"/>
              </a:lnSpc>
              <a:spcAft>
                <a:spcPts val="0"/>
              </a:spcAft>
              <a:buFont typeface="Wingdings 2"/>
              <a:buChar char=""/>
              <a:defRPr/>
            </a:pPr>
            <a:r>
              <a:rPr lang="en-US" sz="2200" dirty="0"/>
              <a:t>May require a copy of tax returns, and/or W-2 forms</a:t>
            </a:r>
          </a:p>
          <a:p>
            <a:pPr marL="640080" lvl="1" indent="-246888" eaLnBrk="1" fontAlgn="auto" hangingPunct="1">
              <a:lnSpc>
                <a:spcPct val="90000"/>
              </a:lnSpc>
              <a:spcAft>
                <a:spcPts val="0"/>
              </a:spcAft>
              <a:buFont typeface="Wingdings 2"/>
              <a:buChar char=""/>
              <a:defRPr/>
            </a:pPr>
            <a:r>
              <a:rPr lang="en-US" sz="2200" dirty="0"/>
              <a:t>The CSS Financial Aid PROFILE may also be required at some instit</a:t>
            </a:r>
            <a:r>
              <a:rPr lang="en-US" sz="2000" dirty="0"/>
              <a:t>utions</a:t>
            </a:r>
          </a:p>
        </p:txBody>
      </p:sp>
    </p:spTree>
  </p:cSld>
  <p:clrMapOvr>
    <a:masterClrMapping/>
  </p:clrMapOvr>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4850</TotalTime>
  <Words>2400</Words>
  <Application>Microsoft Office PowerPoint</Application>
  <PresentationFormat>On-screen Show (4:3)</PresentationFormat>
  <Paragraphs>2169</Paragraphs>
  <Slides>40</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Gill Sans MT</vt:lpstr>
      <vt:lpstr>Arial</vt:lpstr>
      <vt:lpstr>Wingdings</vt:lpstr>
      <vt:lpstr>Times New Roman</vt:lpstr>
      <vt:lpstr>Wingdings 2</vt:lpstr>
      <vt:lpstr>Constantia</vt:lpstr>
      <vt:lpstr>Calibri</vt:lpstr>
      <vt:lpstr>Gallery</vt:lpstr>
      <vt:lpstr>   FINANCIAL AID       </vt:lpstr>
      <vt:lpstr>What is Financial Aid?</vt:lpstr>
      <vt:lpstr>Goal of Financial Assistance</vt:lpstr>
      <vt:lpstr>Types of Financial Aid</vt:lpstr>
      <vt:lpstr>Categories of Financial Aid</vt:lpstr>
      <vt:lpstr>  Merit-Based Aid  </vt:lpstr>
      <vt:lpstr>Merit-Based Aid   </vt:lpstr>
      <vt:lpstr>Need-Based Aid</vt:lpstr>
      <vt:lpstr>applying for need based aid?</vt:lpstr>
      <vt:lpstr>What Is the FAFSA?</vt:lpstr>
      <vt:lpstr>Things to note:</vt:lpstr>
      <vt:lpstr>I see I must report 2018 income </vt:lpstr>
      <vt:lpstr>Will filing early help?</vt:lpstr>
      <vt:lpstr>Completing the FAFSA</vt:lpstr>
      <vt:lpstr>Filing The FAFSA</vt:lpstr>
      <vt:lpstr>Whose Information  Goes on the FAFSA?</vt:lpstr>
      <vt:lpstr>Deadlines</vt:lpstr>
      <vt:lpstr> Financial Need</vt:lpstr>
      <vt:lpstr>Cost of Attendance (COA)</vt:lpstr>
      <vt:lpstr>  What Is The Expected Family Contribution (EFC) ?</vt:lpstr>
      <vt:lpstr>How Is The EFC Calculated?</vt:lpstr>
      <vt:lpstr>How Is The EFC Calculated?</vt:lpstr>
      <vt:lpstr>Institutional Methodology</vt:lpstr>
      <vt:lpstr>Institutional Methodology</vt:lpstr>
      <vt:lpstr>Sources of Aid </vt:lpstr>
      <vt:lpstr>Federal Grant Aid</vt:lpstr>
      <vt:lpstr>Federal Work and Loan Aid</vt:lpstr>
      <vt:lpstr>    State Aid </vt:lpstr>
      <vt:lpstr>  PA State Grant Program</vt:lpstr>
      <vt:lpstr>College/University</vt:lpstr>
      <vt:lpstr>Outside Sources</vt:lpstr>
      <vt:lpstr>Comparing Aid Offers</vt:lpstr>
      <vt:lpstr>Comparing Aid Offers</vt:lpstr>
      <vt:lpstr>  The Financial Aid Gap </vt:lpstr>
      <vt:lpstr>Comparing Aid Offers</vt:lpstr>
      <vt:lpstr>Comparing Aid Offers</vt:lpstr>
      <vt:lpstr>Additional things to consider</vt:lpstr>
      <vt:lpstr>Net Price Calculators (NPC)</vt:lpstr>
      <vt:lpstr>Timeline for Aid Application</vt:lpstr>
      <vt:lpstr>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Enrollment Management</dc:creator>
  <cp:lastModifiedBy>Hartson, Cindy</cp:lastModifiedBy>
  <cp:revision>335</cp:revision>
  <cp:lastPrinted>2016-09-21T01:37:13Z</cp:lastPrinted>
  <dcterms:created xsi:type="dcterms:W3CDTF">1995-06-02T22:15:24Z</dcterms:created>
  <dcterms:modified xsi:type="dcterms:W3CDTF">2019-09-25T15:45:00Z</dcterms:modified>
</cp:coreProperties>
</file>