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5E7B-BEDA-40C8-B8CB-5FE47873E9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3CC7-6F9D-4C8E-9C03-AC4972C5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41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Energy For Muscles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9" y="2331076"/>
            <a:ext cx="11706895" cy="28752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Glucose + Oxygen = Energy to contract muscles and produce heat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Glucose: stored in the muscles as glycogen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Oxygen: used to burn glucose into energy</a:t>
            </a:r>
          </a:p>
          <a:p>
            <a:pPr marL="514350" indent="-514350">
              <a:buAutoNum type="alphaLcPeriod"/>
            </a:pPr>
            <a:endParaRPr lang="en-US" sz="3200" dirty="0"/>
          </a:p>
          <a:p>
            <a:r>
              <a:rPr lang="en-US" sz="3200" dirty="0" smtClean="0"/>
              <a:t>Glucose + O2 = Energy for contraction and heat</a:t>
            </a:r>
            <a:endParaRPr lang="en-US" sz="3200" dirty="0"/>
          </a:p>
        </p:txBody>
      </p:sp>
      <p:pic>
        <p:nvPicPr>
          <p:cNvPr id="1026" name="Picture 2" descr="http://www.lactate.com/images/Glucose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86" y="459085"/>
            <a:ext cx="2688266" cy="18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martcancertherapy.com/uploads/1/3/1/0/13106900/374055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6" y="5206284"/>
            <a:ext cx="2536109" cy="13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3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media.eurekalert.org/multimedia_prod/pub/web/7917_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4" y="2199190"/>
            <a:ext cx="3810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ruemedcost.com/wp-content/uploads/2013/11/Muscular-dystrop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7295"/>
            <a:ext cx="3712676" cy="38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365125"/>
            <a:ext cx="11173496" cy="14605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Contusion</a:t>
            </a:r>
            <a:r>
              <a:rPr lang="en-US" sz="4000" b="1" u="sng" dirty="0" smtClean="0"/>
              <a:t>: </a:t>
            </a:r>
            <a:r>
              <a:rPr lang="en-US" sz="4000" dirty="0" smtClean="0"/>
              <a:t>region </a:t>
            </a:r>
            <a:r>
              <a:rPr lang="en-US" sz="4000" dirty="0"/>
              <a:t>of injured tissue or skin in which blood capillaries have been ruptured; </a:t>
            </a:r>
            <a:r>
              <a:rPr lang="en-US" sz="4000" u="sng" dirty="0"/>
              <a:t>a bruise.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25625"/>
            <a:ext cx="1107046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Cause: a direct blow or repeated blows from an outside force on a muscle.</a:t>
            </a:r>
          </a:p>
          <a:p>
            <a:r>
              <a:rPr lang="en-US" dirty="0" smtClean="0"/>
              <a:t>Treatment: R.I.C.E</a:t>
            </a:r>
          </a:p>
          <a:p>
            <a:pPr lvl="1"/>
            <a:r>
              <a:rPr lang="en-US" sz="3200" dirty="0" smtClean="0"/>
              <a:t>R		= </a:t>
            </a:r>
            <a:r>
              <a:rPr lang="en-US" sz="3200" u="sng" dirty="0" smtClean="0"/>
              <a:t>rest: </a:t>
            </a:r>
            <a:r>
              <a:rPr lang="en-US" dirty="0" smtClean="0"/>
              <a:t>protect the injured area from further harm by stopping 			play.     You may also use a protective device: crutches, sling</a:t>
            </a:r>
          </a:p>
          <a:p>
            <a:pPr lvl="1"/>
            <a:r>
              <a:rPr lang="en-US" sz="3200" dirty="0" smtClean="0"/>
              <a:t>I	</a:t>
            </a:r>
            <a:r>
              <a:rPr lang="en-US" dirty="0" smtClean="0"/>
              <a:t>	=</a:t>
            </a:r>
            <a:r>
              <a:rPr lang="en-US" u="sng" dirty="0" smtClean="0"/>
              <a:t> Immobilize </a:t>
            </a:r>
            <a:r>
              <a:rPr lang="en-US" dirty="0" smtClean="0"/>
              <a:t>(and Ice): keep area stationary (no movement)</a:t>
            </a:r>
          </a:p>
          <a:p>
            <a:pPr marL="914400" lvl="2" indent="0">
              <a:buNone/>
            </a:pPr>
            <a:r>
              <a:rPr lang="en-US" dirty="0" smtClean="0"/>
              <a:t>		Ice for 20 minutes ( or 10 on and 10 off)</a:t>
            </a:r>
          </a:p>
          <a:p>
            <a:pPr marL="914400" lvl="2" indent="0">
              <a:buNone/>
            </a:pPr>
            <a:r>
              <a:rPr lang="en-US" sz="2800" b="1" dirty="0" smtClean="0"/>
              <a:t>C   </a:t>
            </a:r>
            <a:r>
              <a:rPr lang="en-US" dirty="0" smtClean="0"/>
              <a:t>         = </a:t>
            </a:r>
            <a:r>
              <a:rPr lang="en-US" sz="2400" u="sng" dirty="0" smtClean="0"/>
              <a:t>compression: </a:t>
            </a:r>
            <a:r>
              <a:rPr lang="en-US" b="1" dirty="0" smtClean="0"/>
              <a:t>lightly wrap injured area in a soft bandage or ace wrap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2800" b="1" dirty="0" smtClean="0"/>
              <a:t>E	</a:t>
            </a:r>
            <a:r>
              <a:rPr lang="en-US" sz="2800" dirty="0" smtClean="0"/>
              <a:t>= </a:t>
            </a:r>
            <a:r>
              <a:rPr lang="en-US" sz="2800" u="sng" dirty="0" smtClean="0"/>
              <a:t>elevate</a:t>
            </a:r>
            <a:r>
              <a:rPr lang="en-US" sz="2800" dirty="0" smtClean="0"/>
              <a:t>: raise it to a level above the heart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7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Contusions:</a:t>
            </a:r>
            <a:endParaRPr lang="en-US" dirty="0"/>
          </a:p>
        </p:txBody>
      </p:sp>
      <p:pic>
        <p:nvPicPr>
          <p:cNvPr id="5126" name="Picture 6" descr="http://leadingedgephysicaltherapy.com.au/wp/wp-content/uploads/2014/01/bigstock-Bruise-1935318-246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50" y="2160688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idshealth.org/ES/images/illustrations/contusionA-415x233-es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5" y="2534342"/>
            <a:ext cx="39528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portsinjuryclinic.net/images/thigh/thigh-contusion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277" y="3108425"/>
            <a:ext cx="1714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2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Waste Products produced are CO2 and H20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Carbon Dioxide and Water: waste products from the production of </a:t>
            </a:r>
          </a:p>
          <a:p>
            <a:pPr marL="0" indent="0">
              <a:buNone/>
            </a:pPr>
            <a:r>
              <a:rPr lang="en-US" dirty="0" smtClean="0"/>
              <a:t>Energy for muscles</a:t>
            </a:r>
          </a:p>
          <a:p>
            <a:pPr marL="0" indent="0">
              <a:buNone/>
            </a:pPr>
            <a:r>
              <a:rPr lang="en-US" dirty="0" smtClean="0"/>
              <a:t>2. Lactic Acid: builds up in the muscles from lack of oxygen</a:t>
            </a:r>
          </a:p>
          <a:p>
            <a:pPr marL="0" indent="0">
              <a:buNone/>
            </a:pPr>
            <a:r>
              <a:rPr lang="en-US" dirty="0" smtClean="0"/>
              <a:t>(without O2, glucose breaks down into lactic acid)</a:t>
            </a:r>
          </a:p>
          <a:p>
            <a:pPr marL="0" indent="0">
              <a:buNone/>
            </a:pPr>
            <a:r>
              <a:rPr lang="en-US" dirty="0" smtClean="0"/>
              <a:t>Achy and sore muscles are caused by lactic acid build up</a:t>
            </a:r>
            <a:endParaRPr lang="en-US" dirty="0"/>
          </a:p>
        </p:txBody>
      </p:sp>
      <p:pic>
        <p:nvPicPr>
          <p:cNvPr id="2050" name="Picture 2" descr="http://myheart.net/wp-content/uploads/2015/01/lactic-fate1-300x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72" y="4402316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tyPbXwPTwrY/VTMkgWNpwoI/AAAAAAAALy0/F_-nJ4uPNQk/s1600/Glucose%2BLactic%2BAcid%2BCy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402316"/>
            <a:ext cx="5239510" cy="22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3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		Muscle Injuries and Diseases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989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Muscle Cramps:</a:t>
            </a:r>
          </a:p>
          <a:p>
            <a:pPr marL="0" indent="0">
              <a:buNone/>
            </a:pPr>
            <a:r>
              <a:rPr lang="en-US" dirty="0" smtClean="0"/>
              <a:t>-spontaneous, often painful muscle contractions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a. Cause- prolonged exercise or dehydration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Treatment- stretch, ice, fluid</a:t>
            </a:r>
            <a:endParaRPr lang="en-US" dirty="0"/>
          </a:p>
        </p:txBody>
      </p:sp>
      <p:pic>
        <p:nvPicPr>
          <p:cNvPr id="3074" name="Picture 2" descr="http://www.wristassuredgloves.com/wp-content/uploads/2012/08/Muscle_Cr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4" y="4308632"/>
            <a:ext cx="37528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quaticsphysicaltherapy.com/images/muscle-cramp-treat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87" y="38701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7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Muscle Strain/Tear-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198182"/>
            <a:ext cx="10515600" cy="4351338"/>
          </a:xfrm>
        </p:spPr>
        <p:txBody>
          <a:bodyPr/>
          <a:lstStyle/>
          <a:p>
            <a:r>
              <a:rPr lang="en-US" dirty="0" smtClean="0"/>
              <a:t>Painful injury that involves the tearing of muscle </a:t>
            </a:r>
            <a:r>
              <a:rPr lang="en-US" dirty="0" smtClean="0"/>
              <a:t>fibers</a:t>
            </a:r>
          </a:p>
          <a:p>
            <a:endParaRPr lang="en-US" dirty="0"/>
          </a:p>
          <a:p>
            <a:pPr lvl="1"/>
            <a:r>
              <a:rPr lang="en-US" dirty="0" smtClean="0"/>
              <a:t>Cause:  Traumatic injury or overuse</a:t>
            </a:r>
          </a:p>
          <a:p>
            <a:pPr lvl="1"/>
            <a:r>
              <a:rPr lang="en-US" dirty="0" smtClean="0"/>
              <a:t>Treatment: rest and ice</a:t>
            </a:r>
            <a:endParaRPr lang="en-US" dirty="0"/>
          </a:p>
        </p:txBody>
      </p:sp>
      <p:pic>
        <p:nvPicPr>
          <p:cNvPr id="1026" name="Picture 2" descr="http://www.orthobalancept.com/files/photos/Hamstring-s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3056652"/>
            <a:ext cx="30384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ynergyspokane.com/wp-content/uploads/2013/11/Muscle-P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2" y="2472230"/>
            <a:ext cx="34385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Tendinitis:  </a:t>
            </a:r>
            <a:r>
              <a:rPr lang="en-US" dirty="0" smtClean="0"/>
              <a:t>Inflammations of the tendon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4" y="1799867"/>
            <a:ext cx="10515600" cy="4351338"/>
          </a:xfrm>
        </p:spPr>
        <p:txBody>
          <a:bodyPr/>
          <a:lstStyle/>
          <a:p>
            <a:r>
              <a:rPr lang="en-US" dirty="0" smtClean="0"/>
              <a:t>Cause: injury, overuse or aging</a:t>
            </a:r>
          </a:p>
          <a:p>
            <a:r>
              <a:rPr lang="en-US" dirty="0" smtClean="0"/>
              <a:t>Treatment: proper warm up, avoid over-use, 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b="1" u="sng" dirty="0" smtClean="0"/>
              <a:t>Shin Splints: </a:t>
            </a:r>
            <a:r>
              <a:rPr lang="en-US" dirty="0" smtClean="0"/>
              <a:t>pain in the front of the lower leg from overuse;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micro tears in muscle and bone tissue</a:t>
            </a:r>
          </a:p>
          <a:p>
            <a:pPr lvl="1"/>
            <a:r>
              <a:rPr lang="en-US" dirty="0" smtClean="0"/>
              <a:t>Cause: overuse</a:t>
            </a:r>
          </a:p>
          <a:p>
            <a:pPr lvl="1"/>
            <a:r>
              <a:rPr lang="en-US" dirty="0" smtClean="0"/>
              <a:t>Treatment: Rest, proper warm up of muscle group, proper footwear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1799" y="5124650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545454"/>
                </a:solidFill>
                <a:latin typeface="arial" panose="020B0604020202020204" pitchFamily="34" charset="0"/>
              </a:rPr>
              <a:t>(</a:t>
            </a:r>
            <a:r>
              <a:rPr lang="sv-SE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r>
              <a:rPr lang="sv-SE" sz="2400" dirty="0">
                <a:solidFill>
                  <a:srgbClr val="545454"/>
                </a:solidFill>
                <a:latin typeface="arial" panose="020B0604020202020204" pitchFamily="34" charset="0"/>
              </a:rPr>
              <a:t>medial tibial stress syndrome (MTSS</a:t>
            </a:r>
            <a:r>
              <a:rPr lang="sv-SE" sz="2400" dirty="0" smtClean="0">
                <a:solidFill>
                  <a:srgbClr val="545454"/>
                </a:solidFill>
                <a:latin typeface="arial" panose="020B0604020202020204" pitchFamily="34" charset="0"/>
              </a:rPr>
              <a:t>))</a:t>
            </a:r>
            <a:r>
              <a:rPr lang="sv-SE" sz="2400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0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" name="Picture 10" descr="http://www.footfitter.com/foot-care-facts/shin-spl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01" y="2487119"/>
            <a:ext cx="4381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ichwoodstrack.com/images/physio/shin_splints_tape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" y="2444446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cx.images-amazon.com/images/I/61KyASIG9SL._UX38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59" y="2231912"/>
            <a:ext cx="36671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0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64" y="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Hernia: </a:t>
            </a:r>
            <a:r>
              <a:rPr lang="en-US" dirty="0" smtClean="0"/>
              <a:t>a hole or tear in the abdominal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64" y="1325563"/>
            <a:ext cx="4961043" cy="2243382"/>
          </a:xfrm>
        </p:spPr>
        <p:txBody>
          <a:bodyPr/>
          <a:lstStyle/>
          <a:p>
            <a:r>
              <a:rPr lang="en-US" dirty="0" smtClean="0"/>
              <a:t>Cause: over use</a:t>
            </a:r>
          </a:p>
          <a:p>
            <a:r>
              <a:rPr lang="en-US" dirty="0" smtClean="0"/>
              <a:t>Treatment: surgery</a:t>
            </a:r>
            <a:endParaRPr lang="en-US" dirty="0"/>
          </a:p>
        </p:txBody>
      </p:sp>
      <p:pic>
        <p:nvPicPr>
          <p:cNvPr id="3074" name="Picture 2" descr="http://herniaonline.com/wp-content/uploads/abdominal-hern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83" y="3759334"/>
            <a:ext cx="4910723" cy="30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oncmd.com/images/hern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2651126"/>
            <a:ext cx="4800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er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96" y="1168779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3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71" y="1263471"/>
            <a:ext cx="10515600" cy="1965951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Muscular Dystrophy:</a:t>
            </a:r>
            <a:r>
              <a:rPr lang="en-US" dirty="0"/>
              <a:t> a group of diseases that cause progressive weakness and loss of muscle mass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In muscular dystrophy, abnormal genes (mutations) interfere with the production of proteins needed to form healthy muscle.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58" y="4246853"/>
            <a:ext cx="10515600" cy="4351338"/>
          </a:xfrm>
        </p:spPr>
        <p:txBody>
          <a:bodyPr/>
          <a:lstStyle/>
          <a:p>
            <a:r>
              <a:rPr lang="en-US" dirty="0" smtClean="0"/>
              <a:t>Cause: inherited</a:t>
            </a:r>
          </a:p>
          <a:p>
            <a:r>
              <a:rPr lang="en-US" dirty="0" smtClean="0"/>
              <a:t>Treatment: genetic preventions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8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who have muscular dystrophy will eventually lose the ability to walk. Some may have trouble breathing or swallowing.</a:t>
            </a:r>
            <a:br>
              <a:rPr lang="en-US" dirty="0"/>
            </a:br>
            <a:r>
              <a:rPr lang="en-US" dirty="0"/>
              <a:t>There is no cure for muscular dystrophy. But medications and therapy can help manage symptoms and slow the course of the </a:t>
            </a:r>
            <a:br>
              <a:rPr lang="en-US" dirty="0"/>
            </a:br>
            <a:r>
              <a:rPr lang="en-US" dirty="0"/>
              <a:t>a group of disorders characterized by muscle weakness and loss </a:t>
            </a:r>
            <a:r>
              <a:rPr lang="en-US" dirty="0" smtClean="0"/>
              <a:t>of tissue.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1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258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Office Theme</vt:lpstr>
      <vt:lpstr>Energy For Muscles</vt:lpstr>
      <vt:lpstr>Waste Products produced are CO2 and H20</vt:lpstr>
      <vt:lpstr>  Muscle Injuries and Diseases</vt:lpstr>
      <vt:lpstr>Muscle Strain/Tear-</vt:lpstr>
      <vt:lpstr>Tendinitis:  Inflammations of the tendon</vt:lpstr>
      <vt:lpstr>PowerPoint Presentation</vt:lpstr>
      <vt:lpstr>Hernia: a hole or tear in the abdominal wall</vt:lpstr>
      <vt:lpstr>Muscular Dystrophy: a group of diseases that cause progressive weakness and loss of muscle mass. In muscular dystrophy, abnormal genes (mutations) interfere with the production of proteins needed to form healthy muscle.</vt:lpstr>
      <vt:lpstr>PowerPoint Presentation</vt:lpstr>
      <vt:lpstr>PowerPoint Presentation</vt:lpstr>
      <vt:lpstr>Contusion: region of injured tissue or skin in which blood capillaries have been ruptured; a bruise.</vt:lpstr>
      <vt:lpstr>Contusions: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For Muscles</dc:title>
  <dc:creator>Schwartz, Kelly</dc:creator>
  <cp:lastModifiedBy>Schwartz, Kelly</cp:lastModifiedBy>
  <cp:revision>13</cp:revision>
  <dcterms:created xsi:type="dcterms:W3CDTF">2016-03-21T22:54:13Z</dcterms:created>
  <dcterms:modified xsi:type="dcterms:W3CDTF">2016-03-28T21:16:33Z</dcterms:modified>
</cp:coreProperties>
</file>