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690"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8ACE48-0A2B-4D18-956C-C589ED8FD3AE}" type="datetimeFigureOut">
              <a:rPr lang="en-US" smtClean="0"/>
              <a:pPr/>
              <a:t>11/5/2018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1F1DB7-7021-43EA-BAE8-29BBBD52A73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21F1DB7-7021-43EA-BAE8-29BBBD52A73A}"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21F1DB7-7021-43EA-BAE8-29BBBD52A73A}"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21F1DB7-7021-43EA-BAE8-29BBBD52A73A}"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21F1DB7-7021-43EA-BAE8-29BBBD52A73A}"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21F1DB7-7021-43EA-BAE8-29BBBD52A73A}"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E90D4E-49FD-4277-84F9-3BF399FC2956}"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CA772-80EE-4E1E-8EFF-770D5A4797D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E90D4E-49FD-4277-84F9-3BF399FC2956}"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CA772-80EE-4E1E-8EFF-770D5A4797D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E90D4E-49FD-4277-84F9-3BF399FC2956}"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CA772-80EE-4E1E-8EFF-770D5A4797D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E90D4E-49FD-4277-84F9-3BF399FC2956}"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CA772-80EE-4E1E-8EFF-770D5A4797D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E90D4E-49FD-4277-84F9-3BF399FC2956}"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CA772-80EE-4E1E-8EFF-770D5A4797D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E90D4E-49FD-4277-84F9-3BF399FC2956}" type="datetimeFigureOut">
              <a:rPr lang="en-US" smtClean="0"/>
              <a:pPr/>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CA772-80EE-4E1E-8EFF-770D5A4797D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E90D4E-49FD-4277-84F9-3BF399FC2956}" type="datetimeFigureOut">
              <a:rPr lang="en-US" smtClean="0"/>
              <a:pPr/>
              <a:t>11/5/2018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FCA772-80EE-4E1E-8EFF-770D5A4797D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E90D4E-49FD-4277-84F9-3BF399FC2956}" type="datetimeFigureOut">
              <a:rPr lang="en-US" smtClean="0"/>
              <a:pPr/>
              <a:t>11/5/2018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FCA772-80EE-4E1E-8EFF-770D5A4797D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E90D4E-49FD-4277-84F9-3BF399FC2956}" type="datetimeFigureOut">
              <a:rPr lang="en-US" smtClean="0"/>
              <a:pPr/>
              <a:t>11/5/2018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FCA772-80EE-4E1E-8EFF-770D5A4797D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E90D4E-49FD-4277-84F9-3BF399FC2956}" type="datetimeFigureOut">
              <a:rPr lang="en-US" smtClean="0"/>
              <a:pPr/>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CA772-80EE-4E1E-8EFF-770D5A4797D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E90D4E-49FD-4277-84F9-3BF399FC2956}" type="datetimeFigureOut">
              <a:rPr lang="en-US" smtClean="0"/>
              <a:pPr/>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CA772-80EE-4E1E-8EFF-770D5A4797D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E90D4E-49FD-4277-84F9-3BF399FC2956}" type="datetimeFigureOut">
              <a:rPr lang="en-US" smtClean="0"/>
              <a:pPr/>
              <a:t>11/5/2018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FCA772-80EE-4E1E-8EFF-770D5A4797D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818" y="2984674"/>
            <a:ext cx="8686800" cy="1908175"/>
          </a:xfrm>
        </p:spPr>
        <p:txBody>
          <a:bodyPr>
            <a:noAutofit/>
          </a:bodyPr>
          <a:lstStyle/>
          <a:p>
            <a:r>
              <a:rPr lang="en-US" sz="5400" dirty="0" smtClean="0"/>
              <a:t>Domain </a:t>
            </a:r>
            <a:r>
              <a:rPr lang="en-US" sz="5400" dirty="0" smtClean="0"/>
              <a:t>Training for Narratives</a:t>
            </a:r>
            <a:endParaRPr lang="en-US" sz="5400" dirty="0"/>
          </a:p>
        </p:txBody>
      </p:sp>
      <p:pic>
        <p:nvPicPr>
          <p:cNvPr id="8" name="Picture 7" descr="Tapestry of words !!: Quotes about &lt;strong&gt;writing&lt;/strong&gt;.. interest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8400" y="335280"/>
            <a:ext cx="4551436" cy="2670176"/>
          </a:xfrm>
          <a:prstGeom prst="rect">
            <a:avLst/>
          </a:prstGeom>
        </p:spPr>
      </p:pic>
      <p:pic>
        <p:nvPicPr>
          <p:cNvPr id="10" name="Picture 9" descr="Mystic Nymph: TAG: 10 Things I Lov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0" y="4191405"/>
            <a:ext cx="1514856" cy="1828800"/>
          </a:xfrm>
          <a:prstGeom prst="rect">
            <a:avLst/>
          </a:prstGeom>
        </p:spPr>
      </p:pic>
      <p:sp>
        <p:nvSpPr>
          <p:cNvPr id="14" name="Rectangle 1"/>
          <p:cNvSpPr>
            <a:spLocks noChangeArrowheads="1"/>
          </p:cNvSpPr>
          <p:nvPr/>
        </p:nvSpPr>
        <p:spPr bwMode="auto">
          <a:xfrm>
            <a:off x="2831038" y="5023908"/>
            <a:ext cx="5915891" cy="126188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err="1" smtClean="0">
                <a:ln>
                  <a:noFill/>
                </a:ln>
                <a:solidFill>
                  <a:srgbClr val="222222"/>
                </a:solidFill>
                <a:effectLst/>
                <a:latin typeface="Roboto"/>
              </a:rPr>
              <a:t>do·main</a:t>
            </a:r>
            <a:r>
              <a:rPr lang="en-US" altLang="en-US" dirty="0"/>
              <a:t> </a:t>
            </a:r>
            <a:r>
              <a:rPr lang="en-US" altLang="en-US" dirty="0">
                <a:solidFill>
                  <a:srgbClr val="222222"/>
                </a:solidFill>
                <a:latin typeface="Roboto"/>
              </a:rPr>
              <a:t>(</a:t>
            </a:r>
            <a:r>
              <a:rPr kumimoji="0" lang="en-US" altLang="en-US" sz="1800" b="0" i="0" u="none" strike="noStrike" cap="none" normalizeH="0" baseline="0" dirty="0" err="1" smtClean="0">
                <a:ln>
                  <a:noFill/>
                </a:ln>
                <a:solidFill>
                  <a:srgbClr val="222222"/>
                </a:solidFill>
                <a:effectLst/>
                <a:latin typeface="Roboto"/>
              </a:rPr>
              <a:t>dōˈmān</a:t>
            </a:r>
            <a:r>
              <a:rPr lang="en-US" altLang="en-US" dirty="0" smtClean="0">
                <a:solidFill>
                  <a:srgbClr val="222222"/>
                </a:solidFill>
                <a:latin typeface="Roboto"/>
              </a:rPr>
              <a:t>)</a:t>
            </a:r>
            <a:r>
              <a:rPr lang="en-US" altLang="en-US" dirty="0">
                <a:solidFill>
                  <a:srgbClr val="222222"/>
                </a:solidFill>
                <a:latin typeface="Roboto"/>
              </a:rPr>
              <a:t> </a:t>
            </a:r>
            <a:r>
              <a:rPr lang="en-US" altLang="en-US" dirty="0" smtClean="0">
                <a:solidFill>
                  <a:srgbClr val="222222"/>
                </a:solidFill>
                <a:latin typeface="Roboto"/>
              </a:rPr>
              <a:t> </a:t>
            </a:r>
            <a:r>
              <a:rPr kumimoji="0" lang="en-US" altLang="en-US" sz="1800" b="0" i="1" u="none" strike="noStrike" cap="none" normalizeH="0" baseline="0" dirty="0" smtClean="0">
                <a:ln>
                  <a:noFill/>
                </a:ln>
                <a:solidFill>
                  <a:srgbClr val="222222"/>
                </a:solidFill>
                <a:effectLst/>
                <a:latin typeface="Roboto"/>
              </a:rPr>
              <a:t>noun</a:t>
            </a:r>
            <a:endParaRPr kumimoji="0" lang="en-US" altLang="en-US" sz="1800" b="0" i="0" u="none" strike="noStrike" cap="none" normalizeH="0" baseline="0" dirty="0" smtClean="0">
              <a:ln>
                <a:noFill/>
              </a:ln>
              <a:solidFill>
                <a:srgbClr val="222222"/>
              </a:solidFill>
              <a:effectLst/>
              <a:latin typeface="Roboto"/>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smtClean="0">
                <a:ln>
                  <a:noFill/>
                </a:ln>
                <a:solidFill>
                  <a:srgbClr val="222222"/>
                </a:solidFill>
                <a:effectLst/>
                <a:latin typeface="Roboto"/>
              </a:rPr>
              <a:t>a specified sphere of activity or knowledge.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878787"/>
                </a:solidFill>
                <a:effectLst/>
                <a:latin typeface="Roboto"/>
              </a:rPr>
              <a:t>"the expanding domain of psychology“</a:t>
            </a:r>
          </a:p>
          <a:p>
            <a:r>
              <a:rPr lang="en-US" i="1" dirty="0"/>
              <a:t>synonyms</a:t>
            </a:r>
            <a:r>
              <a:rPr lang="en-US" i="1" dirty="0" smtClean="0"/>
              <a:t>: </a:t>
            </a:r>
            <a:r>
              <a:rPr lang="en-US" dirty="0">
                <a:solidFill>
                  <a:srgbClr val="1A0DAB"/>
                </a:solidFill>
              </a:rPr>
              <a:t>field</a:t>
            </a:r>
            <a:r>
              <a:rPr lang="en-US" dirty="0"/>
              <a:t>, </a:t>
            </a:r>
            <a:r>
              <a:rPr lang="en-US" dirty="0">
                <a:solidFill>
                  <a:srgbClr val="1A0DAB"/>
                </a:solidFill>
              </a:rPr>
              <a:t>area</a:t>
            </a:r>
            <a:r>
              <a:rPr lang="en-US" dirty="0"/>
              <a:t>, </a:t>
            </a:r>
            <a:r>
              <a:rPr lang="en-US" dirty="0">
                <a:solidFill>
                  <a:srgbClr val="1A0DAB"/>
                </a:solidFill>
              </a:rPr>
              <a:t>sphere</a:t>
            </a:r>
            <a:r>
              <a:rPr lang="en-US" dirty="0"/>
              <a:t>, </a:t>
            </a:r>
            <a:r>
              <a:rPr lang="en-US" dirty="0">
                <a:solidFill>
                  <a:srgbClr val="1A0DAB"/>
                </a:solidFill>
              </a:rPr>
              <a:t>discipline</a:t>
            </a:r>
            <a:r>
              <a:rPr lang="en-US" dirty="0"/>
              <a:t>, </a:t>
            </a:r>
            <a:r>
              <a:rPr lang="en-US" dirty="0">
                <a:solidFill>
                  <a:srgbClr val="1A0DAB"/>
                </a:solidFill>
              </a:rPr>
              <a:t>province</a:t>
            </a:r>
            <a:r>
              <a:rPr lang="en-US" dirty="0"/>
              <a:t>, </a:t>
            </a:r>
            <a:r>
              <a:rPr lang="en-US" dirty="0">
                <a:solidFill>
                  <a:srgbClr val="1A0DAB"/>
                </a:solidFill>
              </a:rPr>
              <a:t>world </a:t>
            </a:r>
            <a:endParaRPr lang="en-US" dirty="0" smtClean="0">
              <a:solidFill>
                <a:srgbClr val="1A0DAB"/>
              </a:solidFill>
            </a:endParaRPr>
          </a:p>
          <a:p>
            <a:r>
              <a:rPr lang="en-US" sz="1400" dirty="0">
                <a:solidFill>
                  <a:srgbClr val="878787"/>
                </a:solidFill>
              </a:rPr>
              <a:t>"the domain of art</a:t>
            </a:r>
            <a:r>
              <a:rPr lang="en-US" sz="1400" dirty="0" smtClean="0">
                <a:solidFill>
                  <a:srgbClr val="878787"/>
                </a:solidFill>
              </a:rPr>
              <a:t>"</a:t>
            </a:r>
            <a:endParaRPr lang="en-US" sz="1400" dirty="0">
              <a:solidFill>
                <a:srgbClr val="878787"/>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4953000"/>
          </a:xfrm>
        </p:spPr>
        <p:txBody>
          <a:bodyPr/>
          <a:lstStyle/>
          <a:p>
            <a:r>
              <a:rPr lang="en-US" b="1" dirty="0" smtClean="0"/>
              <a:t>5 Writing Domains</a:t>
            </a:r>
            <a:r>
              <a:rPr lang="en-US" dirty="0" smtClean="0"/>
              <a:t/>
            </a:r>
            <a:br>
              <a:rPr lang="en-US" dirty="0" smtClean="0"/>
            </a:br>
            <a:r>
              <a:rPr lang="en-US" b="1" dirty="0" smtClean="0">
                <a:solidFill>
                  <a:srgbClr val="FF0000"/>
                </a:solidFill>
              </a:rPr>
              <a:t>-Focus</a:t>
            </a:r>
            <a:br>
              <a:rPr lang="en-US" b="1" dirty="0" smtClean="0">
                <a:solidFill>
                  <a:srgbClr val="FF0000"/>
                </a:solidFill>
              </a:rPr>
            </a:br>
            <a:r>
              <a:rPr lang="en-US" b="1" dirty="0" smtClean="0">
                <a:solidFill>
                  <a:srgbClr val="FF0000"/>
                </a:solidFill>
              </a:rPr>
              <a:t>-Content</a:t>
            </a:r>
            <a:br>
              <a:rPr lang="en-US" b="1" dirty="0" smtClean="0">
                <a:solidFill>
                  <a:srgbClr val="FF0000"/>
                </a:solidFill>
              </a:rPr>
            </a:br>
            <a:r>
              <a:rPr lang="en-US" b="1" dirty="0" smtClean="0">
                <a:solidFill>
                  <a:srgbClr val="FF0000"/>
                </a:solidFill>
              </a:rPr>
              <a:t>-Organization</a:t>
            </a:r>
            <a:br>
              <a:rPr lang="en-US" b="1" dirty="0" smtClean="0">
                <a:solidFill>
                  <a:srgbClr val="FF0000"/>
                </a:solidFill>
              </a:rPr>
            </a:br>
            <a:r>
              <a:rPr lang="en-US" b="1" dirty="0" smtClean="0">
                <a:solidFill>
                  <a:srgbClr val="FF0000"/>
                </a:solidFill>
              </a:rPr>
              <a:t>-Style</a:t>
            </a:r>
            <a:br>
              <a:rPr lang="en-US" b="1" dirty="0" smtClean="0">
                <a:solidFill>
                  <a:srgbClr val="FF0000"/>
                </a:solidFill>
              </a:rPr>
            </a:br>
            <a:r>
              <a:rPr lang="en-US" b="1" dirty="0" smtClean="0">
                <a:solidFill>
                  <a:srgbClr val="FF0000"/>
                </a:solidFill>
              </a:rPr>
              <a:t>-Conventions</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04800"/>
            <a:ext cx="8763000" cy="6248399"/>
          </a:xfrm>
        </p:spPr>
        <p:txBody>
          <a:bodyPr>
            <a:normAutofit fontScale="90000"/>
          </a:bodyPr>
          <a:lstStyle/>
          <a:p>
            <a:pPr>
              <a:lnSpc>
                <a:spcPct val="150000"/>
              </a:lnSpc>
            </a:pPr>
            <a:r>
              <a:rPr lang="en-US" b="1" u="sng" dirty="0" smtClean="0"/>
              <a:t>FOCUS</a:t>
            </a:r>
            <a:r>
              <a:rPr lang="en-US" b="1" u="sng" dirty="0" smtClean="0"/>
              <a:t/>
            </a:r>
            <a:br>
              <a:rPr lang="en-US" b="1" u="sng" dirty="0" smtClean="0"/>
            </a:br>
            <a:r>
              <a:rPr lang="en-US" b="1" dirty="0" smtClean="0">
                <a:solidFill>
                  <a:srgbClr val="FF0000"/>
                </a:solidFill>
              </a:rPr>
              <a:t>Am </a:t>
            </a:r>
            <a:r>
              <a:rPr lang="en-US" b="1" dirty="0" smtClean="0">
                <a:solidFill>
                  <a:srgbClr val="FF0000"/>
                </a:solidFill>
              </a:rPr>
              <a:t>I in the correct writing mode?</a:t>
            </a:r>
            <a:r>
              <a:rPr lang="en-US" sz="3200" dirty="0" smtClean="0"/>
              <a:t/>
            </a:r>
            <a:br>
              <a:rPr lang="en-US" sz="3200" dirty="0" smtClean="0"/>
            </a:br>
            <a:r>
              <a:rPr lang="en-US" sz="3200" b="1" dirty="0" smtClean="0"/>
              <a:t>MODES:</a:t>
            </a:r>
            <a:r>
              <a:rPr lang="en-US" sz="3200" dirty="0" smtClean="0"/>
              <a:t/>
            </a:r>
            <a:br>
              <a:rPr lang="en-US" sz="3200" dirty="0" smtClean="0"/>
            </a:br>
            <a:r>
              <a:rPr lang="en-US" sz="3200" dirty="0" smtClean="0"/>
              <a:t>-Narrative (story)</a:t>
            </a:r>
            <a:br>
              <a:rPr lang="en-US" sz="3200" dirty="0" smtClean="0"/>
            </a:br>
            <a:r>
              <a:rPr lang="en-US" sz="3200" dirty="0" smtClean="0"/>
              <a:t>-Informative (inform or teach)</a:t>
            </a:r>
            <a:br>
              <a:rPr lang="en-US" sz="3200" dirty="0" smtClean="0"/>
            </a:br>
            <a:r>
              <a:rPr lang="en-US" sz="3200" dirty="0" smtClean="0"/>
              <a:t>-Argumentative (argue point)</a:t>
            </a:r>
            <a:br>
              <a:rPr lang="en-US" sz="3200" dirty="0" smtClean="0"/>
            </a:br>
            <a:r>
              <a:rPr lang="en-US" sz="3200" dirty="0" smtClean="0"/>
              <a:t>-Text-Dependent Analysis </a:t>
            </a:r>
            <a:br>
              <a:rPr lang="en-US" sz="3200" dirty="0" smtClean="0"/>
            </a:br>
            <a:r>
              <a:rPr lang="en-US" sz="3200" dirty="0" smtClean="0"/>
              <a:t>(cite evidence to support conclusion)</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04801"/>
            <a:ext cx="8763000" cy="6324600"/>
          </a:xfrm>
        </p:spPr>
        <p:txBody>
          <a:bodyPr>
            <a:normAutofit fontScale="90000"/>
          </a:bodyPr>
          <a:lstStyle/>
          <a:p>
            <a:r>
              <a:rPr lang="en-US" b="1" u="sng" dirty="0" smtClean="0"/>
              <a:t>FOCUS</a:t>
            </a:r>
            <a:r>
              <a:rPr lang="en-US" sz="1000" b="1" dirty="0"/>
              <a:t/>
            </a:r>
            <a:br>
              <a:rPr lang="en-US" sz="1000" b="1" dirty="0"/>
            </a:br>
            <a:r>
              <a:rPr lang="en-US" b="1" dirty="0" smtClean="0"/>
              <a:t/>
            </a:r>
            <a:br>
              <a:rPr lang="en-US" b="1" dirty="0" smtClean="0"/>
            </a:br>
            <a:r>
              <a:rPr lang="en-US" b="1" dirty="0" smtClean="0"/>
              <a:t>Do I have </a:t>
            </a:r>
            <a:r>
              <a:rPr lang="en-US" b="1" dirty="0" smtClean="0">
                <a:solidFill>
                  <a:srgbClr val="FF0000"/>
                </a:solidFill>
              </a:rPr>
              <a:t>a main point </a:t>
            </a:r>
            <a:r>
              <a:rPr lang="en-US" b="1" dirty="0" smtClean="0"/>
              <a:t>to my writing?</a:t>
            </a:r>
            <a:br>
              <a:rPr lang="en-US" b="1" dirty="0" smtClean="0"/>
            </a:br>
            <a:r>
              <a:rPr lang="en-US" b="1" dirty="0" smtClean="0"/>
              <a:t/>
            </a:r>
            <a:br>
              <a:rPr lang="en-US" b="1" dirty="0" smtClean="0"/>
            </a:br>
            <a:r>
              <a:rPr lang="en-US" b="1" dirty="0" smtClean="0"/>
              <a:t>Did I </a:t>
            </a:r>
            <a:r>
              <a:rPr lang="en-US" b="1" dirty="0" smtClean="0">
                <a:solidFill>
                  <a:srgbClr val="FF0000"/>
                </a:solidFill>
              </a:rPr>
              <a:t>state my point </a:t>
            </a:r>
            <a:r>
              <a:rPr lang="en-US" b="1" dirty="0" smtClean="0"/>
              <a:t>in the </a:t>
            </a:r>
            <a:r>
              <a:rPr lang="en-US" b="1" dirty="0" smtClean="0">
                <a:solidFill>
                  <a:srgbClr val="FF0000"/>
                </a:solidFill>
              </a:rPr>
              <a:t>beginning?</a:t>
            </a:r>
            <a:r>
              <a:rPr lang="en-US" b="1" dirty="0" smtClean="0"/>
              <a:t/>
            </a:r>
            <a:br>
              <a:rPr lang="en-US" b="1" dirty="0" smtClean="0"/>
            </a:br>
            <a:r>
              <a:rPr lang="en-US" b="1" dirty="0" smtClean="0"/>
              <a:t/>
            </a:r>
            <a:br>
              <a:rPr lang="en-US" b="1" dirty="0" smtClean="0"/>
            </a:br>
            <a:r>
              <a:rPr lang="en-US" b="1" dirty="0" smtClean="0"/>
              <a:t>Did I </a:t>
            </a:r>
            <a:r>
              <a:rPr lang="en-US" b="1" dirty="0" smtClean="0">
                <a:solidFill>
                  <a:srgbClr val="FF0000"/>
                </a:solidFill>
              </a:rPr>
              <a:t>restate my point </a:t>
            </a:r>
            <a:r>
              <a:rPr lang="en-US" b="1" dirty="0" smtClean="0"/>
              <a:t>at the </a:t>
            </a:r>
            <a:r>
              <a:rPr lang="en-US" b="1" dirty="0" smtClean="0">
                <a:solidFill>
                  <a:srgbClr val="FF0000"/>
                </a:solidFill>
              </a:rPr>
              <a:t>end?</a:t>
            </a:r>
            <a:r>
              <a:rPr lang="en-US" b="1" dirty="0" smtClean="0"/>
              <a:t/>
            </a:r>
            <a:br>
              <a:rPr lang="en-US" b="1" dirty="0" smtClean="0"/>
            </a:br>
            <a:r>
              <a:rPr lang="en-US" b="1" dirty="0" smtClean="0"/>
              <a:t/>
            </a:r>
            <a:br>
              <a:rPr lang="en-US" b="1" dirty="0" smtClean="0"/>
            </a:br>
            <a:r>
              <a:rPr lang="en-US" b="1" dirty="0" smtClean="0"/>
              <a:t>Do the ideas and details of my writing </a:t>
            </a:r>
            <a:br>
              <a:rPr lang="en-US" b="1" dirty="0" smtClean="0"/>
            </a:br>
            <a:r>
              <a:rPr lang="en-US" b="1" dirty="0" smtClean="0">
                <a:solidFill>
                  <a:srgbClr val="FF0000"/>
                </a:solidFill>
              </a:rPr>
              <a:t>support my main point?</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88818"/>
            <a:ext cx="8382000" cy="6248400"/>
          </a:xfrm>
        </p:spPr>
        <p:txBody>
          <a:bodyPr>
            <a:normAutofit fontScale="90000"/>
          </a:bodyPr>
          <a:lstStyle/>
          <a:p>
            <a:r>
              <a:rPr lang="en-US" b="1" u="sng" dirty="0" smtClean="0"/>
              <a:t>CONTENT</a:t>
            </a:r>
            <a:r>
              <a:rPr lang="en-US" b="1" dirty="0" smtClean="0"/>
              <a:t/>
            </a:r>
            <a:br>
              <a:rPr lang="en-US" b="1" dirty="0" smtClean="0"/>
            </a:br>
            <a:r>
              <a:rPr lang="en-US" b="1" dirty="0" smtClean="0"/>
              <a:t>Do I have </a:t>
            </a:r>
            <a:r>
              <a:rPr lang="en-US" b="1" dirty="0" smtClean="0">
                <a:solidFill>
                  <a:srgbClr val="FF0000"/>
                </a:solidFill>
              </a:rPr>
              <a:t>RICH DETAILS </a:t>
            </a:r>
            <a:r>
              <a:rPr lang="en-US" b="1" dirty="0" smtClean="0"/>
              <a:t>about the </a:t>
            </a:r>
            <a:r>
              <a:rPr lang="en-US" b="1" dirty="0" smtClean="0">
                <a:solidFill>
                  <a:srgbClr val="FF0000"/>
                </a:solidFill>
              </a:rPr>
              <a:t>characters</a:t>
            </a:r>
            <a:r>
              <a:rPr lang="en-US" b="1" dirty="0" smtClean="0"/>
              <a:t> and </a:t>
            </a:r>
            <a:r>
              <a:rPr lang="en-US" b="1" dirty="0" smtClean="0">
                <a:solidFill>
                  <a:srgbClr val="FF0000"/>
                </a:solidFill>
              </a:rPr>
              <a:t>events</a:t>
            </a:r>
            <a:r>
              <a:rPr lang="en-US" b="1" dirty="0" smtClean="0"/>
              <a:t> that take place in the story</a:t>
            </a:r>
            <a:r>
              <a:rPr lang="en-US" b="1" dirty="0" smtClean="0"/>
              <a:t>?</a:t>
            </a:r>
            <a:r>
              <a:rPr lang="en-US" b="1" dirty="0" smtClean="0"/>
              <a:t/>
            </a:r>
            <a:br>
              <a:rPr lang="en-US" b="1" dirty="0" smtClean="0"/>
            </a:br>
            <a:r>
              <a:rPr lang="en-US" b="1" dirty="0" smtClean="0"/>
              <a:t>Is my </a:t>
            </a:r>
            <a:r>
              <a:rPr lang="en-US" b="1" dirty="0" smtClean="0">
                <a:solidFill>
                  <a:srgbClr val="FF0000"/>
                </a:solidFill>
              </a:rPr>
              <a:t>setting</a:t>
            </a:r>
            <a:r>
              <a:rPr lang="en-US" b="1" dirty="0" smtClean="0"/>
              <a:t> descriptive?</a:t>
            </a:r>
            <a:br>
              <a:rPr lang="en-US" b="1" dirty="0" smtClean="0"/>
            </a:br>
            <a:r>
              <a:rPr lang="en-US" b="1" dirty="0" smtClean="0"/>
              <a:t>Can the reader </a:t>
            </a:r>
            <a:r>
              <a:rPr lang="en-US" b="1" dirty="0" smtClean="0">
                <a:solidFill>
                  <a:srgbClr val="FF0000"/>
                </a:solidFill>
              </a:rPr>
              <a:t>clearly visualize and understand </a:t>
            </a:r>
            <a:r>
              <a:rPr lang="en-US" b="1" dirty="0" smtClean="0"/>
              <a:t>what is happening </a:t>
            </a:r>
            <a:br>
              <a:rPr lang="en-US" b="1" dirty="0" smtClean="0"/>
            </a:br>
            <a:r>
              <a:rPr lang="en-US" b="1" dirty="0" smtClean="0"/>
              <a:t>in my story</a:t>
            </a:r>
            <a:r>
              <a:rPr lang="en-US" b="1" dirty="0" smtClean="0"/>
              <a:t>?</a:t>
            </a:r>
            <a:br>
              <a:rPr lang="en-US" b="1" dirty="0" smtClean="0"/>
            </a:br>
            <a:r>
              <a:rPr lang="en-US" b="1" dirty="0" smtClean="0"/>
              <a:t> </a:t>
            </a:r>
            <a:r>
              <a:rPr lang="en-US" b="1" dirty="0"/>
              <a:t>Readers </a:t>
            </a:r>
            <a:r>
              <a:rPr lang="en-US" b="1" dirty="0">
                <a:solidFill>
                  <a:srgbClr val="FF0000"/>
                </a:solidFill>
              </a:rPr>
              <a:t>don’t get lost </a:t>
            </a:r>
            <a:r>
              <a:rPr lang="en-US" b="1" dirty="0"/>
              <a:t>in my story because my </a:t>
            </a:r>
            <a:r>
              <a:rPr lang="en-US" b="1" dirty="0">
                <a:solidFill>
                  <a:srgbClr val="FF0000"/>
                </a:solidFill>
              </a:rPr>
              <a:t>content is clear!</a:t>
            </a:r>
            <a:r>
              <a:rPr lang="en-US" b="1" dirty="0"/>
              <a:t/>
            </a:r>
            <a:br>
              <a:rPr lang="en-US" b="1" dirty="0"/>
            </a:b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81000"/>
            <a:ext cx="8458200" cy="6172200"/>
          </a:xfrm>
        </p:spPr>
        <p:txBody>
          <a:bodyPr>
            <a:normAutofit fontScale="90000"/>
          </a:bodyPr>
          <a:lstStyle/>
          <a:p>
            <a:r>
              <a:rPr lang="en-US" b="1" u="sng" dirty="0" smtClean="0"/>
              <a:t>ORGANIZATION</a:t>
            </a:r>
            <a:r>
              <a:rPr lang="en-US" b="1" dirty="0" smtClean="0"/>
              <a:t/>
            </a:r>
            <a:br>
              <a:rPr lang="en-US" b="1" dirty="0" smtClean="0"/>
            </a:br>
            <a:r>
              <a:rPr lang="en-US" b="1" dirty="0" smtClean="0"/>
              <a:t/>
            </a:r>
            <a:br>
              <a:rPr lang="en-US" b="1" dirty="0" smtClean="0"/>
            </a:br>
            <a:r>
              <a:rPr lang="en-US" b="1" dirty="0" smtClean="0"/>
              <a:t>Do I have a </a:t>
            </a:r>
            <a:r>
              <a:rPr lang="en-US" b="1" dirty="0" smtClean="0">
                <a:solidFill>
                  <a:srgbClr val="FF0000"/>
                </a:solidFill>
              </a:rPr>
              <a:t>beginning, middle,</a:t>
            </a:r>
            <a:br>
              <a:rPr lang="en-US" b="1" dirty="0" smtClean="0">
                <a:solidFill>
                  <a:srgbClr val="FF0000"/>
                </a:solidFill>
              </a:rPr>
            </a:br>
            <a:r>
              <a:rPr lang="en-US" b="1" dirty="0" smtClean="0">
                <a:solidFill>
                  <a:srgbClr val="FF0000"/>
                </a:solidFill>
              </a:rPr>
              <a:t> and end</a:t>
            </a:r>
            <a:r>
              <a:rPr lang="en-US" b="1" dirty="0" smtClean="0">
                <a:solidFill>
                  <a:srgbClr val="FF0000"/>
                </a:solidFill>
              </a:rPr>
              <a:t>?</a:t>
            </a:r>
            <a:r>
              <a:rPr lang="en-US" b="1" dirty="0" smtClean="0"/>
              <a:t/>
            </a:r>
            <a:br>
              <a:rPr lang="en-US" b="1" dirty="0" smtClean="0"/>
            </a:br>
            <a:r>
              <a:rPr lang="en-US" b="1" dirty="0" smtClean="0"/>
              <a:t>Do I have </a:t>
            </a:r>
            <a:r>
              <a:rPr lang="en-US" b="1" dirty="0" smtClean="0">
                <a:solidFill>
                  <a:srgbClr val="FF0000"/>
                </a:solidFill>
              </a:rPr>
              <a:t>transitions</a:t>
            </a:r>
            <a:r>
              <a:rPr lang="en-US" b="1" dirty="0" smtClean="0"/>
              <a:t> in my writing?</a:t>
            </a:r>
            <a:br>
              <a:rPr lang="en-US" b="1" dirty="0" smtClean="0"/>
            </a:br>
            <a:r>
              <a:rPr lang="en-US" b="1" dirty="0" smtClean="0"/>
              <a:t>Do I have an</a:t>
            </a:r>
            <a:r>
              <a:rPr lang="en-US" b="1" dirty="0" smtClean="0">
                <a:solidFill>
                  <a:srgbClr val="FF0000"/>
                </a:solidFill>
              </a:rPr>
              <a:t> introduction</a:t>
            </a:r>
            <a:br>
              <a:rPr lang="en-US" b="1" dirty="0" smtClean="0">
                <a:solidFill>
                  <a:srgbClr val="FF0000"/>
                </a:solidFill>
              </a:rPr>
            </a:br>
            <a:r>
              <a:rPr lang="en-US" b="1" dirty="0" smtClean="0"/>
              <a:t>and </a:t>
            </a:r>
            <a:r>
              <a:rPr lang="en-US" b="1" dirty="0" smtClean="0">
                <a:solidFill>
                  <a:srgbClr val="FF0000"/>
                </a:solidFill>
              </a:rPr>
              <a:t>conclusion</a:t>
            </a:r>
            <a:r>
              <a:rPr lang="en-US" b="1" dirty="0" smtClean="0">
                <a:solidFill>
                  <a:srgbClr val="FF0000"/>
                </a:solidFill>
              </a:rPr>
              <a:t>?</a:t>
            </a:r>
            <a:r>
              <a:rPr lang="en-US" b="1" dirty="0" smtClean="0"/>
              <a:t/>
            </a:r>
            <a:br>
              <a:rPr lang="en-US" b="1" dirty="0" smtClean="0"/>
            </a:br>
            <a:r>
              <a:rPr lang="en-US" b="1" dirty="0" smtClean="0"/>
              <a:t>Are my paragraphs arranged in a </a:t>
            </a:r>
            <a:r>
              <a:rPr lang="en-US" b="1" dirty="0" smtClean="0">
                <a:solidFill>
                  <a:srgbClr val="FF0000"/>
                </a:solidFill>
              </a:rPr>
              <a:t>logical and meaningful way?</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81000"/>
            <a:ext cx="8686800" cy="6172200"/>
          </a:xfrm>
        </p:spPr>
        <p:txBody>
          <a:bodyPr>
            <a:normAutofit fontScale="90000"/>
          </a:bodyPr>
          <a:lstStyle/>
          <a:p>
            <a:pPr>
              <a:lnSpc>
                <a:spcPct val="150000"/>
              </a:lnSpc>
            </a:pPr>
            <a:r>
              <a:rPr lang="en-US" b="1" u="sng" dirty="0" smtClean="0"/>
              <a:t/>
            </a:r>
            <a:br>
              <a:rPr lang="en-US" b="1" u="sng" dirty="0" smtClean="0"/>
            </a:br>
            <a:r>
              <a:rPr lang="en-US" b="1" u="sng" dirty="0" smtClean="0"/>
              <a:t>STYLE</a:t>
            </a:r>
            <a:r>
              <a:rPr lang="en-US" b="1" dirty="0" smtClean="0"/>
              <a:t/>
            </a:r>
            <a:br>
              <a:rPr lang="en-US" b="1" dirty="0" smtClean="0"/>
            </a:br>
            <a:r>
              <a:rPr lang="en-US" b="1" dirty="0" smtClean="0"/>
              <a:t>Do I have an interesting</a:t>
            </a:r>
            <a:r>
              <a:rPr lang="en-US" b="1" dirty="0" smtClean="0">
                <a:solidFill>
                  <a:srgbClr val="FF0000"/>
                </a:solidFill>
              </a:rPr>
              <a:t> lead?</a:t>
            </a:r>
            <a:r>
              <a:rPr lang="en-US" b="1" dirty="0" smtClean="0"/>
              <a:t/>
            </a:r>
            <a:br>
              <a:rPr lang="en-US" b="1" dirty="0" smtClean="0"/>
            </a:br>
            <a:r>
              <a:rPr lang="en-US" b="1" dirty="0" smtClean="0"/>
              <a:t>Did I use a variety of </a:t>
            </a:r>
            <a:r>
              <a:rPr lang="en-US" b="1" dirty="0" smtClean="0">
                <a:solidFill>
                  <a:srgbClr val="FF0000"/>
                </a:solidFill>
              </a:rPr>
              <a:t>Toolbox Tools?</a:t>
            </a:r>
            <a:r>
              <a:rPr lang="en-US" b="1" dirty="0" smtClean="0"/>
              <a:t/>
            </a:r>
            <a:br>
              <a:rPr lang="en-US" b="1" dirty="0" smtClean="0"/>
            </a:br>
            <a:r>
              <a:rPr lang="en-US" b="1" dirty="0" smtClean="0"/>
              <a:t>Did I write a </a:t>
            </a:r>
            <a:r>
              <a:rPr lang="en-US" b="1" dirty="0" smtClean="0">
                <a:solidFill>
                  <a:srgbClr val="FF0000"/>
                </a:solidFill>
              </a:rPr>
              <a:t>variety</a:t>
            </a:r>
            <a:r>
              <a:rPr lang="en-US" b="1" dirty="0" smtClean="0"/>
              <a:t> </a:t>
            </a:r>
            <a:r>
              <a:rPr lang="en-US" b="1" dirty="0" smtClean="0">
                <a:solidFill>
                  <a:srgbClr val="FF0000"/>
                </a:solidFill>
              </a:rPr>
              <a:t>of different sentences, </a:t>
            </a:r>
            <a:r>
              <a:rPr lang="en-US" b="1" dirty="0" smtClean="0"/>
              <a:t>use</a:t>
            </a:r>
            <a:r>
              <a:rPr lang="en-US" b="1" dirty="0" smtClean="0">
                <a:solidFill>
                  <a:srgbClr val="FF0000"/>
                </a:solidFill>
              </a:rPr>
              <a:t> vivid verbs, </a:t>
            </a:r>
            <a:r>
              <a:rPr lang="en-US" b="1" dirty="0" smtClean="0"/>
              <a:t>and</a:t>
            </a:r>
            <a:r>
              <a:rPr lang="en-US" b="1" dirty="0" smtClean="0">
                <a:solidFill>
                  <a:srgbClr val="FF0000"/>
                </a:solidFill>
              </a:rPr>
              <a:t> </a:t>
            </a:r>
            <a:br>
              <a:rPr lang="en-US" b="1" dirty="0" smtClean="0">
                <a:solidFill>
                  <a:srgbClr val="FF0000"/>
                </a:solidFill>
              </a:rPr>
            </a:br>
            <a:r>
              <a:rPr lang="en-US" b="1" dirty="0" smtClean="0">
                <a:solidFill>
                  <a:srgbClr val="FF0000"/>
                </a:solidFill>
              </a:rPr>
              <a:t>rich vocabulary?</a:t>
            </a:r>
            <a:br>
              <a:rPr lang="en-US" b="1" dirty="0" smtClean="0">
                <a:solidFill>
                  <a:srgbClr val="FF0000"/>
                </a:solidFill>
              </a:rPr>
            </a:br>
            <a:r>
              <a:rPr lang="en-US" b="1" dirty="0" smtClean="0"/>
              <a:t>Does my writing flow naturally?</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685800"/>
            <a:ext cx="8686800" cy="6172200"/>
          </a:xfrm>
        </p:spPr>
        <p:txBody>
          <a:bodyPr>
            <a:normAutofit fontScale="90000"/>
          </a:bodyPr>
          <a:lstStyle/>
          <a:p>
            <a:r>
              <a:rPr lang="en-US" u="sng" dirty="0" smtClean="0"/>
              <a:t/>
            </a:r>
            <a:br>
              <a:rPr lang="en-US" u="sng" dirty="0" smtClean="0"/>
            </a:br>
            <a:r>
              <a:rPr lang="en-US" b="1" u="sng" dirty="0" smtClean="0"/>
              <a:t>CONVENTIONS</a:t>
            </a:r>
            <a:r>
              <a:rPr lang="en-US" b="1" dirty="0" smtClean="0"/>
              <a:t/>
            </a:r>
            <a:br>
              <a:rPr lang="en-US" b="1" dirty="0" smtClean="0"/>
            </a:br>
            <a:r>
              <a:rPr lang="en-US" b="1" dirty="0" smtClean="0"/>
              <a:t>Did I </a:t>
            </a:r>
            <a:r>
              <a:rPr lang="en-US" b="1" dirty="0" smtClean="0">
                <a:solidFill>
                  <a:srgbClr val="FF0000"/>
                </a:solidFill>
              </a:rPr>
              <a:t>capitalize my title </a:t>
            </a:r>
            <a:r>
              <a:rPr lang="en-US" b="1" dirty="0" smtClean="0"/>
              <a:t>correctly?</a:t>
            </a:r>
            <a:br>
              <a:rPr lang="en-US" b="1" dirty="0" smtClean="0"/>
            </a:br>
            <a:r>
              <a:rPr lang="en-US" b="1" dirty="0" smtClean="0"/>
              <a:t>Did I </a:t>
            </a:r>
            <a:r>
              <a:rPr lang="en-US" b="1" dirty="0" smtClean="0">
                <a:solidFill>
                  <a:srgbClr val="FF0000"/>
                </a:solidFill>
              </a:rPr>
              <a:t>capitalize the pronoun I </a:t>
            </a:r>
            <a:r>
              <a:rPr lang="en-US" b="1" dirty="0" smtClean="0"/>
              <a:t>and</a:t>
            </a:r>
            <a:r>
              <a:rPr lang="en-US" b="1" dirty="0" smtClean="0">
                <a:solidFill>
                  <a:srgbClr val="FF0000"/>
                </a:solidFill>
              </a:rPr>
              <a:t> follow all capitalization rules?</a:t>
            </a:r>
            <a:r>
              <a:rPr lang="en-US" b="1" dirty="0" smtClean="0"/>
              <a:t/>
            </a:r>
            <a:br>
              <a:rPr lang="en-US" b="1" dirty="0" smtClean="0"/>
            </a:br>
            <a:r>
              <a:rPr lang="en-US" b="1" dirty="0" smtClean="0"/>
              <a:t>Did I check for </a:t>
            </a:r>
            <a:r>
              <a:rPr lang="en-US" b="1" dirty="0" smtClean="0">
                <a:solidFill>
                  <a:srgbClr val="FF0000"/>
                </a:solidFill>
              </a:rPr>
              <a:t>fragments </a:t>
            </a:r>
            <a:r>
              <a:rPr lang="en-US" b="1" dirty="0" smtClean="0"/>
              <a:t>and</a:t>
            </a:r>
            <a:r>
              <a:rPr lang="en-US" b="1" dirty="0" smtClean="0">
                <a:solidFill>
                  <a:srgbClr val="FF0000"/>
                </a:solidFill>
              </a:rPr>
              <a:t> </a:t>
            </a:r>
            <a:br>
              <a:rPr lang="en-US" b="1" dirty="0" smtClean="0">
                <a:solidFill>
                  <a:srgbClr val="FF0000"/>
                </a:solidFill>
              </a:rPr>
            </a:br>
            <a:r>
              <a:rPr lang="en-US" b="1" dirty="0" smtClean="0">
                <a:solidFill>
                  <a:srgbClr val="FF0000"/>
                </a:solidFill>
              </a:rPr>
              <a:t>run-on sentences?</a:t>
            </a:r>
            <a:r>
              <a:rPr lang="en-US" b="1" dirty="0" smtClean="0"/>
              <a:t/>
            </a:r>
            <a:br>
              <a:rPr lang="en-US" b="1" dirty="0" smtClean="0"/>
            </a:br>
            <a:r>
              <a:rPr lang="en-US" b="1" dirty="0" smtClean="0"/>
              <a:t>Did I use </a:t>
            </a:r>
            <a:r>
              <a:rPr lang="en-US" b="1" dirty="0" smtClean="0">
                <a:solidFill>
                  <a:srgbClr val="FF0000"/>
                </a:solidFill>
              </a:rPr>
              <a:t>commas</a:t>
            </a:r>
            <a:r>
              <a:rPr lang="en-US" b="1" dirty="0" smtClean="0"/>
              <a:t> correctly?</a:t>
            </a:r>
            <a:br>
              <a:rPr lang="en-US" b="1" dirty="0" smtClean="0"/>
            </a:br>
            <a:r>
              <a:rPr lang="en-US" b="1" dirty="0" smtClean="0"/>
              <a:t>Did I double-check my </a:t>
            </a:r>
            <a:br>
              <a:rPr lang="en-US" b="1" dirty="0" smtClean="0"/>
            </a:br>
            <a:r>
              <a:rPr lang="en-US" b="1" dirty="0" smtClean="0">
                <a:solidFill>
                  <a:srgbClr val="FF0000"/>
                </a:solidFill>
              </a:rPr>
              <a:t>No Excuse Words?</a:t>
            </a:r>
            <a:r>
              <a:rPr lang="en-US" b="1" dirty="0" smtClean="0"/>
              <a:t/>
            </a:r>
            <a:br>
              <a:rPr lang="en-US" b="1" dirty="0" smtClean="0"/>
            </a:br>
            <a:r>
              <a:rPr lang="en-US" b="1" dirty="0" smtClean="0"/>
              <a:t>Do all of my sentences </a:t>
            </a:r>
            <a:br>
              <a:rPr lang="en-US" b="1" dirty="0" smtClean="0"/>
            </a:br>
            <a:r>
              <a:rPr lang="en-US" b="1" dirty="0" smtClean="0">
                <a:solidFill>
                  <a:srgbClr val="FF0000"/>
                </a:solidFill>
              </a:rPr>
              <a:t>make sense?</a:t>
            </a:r>
            <a:r>
              <a:rPr lang="en-US" b="1" dirty="0" smtClean="0"/>
              <a:t/>
            </a:r>
            <a:br>
              <a:rPr lang="en-US" b="1"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t;strong&gt;Ready&lt;/strong&gt;. Set. &lt;strong&gt;Write&lt;/strong&gt;! | The Writers Republic"/>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267614"/>
            <a:ext cx="7696200" cy="6285586"/>
          </a:xfrm>
          <a:prstGeom prst="rect">
            <a:avLst/>
          </a:prstGeom>
        </p:spPr>
      </p:pic>
      <p:sp>
        <p:nvSpPr>
          <p:cNvPr id="5" name="TextBox 4"/>
          <p:cNvSpPr txBox="1"/>
          <p:nvPr/>
        </p:nvSpPr>
        <p:spPr>
          <a:xfrm>
            <a:off x="4724400" y="5486400"/>
            <a:ext cx="3124200" cy="609600"/>
          </a:xfrm>
          <a:prstGeom prst="rect">
            <a:avLst/>
          </a:prstGeom>
          <a:solidFill>
            <a:schemeClr val="accent1">
              <a:lumMod val="20000"/>
              <a:lumOff val="80000"/>
            </a:schemeClr>
          </a:solidFill>
        </p:spPr>
        <p:txBody>
          <a:bodyPr wrap="square" rtlCol="0">
            <a:spAutoFit/>
          </a:bodyPr>
          <a:lstStyle/>
          <a:p>
            <a:endParaRPr lang="en-US" dirty="0"/>
          </a:p>
        </p:txBody>
      </p:sp>
    </p:spTree>
    <p:extLst>
      <p:ext uri="{BB962C8B-B14F-4D97-AF65-F5344CB8AC3E}">
        <p14:creationId xmlns:p14="http://schemas.microsoft.com/office/powerpoint/2010/main" val="785310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3509</TotalTime>
  <Words>42</Words>
  <Application>Microsoft Office PowerPoint</Application>
  <PresentationFormat>On-screen Show (4:3)</PresentationFormat>
  <Paragraphs>18</Paragraphs>
  <Slides>9</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Roboto</vt:lpstr>
      <vt:lpstr>Office Theme</vt:lpstr>
      <vt:lpstr>Domain Training for Narratives</vt:lpstr>
      <vt:lpstr>5 Writing Domains -Focus -Content -Organization -Style -Conventions</vt:lpstr>
      <vt:lpstr>FOCUS Am I in the correct writing mode? MODES: -Narrative (story) -Informative (inform or teach) -Argumentative (argue point) -Text-Dependent Analysis  (cite evidence to support conclusion) </vt:lpstr>
      <vt:lpstr>FOCUS  Do I have a main point to my writing?  Did I state my point in the beginning?  Did I restate my point at the end?  Do the ideas and details of my writing  support my main point? </vt:lpstr>
      <vt:lpstr>CONTENT Do I have RICH DETAILS about the characters and events that take place in the story? Is my setting descriptive? Can the reader clearly visualize and understand what is happening  in my story?  Readers don’t get lost in my story because my content is clear! </vt:lpstr>
      <vt:lpstr>ORGANIZATION  Do I have a beginning, middle,  and end? Do I have transitions in my writing? Do I have an introduction and conclusion? Are my paragraphs arranged in a logical and meaningful way? </vt:lpstr>
      <vt:lpstr> STYLE Do I have an interesting lead? Did I use a variety of Toolbox Tools? Did I write a variety of different sentences, use vivid verbs, and  rich vocabulary? Does my writing flow naturally? </vt:lpstr>
      <vt:lpstr> CONVENTIONS Did I capitalize my title correctly? Did I capitalize the pronoun I and follow all capitalization rules? Did I check for fragments and  run-on sentences? Did I use commas correctly? Did I double-check my  No Excuse Words? Do all of my sentences  make sense?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Domain Training</dc:title>
  <dc:creator>Owner1</dc:creator>
  <cp:lastModifiedBy>Linda Yedinak-Meyers</cp:lastModifiedBy>
  <cp:revision>12</cp:revision>
  <dcterms:created xsi:type="dcterms:W3CDTF">2015-11-28T16:42:58Z</dcterms:created>
  <dcterms:modified xsi:type="dcterms:W3CDTF">2018-11-08T00:43:50Z</dcterms:modified>
</cp:coreProperties>
</file>