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68"/>
  </p:notesMasterIdLst>
  <p:handoutMasterIdLst>
    <p:handoutMasterId r:id="rId69"/>
  </p:handoutMasterIdLst>
  <p:sldIdLst>
    <p:sldId id="256" r:id="rId2"/>
    <p:sldId id="257" r:id="rId3"/>
    <p:sldId id="319" r:id="rId4"/>
    <p:sldId id="323" r:id="rId5"/>
    <p:sldId id="321" r:id="rId6"/>
    <p:sldId id="258" r:id="rId7"/>
    <p:sldId id="303" r:id="rId8"/>
    <p:sldId id="302" r:id="rId9"/>
    <p:sldId id="261" r:id="rId10"/>
    <p:sldId id="327" r:id="rId11"/>
    <p:sldId id="376" r:id="rId12"/>
    <p:sldId id="377" r:id="rId13"/>
    <p:sldId id="378" r:id="rId14"/>
    <p:sldId id="379" r:id="rId15"/>
    <p:sldId id="324" r:id="rId16"/>
    <p:sldId id="370" r:id="rId17"/>
    <p:sldId id="325" r:id="rId18"/>
    <p:sldId id="295" r:id="rId19"/>
    <p:sldId id="380" r:id="rId20"/>
    <p:sldId id="331" r:id="rId21"/>
    <p:sldId id="383" r:id="rId22"/>
    <p:sldId id="330" r:id="rId23"/>
    <p:sldId id="332" r:id="rId24"/>
    <p:sldId id="336" r:id="rId25"/>
    <p:sldId id="273" r:id="rId26"/>
    <p:sldId id="338" r:id="rId27"/>
    <p:sldId id="275" r:id="rId28"/>
    <p:sldId id="337" r:id="rId29"/>
    <p:sldId id="339" r:id="rId30"/>
    <p:sldId id="341" r:id="rId31"/>
    <p:sldId id="372" r:id="rId32"/>
    <p:sldId id="340" r:id="rId33"/>
    <p:sldId id="373" r:id="rId34"/>
    <p:sldId id="279" r:id="rId35"/>
    <p:sldId id="357" r:id="rId36"/>
    <p:sldId id="356" r:id="rId37"/>
    <p:sldId id="381" r:id="rId38"/>
    <p:sldId id="358" r:id="rId39"/>
    <p:sldId id="374" r:id="rId40"/>
    <p:sldId id="359" r:id="rId41"/>
    <p:sldId id="361" r:id="rId42"/>
    <p:sldId id="366" r:id="rId43"/>
    <p:sldId id="375" r:id="rId44"/>
    <p:sldId id="363" r:id="rId45"/>
    <p:sldId id="364" r:id="rId46"/>
    <p:sldId id="365" r:id="rId47"/>
    <p:sldId id="283" r:id="rId48"/>
    <p:sldId id="362" r:id="rId49"/>
    <p:sldId id="263" r:id="rId50"/>
    <p:sldId id="384" r:id="rId51"/>
    <p:sldId id="342" r:id="rId52"/>
    <p:sldId id="344" r:id="rId53"/>
    <p:sldId id="286" r:id="rId54"/>
    <p:sldId id="345" r:id="rId55"/>
    <p:sldId id="312" r:id="rId56"/>
    <p:sldId id="385" r:id="rId57"/>
    <p:sldId id="351" r:id="rId58"/>
    <p:sldId id="348" r:id="rId59"/>
    <p:sldId id="350" r:id="rId60"/>
    <p:sldId id="352" r:id="rId61"/>
    <p:sldId id="382" r:id="rId62"/>
    <p:sldId id="354" r:id="rId63"/>
    <p:sldId id="367" r:id="rId64"/>
    <p:sldId id="368" r:id="rId65"/>
    <p:sldId id="369" r:id="rId66"/>
    <p:sldId id="299" r:id="rId6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70000"/>
      <a:buChar char="-"/>
      <a:defRPr sz="2800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70000"/>
      <a:buChar char="-"/>
      <a:defRPr sz="2800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70000"/>
      <a:buChar char="-"/>
      <a:defRPr sz="2800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70000"/>
      <a:buChar char="-"/>
      <a:defRPr sz="2800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70000"/>
      <a:buChar char="-"/>
      <a:defRPr sz="2800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0000FF"/>
    <a:srgbClr val="9D0345"/>
    <a:srgbClr val="336600"/>
    <a:srgbClr val="FF3300"/>
    <a:srgbClr val="BECFBD"/>
    <a:srgbClr val="94E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37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effectLst/>
              </a:defRPr>
            </a:lvl1pPr>
          </a:lstStyle>
          <a:p>
            <a:fld id="{293258BD-BEAB-4930-AFAE-670F8B7C2D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188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effectLst/>
              </a:defRPr>
            </a:lvl1pPr>
          </a:lstStyle>
          <a:p>
            <a:fld id="{93951AEF-AFA2-4853-8DFC-D3376A24FB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3924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8FF5671-A3A8-4E64-8B7F-A2280BE9494A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84211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886200" y="6248400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Char char="-"/>
              <a:defRPr sz="28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Char char="-"/>
              <a:defRPr sz="28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Char char="-"/>
              <a:defRPr sz="28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Char char="-"/>
              <a:defRPr sz="28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400" smtClean="0">
                <a:solidFill>
                  <a:schemeClr val="tx1"/>
                </a:solidFill>
                <a:effectLst/>
              </a:rPr>
              <a:t>Chapter Seven</a:t>
            </a:r>
          </a:p>
        </p:txBody>
      </p:sp>
      <p:sp>
        <p:nvSpPr>
          <p:cNvPr id="4609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  <a:noFill/>
        </p:spPr>
        <p:txBody>
          <a:bodyPr anchor="b"/>
          <a:lstStyle>
            <a:lvl1pPr>
              <a:defRPr sz="51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09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Copyright © 2010 Pearson Education, Inc.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Chapter Ten</a:t>
            </a:r>
          </a:p>
        </p:txBody>
      </p:sp>
      <p:sp>
        <p:nvSpPr>
          <p:cNvPr id="7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6ABE3-FFC4-41A3-A15B-D3A7D325BE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899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Pearson Education, Inc.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Ten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348DA1-5132-4EBD-A1ED-323AF45210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7820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Pearson Education, Inc.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Ten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621E1-7BA1-44FF-A5BE-E2A6C6A6B2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5712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Pearson Education, Inc.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Ten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38D11-E004-4C97-AF29-AAA2DEC29D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988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Pearson Education, Inc.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Ten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F37A96-4AED-4E84-85CD-3A3FF64ED5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970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solidFill>
                  <a:srgbClr val="002060"/>
                </a:solidFill>
                <a:effectLst/>
                <a:latin typeface="+mn-lt"/>
              </a:defRPr>
            </a:lvl1pPr>
            <a:lvl2pPr>
              <a:buFont typeface="Arial" pitchFamily="34" charset="0"/>
              <a:buChar char="•"/>
              <a:defRPr sz="3200">
                <a:solidFill>
                  <a:srgbClr val="002060"/>
                </a:solidFill>
                <a:effectLst/>
                <a:latin typeface="+mn-lt"/>
              </a:defRPr>
            </a:lvl2pPr>
            <a:lvl3pPr>
              <a:buFont typeface="Wingdings" pitchFamily="2" charset="2"/>
              <a:buChar char="§"/>
              <a:defRPr sz="3200">
                <a:solidFill>
                  <a:srgbClr val="002060"/>
                </a:solidFill>
                <a:effectLst/>
                <a:latin typeface="+mn-lt"/>
              </a:defRPr>
            </a:lvl3pPr>
            <a:lvl4pPr>
              <a:defRPr sz="3200">
                <a:solidFill>
                  <a:srgbClr val="002060"/>
                </a:solidFill>
                <a:effectLst/>
                <a:latin typeface="+mn-lt"/>
              </a:defRPr>
            </a:lvl4pPr>
            <a:lvl5pPr>
              <a:defRPr sz="3200">
                <a:solidFill>
                  <a:srgbClr val="002060"/>
                </a:solidFill>
                <a:effectLst/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Pearson Education, Inc.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Ten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C38B23-0C86-4C32-9373-AEFCC9277D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3144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Pearson Education, Inc.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Ten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A7CE22-A3B3-4378-9496-720F6E666D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27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0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Pearson Education, Inc.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Ten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A500E5-2E34-4D57-B2F1-BDD9B5C888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449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Pearson Education, Inc.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Ten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3B7696-ED70-43C9-B7CE-4931DA2E40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37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Pearson Education, Inc.</a:t>
            </a: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Ten</a:t>
            </a: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2C9B0-5BF2-4073-8092-8F9D0AB285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49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Pearson Education, Inc.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Ten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91F3D-D495-45E8-8F3E-5C1DA9D6DF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758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Pearson Education, Inc.</a:t>
            </a: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Ten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53BE00-6CA3-42CD-B6AE-3FCF265DDF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69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solidFill>
            <a:srgbClr val="94E494">
              <a:alpha val="6588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507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Copyright © 2010 Pearson Education, Inc.</a:t>
            </a:r>
          </a:p>
        </p:txBody>
      </p:sp>
      <p:sp>
        <p:nvSpPr>
          <p:cNvPr id="4507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Chapter Ten</a:t>
            </a:r>
          </a:p>
        </p:txBody>
      </p:sp>
      <p:sp>
        <p:nvSpPr>
          <p:cNvPr id="4507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effectLst/>
              </a:defRPr>
            </a:lvl1pPr>
          </a:lstStyle>
          <a:p>
            <a:fld id="{B950C8D6-A7C1-43A1-8B42-9E6271C861F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43" r:id="rId1"/>
    <p:sldLayoutId id="2147484132" r:id="rId2"/>
    <p:sldLayoutId id="2147484133" r:id="rId3"/>
    <p:sldLayoutId id="2147484144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  <p:sldLayoutId id="2147484141" r:id="rId12"/>
    <p:sldLayoutId id="2147484142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4E494"/>
        </a:buClr>
        <a:buFont typeface="Times New Roman" panose="02020603050405020304" pitchFamily="18" charset="0"/>
        <a:buChar char="►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743200"/>
            <a:ext cx="7772400" cy="990600"/>
          </a:xfrm>
          <a:solidFill>
            <a:srgbClr val="94E494">
              <a:alpha val="63921"/>
            </a:srgb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6600" smtClean="0">
                <a:solidFill>
                  <a:srgbClr val="000000"/>
                </a:solidFill>
              </a:rPr>
              <a:t>Chapter 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581400"/>
            <a:ext cx="6400800" cy="990600"/>
          </a:xfrm>
        </p:spPr>
        <p:txBody>
          <a:bodyPr/>
          <a:lstStyle/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sz="4800" b="1" smtClean="0"/>
              <a:t>Acids and Bases</a:t>
            </a:r>
          </a:p>
        </p:txBody>
      </p:sp>
      <p:sp>
        <p:nvSpPr>
          <p:cNvPr id="4100" name="Rectangle 0"/>
          <p:cNvSpPr>
            <a:spLocks noChangeArrowheads="1"/>
          </p:cNvSpPr>
          <p:nvPr/>
        </p:nvSpPr>
        <p:spPr bwMode="auto">
          <a:xfrm>
            <a:off x="1524000" y="457200"/>
            <a:ext cx="609600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buClr>
                <a:schemeClr val="hlink"/>
              </a:buClr>
              <a:buFontTx/>
              <a:buNone/>
            </a:pPr>
            <a:r>
              <a:rPr lang="en-US" altLang="en-US" sz="3200" b="1">
                <a:effectLst/>
              </a:rPr>
              <a:t>Fundamentals of General, Organic and Biological Chemistry </a:t>
            </a:r>
          </a:p>
          <a:p>
            <a:pPr algn="ctr" eaLnBrk="1" hangingPunct="1">
              <a:buClr>
                <a:schemeClr val="hlink"/>
              </a:buClr>
              <a:buFontTx/>
              <a:buNone/>
            </a:pPr>
            <a:r>
              <a:rPr lang="en-US" altLang="en-US" sz="3200" b="1">
                <a:effectLst/>
              </a:rPr>
              <a:t>6th Edition</a:t>
            </a:r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2286000" y="5334000"/>
            <a:ext cx="457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buClr>
                <a:schemeClr val="hlink"/>
              </a:buClr>
              <a:buFontTx/>
              <a:buNone/>
            </a:pPr>
            <a:r>
              <a:rPr lang="en-US" altLang="en-US" sz="2000">
                <a:effectLst/>
              </a:rPr>
              <a:t>James E. Mayhugh</a:t>
            </a:r>
          </a:p>
          <a:p>
            <a:pPr algn="ctr" eaLnBrk="1" hangingPunct="1">
              <a:buClr>
                <a:schemeClr val="hlink"/>
              </a:buClr>
              <a:buFontTx/>
              <a:buNone/>
            </a:pPr>
            <a:r>
              <a:rPr lang="en-US" altLang="en-US" sz="2000">
                <a:effectLst/>
                <a:cs typeface="Times New Roman" panose="02020603050405020304" pitchFamily="18" charset="0"/>
              </a:rPr>
              <a:t>Copyright © 2010 Pearson Education,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idx="1"/>
          </p:nvPr>
        </p:nvSpPr>
        <p:spPr>
          <a:xfrm>
            <a:off x="762000" y="376238"/>
            <a:ext cx="8001000" cy="4530725"/>
          </a:xfrm>
        </p:spPr>
        <p:txBody>
          <a:bodyPr/>
          <a:lstStyle/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b="1" smtClean="0">
                <a:solidFill>
                  <a:srgbClr val="000000"/>
                </a:solidFill>
              </a:rPr>
              <a:t>HNO</a:t>
            </a:r>
            <a:r>
              <a:rPr lang="en-US" altLang="en-US" b="1" baseline="-25000" smtClean="0">
                <a:solidFill>
                  <a:srgbClr val="000000"/>
                </a:solidFill>
              </a:rPr>
              <a:t>2   </a:t>
            </a:r>
            <a:r>
              <a:rPr lang="en-US" altLang="en-US" b="1" smtClean="0">
                <a:solidFill>
                  <a:srgbClr val="000000"/>
                </a:solidFill>
              </a:rPr>
              <a:t>+    H</a:t>
            </a:r>
            <a:r>
              <a:rPr lang="en-US" altLang="en-US" b="1" baseline="-25000" smtClean="0">
                <a:solidFill>
                  <a:srgbClr val="000000"/>
                </a:solidFill>
              </a:rPr>
              <a:t>2</a:t>
            </a:r>
            <a:r>
              <a:rPr lang="en-US" altLang="en-US" b="1" smtClean="0">
                <a:solidFill>
                  <a:srgbClr val="000000"/>
                </a:solidFill>
              </a:rPr>
              <a:t>O     </a:t>
            </a:r>
            <a:r>
              <a:rPr lang="en-US" altLang="en-US" b="1" smtClean="0">
                <a:solidFill>
                  <a:srgbClr val="000000"/>
                </a:solidFill>
                <a:sym typeface="Wingdings 3" panose="05040102010807070707" pitchFamily="18" charset="2"/>
              </a:rPr>
              <a:t></a:t>
            </a:r>
            <a:r>
              <a:rPr lang="en-US" altLang="en-US" b="1" smtClean="0">
                <a:solidFill>
                  <a:srgbClr val="000000"/>
                </a:solidFill>
              </a:rPr>
              <a:t>         NO</a:t>
            </a:r>
            <a:r>
              <a:rPr lang="en-US" altLang="en-US" b="1" baseline="-25000" smtClean="0">
                <a:solidFill>
                  <a:srgbClr val="000000"/>
                </a:solidFill>
              </a:rPr>
              <a:t>2</a:t>
            </a:r>
            <a:r>
              <a:rPr lang="en-US" altLang="en-US" sz="4000" b="1" baseline="30000" smtClean="0">
                <a:solidFill>
                  <a:srgbClr val="000000"/>
                </a:solidFill>
              </a:rPr>
              <a:t>-</a:t>
            </a:r>
            <a:r>
              <a:rPr lang="en-US" altLang="en-US" sz="4000" b="1" smtClean="0">
                <a:solidFill>
                  <a:srgbClr val="000000"/>
                </a:solidFill>
              </a:rPr>
              <a:t>   </a:t>
            </a:r>
            <a:r>
              <a:rPr lang="en-US" altLang="en-US" b="1" smtClean="0">
                <a:solidFill>
                  <a:srgbClr val="000000"/>
                </a:solidFill>
              </a:rPr>
              <a:t>+  H</a:t>
            </a:r>
            <a:r>
              <a:rPr lang="en-US" altLang="en-US" b="1" baseline="-25000" smtClean="0">
                <a:solidFill>
                  <a:srgbClr val="000000"/>
                </a:solidFill>
              </a:rPr>
              <a:t>3</a:t>
            </a:r>
            <a:r>
              <a:rPr lang="en-US" altLang="en-US" b="1" smtClean="0">
                <a:solidFill>
                  <a:srgbClr val="000000"/>
                </a:solidFill>
              </a:rPr>
              <a:t>O</a:t>
            </a:r>
            <a:r>
              <a:rPr lang="en-US" altLang="en-US" b="1" baseline="30000" smtClean="0">
                <a:solidFill>
                  <a:srgbClr val="000000"/>
                </a:solidFill>
              </a:rPr>
              <a:t>+</a:t>
            </a:r>
            <a:endParaRPr lang="en-US" altLang="en-US" b="1" smtClean="0">
              <a:solidFill>
                <a:srgbClr val="000000"/>
              </a:solidFill>
            </a:endParaRP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endParaRPr lang="en-US" altLang="en-US" b="1" smtClean="0">
              <a:solidFill>
                <a:srgbClr val="000000"/>
              </a:solidFill>
            </a:endParaRP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b="1" smtClean="0">
                <a:solidFill>
                  <a:srgbClr val="000000"/>
                </a:solidFill>
              </a:rPr>
              <a:t>Look to see what each substance DOES to turn into its product: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endParaRPr lang="en-US" alt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idx="1"/>
          </p:nvPr>
        </p:nvSpPr>
        <p:spPr>
          <a:xfrm>
            <a:off x="762000" y="376238"/>
            <a:ext cx="8001000" cy="157162"/>
          </a:xfrm>
        </p:spPr>
        <p:txBody>
          <a:bodyPr/>
          <a:lstStyle/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b="1" smtClean="0">
                <a:solidFill>
                  <a:srgbClr val="000000"/>
                </a:solidFill>
              </a:rPr>
              <a:t>HNO</a:t>
            </a:r>
            <a:r>
              <a:rPr lang="en-US" altLang="en-US" b="1" baseline="-25000" smtClean="0">
                <a:solidFill>
                  <a:srgbClr val="000000"/>
                </a:solidFill>
              </a:rPr>
              <a:t>2   </a:t>
            </a:r>
            <a:r>
              <a:rPr lang="en-US" altLang="en-US" b="1" smtClean="0">
                <a:solidFill>
                  <a:srgbClr val="000000"/>
                </a:solidFill>
              </a:rPr>
              <a:t>+    H</a:t>
            </a:r>
            <a:r>
              <a:rPr lang="en-US" altLang="en-US" b="1" baseline="-25000" smtClean="0">
                <a:solidFill>
                  <a:srgbClr val="000000"/>
                </a:solidFill>
              </a:rPr>
              <a:t>2</a:t>
            </a:r>
            <a:r>
              <a:rPr lang="en-US" altLang="en-US" b="1" smtClean="0">
                <a:solidFill>
                  <a:srgbClr val="000000"/>
                </a:solidFill>
              </a:rPr>
              <a:t>O     </a:t>
            </a:r>
            <a:r>
              <a:rPr lang="en-US" altLang="en-US" b="1" smtClean="0">
                <a:solidFill>
                  <a:srgbClr val="000000"/>
                </a:solidFill>
                <a:sym typeface="Wingdings 3" panose="05040102010807070707" pitchFamily="18" charset="2"/>
              </a:rPr>
              <a:t></a:t>
            </a:r>
            <a:r>
              <a:rPr lang="en-US" altLang="en-US" b="1" smtClean="0">
                <a:solidFill>
                  <a:srgbClr val="000000"/>
                </a:solidFill>
              </a:rPr>
              <a:t>         NO</a:t>
            </a:r>
            <a:r>
              <a:rPr lang="en-US" altLang="en-US" b="1" baseline="-25000" smtClean="0">
                <a:solidFill>
                  <a:srgbClr val="000000"/>
                </a:solidFill>
              </a:rPr>
              <a:t>2</a:t>
            </a:r>
            <a:r>
              <a:rPr lang="en-US" altLang="en-US" sz="4000" b="1" baseline="30000" smtClean="0">
                <a:solidFill>
                  <a:srgbClr val="000000"/>
                </a:solidFill>
              </a:rPr>
              <a:t>-</a:t>
            </a:r>
            <a:r>
              <a:rPr lang="en-US" altLang="en-US" sz="4000" b="1" smtClean="0">
                <a:solidFill>
                  <a:srgbClr val="000000"/>
                </a:solidFill>
              </a:rPr>
              <a:t>   </a:t>
            </a:r>
            <a:r>
              <a:rPr lang="en-US" altLang="en-US" b="1" smtClean="0">
                <a:solidFill>
                  <a:srgbClr val="000000"/>
                </a:solidFill>
              </a:rPr>
              <a:t>+  H</a:t>
            </a:r>
            <a:r>
              <a:rPr lang="en-US" altLang="en-US" b="1" baseline="-25000" smtClean="0">
                <a:solidFill>
                  <a:srgbClr val="000000"/>
                </a:solidFill>
              </a:rPr>
              <a:t>3</a:t>
            </a:r>
            <a:r>
              <a:rPr lang="en-US" altLang="en-US" b="1" smtClean="0">
                <a:solidFill>
                  <a:srgbClr val="000000"/>
                </a:solidFill>
              </a:rPr>
              <a:t>O</a:t>
            </a:r>
            <a:r>
              <a:rPr lang="en-US" altLang="en-US" b="1" baseline="30000" smtClean="0">
                <a:solidFill>
                  <a:srgbClr val="000000"/>
                </a:solidFill>
              </a:rPr>
              <a:t>+</a:t>
            </a:r>
            <a:endParaRPr lang="en-US" altLang="en-US" b="1" smtClean="0">
              <a:solidFill>
                <a:srgbClr val="000000"/>
              </a:solidFill>
            </a:endParaRP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endParaRPr lang="en-US" altLang="en-US" b="1" smtClean="0">
              <a:solidFill>
                <a:srgbClr val="000000"/>
              </a:solidFill>
            </a:endParaRP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b="1" smtClean="0">
                <a:solidFill>
                  <a:srgbClr val="000000"/>
                </a:solidFill>
              </a:rPr>
              <a:t>Look to see what each substance DOES to turn into its product: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b="1" smtClean="0">
                <a:solidFill>
                  <a:srgbClr val="000000"/>
                </a:solidFill>
              </a:rPr>
              <a:t>HNO</a:t>
            </a:r>
            <a:r>
              <a:rPr lang="en-US" altLang="en-US" b="1" baseline="-25000" smtClean="0">
                <a:solidFill>
                  <a:srgbClr val="000000"/>
                </a:solidFill>
              </a:rPr>
              <a:t>2</a:t>
            </a:r>
            <a:r>
              <a:rPr lang="en-US" altLang="en-US" b="1" smtClean="0">
                <a:solidFill>
                  <a:srgbClr val="000000"/>
                </a:solidFill>
              </a:rPr>
              <a:t> :  Loses an H+ so it’s acting as an acid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endParaRPr lang="en-US" altLang="en-US" b="1" smtClean="0"/>
          </a:p>
        </p:txBody>
      </p:sp>
      <p:sp>
        <p:nvSpPr>
          <p:cNvPr id="14339" name="TextBox 10"/>
          <p:cNvSpPr txBox="1">
            <a:spLocks noChangeArrowheads="1"/>
          </p:cNvSpPr>
          <p:nvPr/>
        </p:nvSpPr>
        <p:spPr bwMode="auto">
          <a:xfrm>
            <a:off x="914400" y="990600"/>
            <a:ext cx="91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FontTx/>
              <a:buNone/>
            </a:pPr>
            <a:r>
              <a:rPr lang="en-US" altLang="en-US" sz="3200">
                <a:solidFill>
                  <a:srgbClr val="002060"/>
                </a:solidFill>
                <a:effectLst/>
              </a:rPr>
              <a:t>acid</a:t>
            </a:r>
            <a:endParaRPr lang="en-US" altLang="en-US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idx="1"/>
          </p:nvPr>
        </p:nvSpPr>
        <p:spPr>
          <a:xfrm>
            <a:off x="762000" y="376238"/>
            <a:ext cx="8001000" cy="4530725"/>
          </a:xfrm>
        </p:spPr>
        <p:txBody>
          <a:bodyPr/>
          <a:lstStyle/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b="1" smtClean="0">
                <a:solidFill>
                  <a:srgbClr val="000000"/>
                </a:solidFill>
              </a:rPr>
              <a:t>HNO</a:t>
            </a:r>
            <a:r>
              <a:rPr lang="en-US" altLang="en-US" b="1" baseline="-25000" smtClean="0">
                <a:solidFill>
                  <a:srgbClr val="000000"/>
                </a:solidFill>
              </a:rPr>
              <a:t>2   </a:t>
            </a:r>
            <a:r>
              <a:rPr lang="en-US" altLang="en-US" b="1" smtClean="0">
                <a:solidFill>
                  <a:srgbClr val="000000"/>
                </a:solidFill>
              </a:rPr>
              <a:t>+    H</a:t>
            </a:r>
            <a:r>
              <a:rPr lang="en-US" altLang="en-US" b="1" baseline="-25000" smtClean="0">
                <a:solidFill>
                  <a:srgbClr val="000000"/>
                </a:solidFill>
              </a:rPr>
              <a:t>2</a:t>
            </a:r>
            <a:r>
              <a:rPr lang="en-US" altLang="en-US" b="1" smtClean="0">
                <a:solidFill>
                  <a:srgbClr val="000000"/>
                </a:solidFill>
              </a:rPr>
              <a:t>O     </a:t>
            </a:r>
            <a:r>
              <a:rPr lang="en-US" altLang="en-US" b="1" smtClean="0">
                <a:solidFill>
                  <a:srgbClr val="000000"/>
                </a:solidFill>
                <a:sym typeface="Wingdings 3" panose="05040102010807070707" pitchFamily="18" charset="2"/>
              </a:rPr>
              <a:t></a:t>
            </a:r>
            <a:r>
              <a:rPr lang="en-US" altLang="en-US" b="1" smtClean="0">
                <a:solidFill>
                  <a:srgbClr val="000000"/>
                </a:solidFill>
              </a:rPr>
              <a:t>         NO</a:t>
            </a:r>
            <a:r>
              <a:rPr lang="en-US" altLang="en-US" b="1" baseline="-25000" smtClean="0">
                <a:solidFill>
                  <a:srgbClr val="000000"/>
                </a:solidFill>
              </a:rPr>
              <a:t>2</a:t>
            </a:r>
            <a:r>
              <a:rPr lang="en-US" altLang="en-US" sz="4000" b="1" baseline="30000" smtClean="0">
                <a:solidFill>
                  <a:srgbClr val="000000"/>
                </a:solidFill>
              </a:rPr>
              <a:t>-</a:t>
            </a:r>
            <a:r>
              <a:rPr lang="en-US" altLang="en-US" sz="4000" b="1" smtClean="0">
                <a:solidFill>
                  <a:srgbClr val="000000"/>
                </a:solidFill>
              </a:rPr>
              <a:t>   </a:t>
            </a:r>
            <a:r>
              <a:rPr lang="en-US" altLang="en-US" b="1" smtClean="0">
                <a:solidFill>
                  <a:srgbClr val="000000"/>
                </a:solidFill>
              </a:rPr>
              <a:t>+  H</a:t>
            </a:r>
            <a:r>
              <a:rPr lang="en-US" altLang="en-US" b="1" baseline="-25000" smtClean="0">
                <a:solidFill>
                  <a:srgbClr val="000000"/>
                </a:solidFill>
              </a:rPr>
              <a:t>3</a:t>
            </a:r>
            <a:r>
              <a:rPr lang="en-US" altLang="en-US" b="1" smtClean="0">
                <a:solidFill>
                  <a:srgbClr val="000000"/>
                </a:solidFill>
              </a:rPr>
              <a:t>O</a:t>
            </a:r>
            <a:r>
              <a:rPr lang="en-US" altLang="en-US" b="1" baseline="30000" smtClean="0">
                <a:solidFill>
                  <a:srgbClr val="000000"/>
                </a:solidFill>
              </a:rPr>
              <a:t>+</a:t>
            </a:r>
            <a:endParaRPr lang="en-US" altLang="en-US" b="1" smtClean="0">
              <a:solidFill>
                <a:srgbClr val="000000"/>
              </a:solidFill>
            </a:endParaRP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endParaRPr lang="en-US" altLang="en-US" b="1" smtClean="0">
              <a:solidFill>
                <a:srgbClr val="000000"/>
              </a:solidFill>
            </a:endParaRP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b="1" smtClean="0">
                <a:solidFill>
                  <a:srgbClr val="000000"/>
                </a:solidFill>
              </a:rPr>
              <a:t>Look to see what each substance DOES to turn into its product: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b="1" smtClean="0">
                <a:solidFill>
                  <a:srgbClr val="000000"/>
                </a:solidFill>
              </a:rPr>
              <a:t>HNO</a:t>
            </a:r>
            <a:r>
              <a:rPr lang="en-US" altLang="en-US" b="1" baseline="-25000" smtClean="0">
                <a:solidFill>
                  <a:srgbClr val="000000"/>
                </a:solidFill>
              </a:rPr>
              <a:t>2</a:t>
            </a:r>
            <a:r>
              <a:rPr lang="en-US" altLang="en-US" b="1" smtClean="0">
                <a:solidFill>
                  <a:srgbClr val="000000"/>
                </a:solidFill>
              </a:rPr>
              <a:t> :  Loses an H+ so it’s acting as an acid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b="1" smtClean="0">
                <a:solidFill>
                  <a:srgbClr val="000000"/>
                </a:solidFill>
              </a:rPr>
              <a:t>H</a:t>
            </a:r>
            <a:r>
              <a:rPr lang="en-US" altLang="en-US" b="1" baseline="-25000" smtClean="0">
                <a:solidFill>
                  <a:srgbClr val="000000"/>
                </a:solidFill>
              </a:rPr>
              <a:t>2</a:t>
            </a:r>
            <a:r>
              <a:rPr lang="en-US" altLang="en-US" b="1" smtClean="0">
                <a:solidFill>
                  <a:srgbClr val="000000"/>
                </a:solidFill>
              </a:rPr>
              <a:t>O:  Takes and H+ so it’s acting as a base</a:t>
            </a:r>
          </a:p>
        </p:txBody>
      </p:sp>
      <p:sp>
        <p:nvSpPr>
          <p:cNvPr id="15363" name="TextBox 10"/>
          <p:cNvSpPr txBox="1">
            <a:spLocks noChangeArrowheads="1"/>
          </p:cNvSpPr>
          <p:nvPr/>
        </p:nvSpPr>
        <p:spPr bwMode="auto">
          <a:xfrm>
            <a:off x="914400" y="990600"/>
            <a:ext cx="91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FontTx/>
              <a:buNone/>
            </a:pPr>
            <a:r>
              <a:rPr lang="en-US" altLang="en-US" sz="3200">
                <a:solidFill>
                  <a:srgbClr val="002060"/>
                </a:solidFill>
                <a:effectLst/>
              </a:rPr>
              <a:t>acid</a:t>
            </a:r>
            <a:endParaRPr lang="en-US" altLang="en-US">
              <a:solidFill>
                <a:srgbClr val="002060"/>
              </a:solidFill>
              <a:effectLst/>
            </a:endParaRPr>
          </a:p>
        </p:txBody>
      </p:sp>
      <p:sp>
        <p:nvSpPr>
          <p:cNvPr id="15364" name="TextBox 11"/>
          <p:cNvSpPr txBox="1">
            <a:spLocks noChangeArrowheads="1"/>
          </p:cNvSpPr>
          <p:nvPr/>
        </p:nvSpPr>
        <p:spPr bwMode="auto">
          <a:xfrm>
            <a:off x="2676525" y="990600"/>
            <a:ext cx="91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FontTx/>
              <a:buNone/>
            </a:pPr>
            <a:r>
              <a:rPr lang="en-US" altLang="en-US" sz="3200">
                <a:solidFill>
                  <a:srgbClr val="002060"/>
                </a:solidFill>
                <a:effectLst/>
              </a:rPr>
              <a:t>base</a:t>
            </a:r>
            <a:endParaRPr lang="en-US" altLang="en-US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idx="1"/>
          </p:nvPr>
        </p:nvSpPr>
        <p:spPr>
          <a:xfrm>
            <a:off x="762000" y="376238"/>
            <a:ext cx="8001000" cy="4530725"/>
          </a:xfrm>
        </p:spPr>
        <p:txBody>
          <a:bodyPr/>
          <a:lstStyle/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b="1" smtClean="0">
                <a:solidFill>
                  <a:srgbClr val="000000"/>
                </a:solidFill>
              </a:rPr>
              <a:t>HNO</a:t>
            </a:r>
            <a:r>
              <a:rPr lang="en-US" altLang="en-US" b="1" baseline="-25000" smtClean="0">
                <a:solidFill>
                  <a:srgbClr val="000000"/>
                </a:solidFill>
              </a:rPr>
              <a:t>2   </a:t>
            </a:r>
            <a:r>
              <a:rPr lang="en-US" altLang="en-US" b="1" smtClean="0">
                <a:solidFill>
                  <a:srgbClr val="000000"/>
                </a:solidFill>
              </a:rPr>
              <a:t>+    H</a:t>
            </a:r>
            <a:r>
              <a:rPr lang="en-US" altLang="en-US" b="1" baseline="-25000" smtClean="0">
                <a:solidFill>
                  <a:srgbClr val="000000"/>
                </a:solidFill>
              </a:rPr>
              <a:t>2</a:t>
            </a:r>
            <a:r>
              <a:rPr lang="en-US" altLang="en-US" b="1" smtClean="0">
                <a:solidFill>
                  <a:srgbClr val="000000"/>
                </a:solidFill>
              </a:rPr>
              <a:t>O     </a:t>
            </a:r>
            <a:r>
              <a:rPr lang="en-US" altLang="en-US" b="1" smtClean="0">
                <a:solidFill>
                  <a:srgbClr val="000000"/>
                </a:solidFill>
                <a:sym typeface="Wingdings 3" panose="05040102010807070707" pitchFamily="18" charset="2"/>
              </a:rPr>
              <a:t></a:t>
            </a:r>
            <a:r>
              <a:rPr lang="en-US" altLang="en-US" b="1" smtClean="0">
                <a:solidFill>
                  <a:srgbClr val="000000"/>
                </a:solidFill>
              </a:rPr>
              <a:t>         NO</a:t>
            </a:r>
            <a:r>
              <a:rPr lang="en-US" altLang="en-US" b="1" baseline="-25000" smtClean="0">
                <a:solidFill>
                  <a:srgbClr val="000000"/>
                </a:solidFill>
              </a:rPr>
              <a:t>2</a:t>
            </a:r>
            <a:r>
              <a:rPr lang="en-US" altLang="en-US" sz="4000" b="1" baseline="30000" smtClean="0">
                <a:solidFill>
                  <a:srgbClr val="000000"/>
                </a:solidFill>
              </a:rPr>
              <a:t>-</a:t>
            </a:r>
            <a:r>
              <a:rPr lang="en-US" altLang="en-US" sz="4000" b="1" smtClean="0">
                <a:solidFill>
                  <a:srgbClr val="000000"/>
                </a:solidFill>
              </a:rPr>
              <a:t>   </a:t>
            </a:r>
            <a:r>
              <a:rPr lang="en-US" altLang="en-US" b="1" smtClean="0">
                <a:solidFill>
                  <a:srgbClr val="000000"/>
                </a:solidFill>
              </a:rPr>
              <a:t>+  H</a:t>
            </a:r>
            <a:r>
              <a:rPr lang="en-US" altLang="en-US" b="1" baseline="-25000" smtClean="0">
                <a:solidFill>
                  <a:srgbClr val="000000"/>
                </a:solidFill>
              </a:rPr>
              <a:t>3</a:t>
            </a:r>
            <a:r>
              <a:rPr lang="en-US" altLang="en-US" b="1" smtClean="0">
                <a:solidFill>
                  <a:srgbClr val="000000"/>
                </a:solidFill>
              </a:rPr>
              <a:t>O</a:t>
            </a:r>
            <a:r>
              <a:rPr lang="en-US" altLang="en-US" b="1" baseline="30000" smtClean="0">
                <a:solidFill>
                  <a:srgbClr val="000000"/>
                </a:solidFill>
              </a:rPr>
              <a:t>+</a:t>
            </a:r>
            <a:endParaRPr lang="en-US" altLang="en-US" b="1" smtClean="0">
              <a:solidFill>
                <a:srgbClr val="000000"/>
              </a:solidFill>
            </a:endParaRP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endParaRPr lang="en-US" altLang="en-US" b="1" smtClean="0">
              <a:solidFill>
                <a:srgbClr val="000000"/>
              </a:solidFill>
            </a:endParaRP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b="1" smtClean="0">
                <a:solidFill>
                  <a:srgbClr val="000000"/>
                </a:solidFill>
              </a:rPr>
              <a:t>Look to see what each substance DOES to turn into its product: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b="1" smtClean="0">
                <a:solidFill>
                  <a:srgbClr val="000000"/>
                </a:solidFill>
              </a:rPr>
              <a:t>HNO</a:t>
            </a:r>
            <a:r>
              <a:rPr lang="en-US" altLang="en-US" b="1" baseline="-25000" smtClean="0">
                <a:solidFill>
                  <a:srgbClr val="000000"/>
                </a:solidFill>
              </a:rPr>
              <a:t>2</a:t>
            </a:r>
            <a:r>
              <a:rPr lang="en-US" altLang="en-US" b="1" smtClean="0">
                <a:solidFill>
                  <a:srgbClr val="000000"/>
                </a:solidFill>
              </a:rPr>
              <a:t> :  Loses an H+ so it’s acting as an acid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b="1" smtClean="0">
                <a:solidFill>
                  <a:srgbClr val="000000"/>
                </a:solidFill>
              </a:rPr>
              <a:t>H</a:t>
            </a:r>
            <a:r>
              <a:rPr lang="en-US" altLang="en-US" b="1" baseline="-25000" smtClean="0">
                <a:solidFill>
                  <a:srgbClr val="000000"/>
                </a:solidFill>
              </a:rPr>
              <a:t>2</a:t>
            </a:r>
            <a:r>
              <a:rPr lang="en-US" altLang="en-US" b="1" smtClean="0">
                <a:solidFill>
                  <a:srgbClr val="000000"/>
                </a:solidFill>
              </a:rPr>
              <a:t>O:  Takes and H+ so it’s acting as a base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b="1" smtClean="0">
                <a:solidFill>
                  <a:srgbClr val="000000"/>
                </a:solidFill>
              </a:rPr>
              <a:t>NO</a:t>
            </a:r>
            <a:r>
              <a:rPr lang="en-US" altLang="en-US" b="1" baseline="-25000" smtClean="0">
                <a:solidFill>
                  <a:srgbClr val="000000"/>
                </a:solidFill>
              </a:rPr>
              <a:t>2</a:t>
            </a:r>
            <a:r>
              <a:rPr lang="en-US" altLang="en-US" sz="4000" b="1" baseline="30000" smtClean="0">
                <a:solidFill>
                  <a:srgbClr val="000000"/>
                </a:solidFill>
              </a:rPr>
              <a:t>-</a:t>
            </a:r>
            <a:r>
              <a:rPr lang="en-US" altLang="en-US" b="1" smtClean="0">
                <a:solidFill>
                  <a:srgbClr val="000000"/>
                </a:solidFill>
              </a:rPr>
              <a:t> : </a:t>
            </a:r>
            <a:r>
              <a:rPr lang="en-US" altLang="en-US" sz="2400" b="1" smtClean="0">
                <a:solidFill>
                  <a:srgbClr val="000000"/>
                </a:solidFill>
              </a:rPr>
              <a:t>(on the return trip) </a:t>
            </a:r>
            <a:r>
              <a:rPr lang="en-US" altLang="en-US" b="1" smtClean="0">
                <a:solidFill>
                  <a:srgbClr val="000000"/>
                </a:solidFill>
              </a:rPr>
              <a:t>Takes an H+… base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endParaRPr lang="en-US" altLang="en-US" b="1" smtClean="0"/>
          </a:p>
        </p:txBody>
      </p:sp>
      <p:sp>
        <p:nvSpPr>
          <p:cNvPr id="16387" name="TextBox 10"/>
          <p:cNvSpPr txBox="1">
            <a:spLocks noChangeArrowheads="1"/>
          </p:cNvSpPr>
          <p:nvPr/>
        </p:nvSpPr>
        <p:spPr bwMode="auto">
          <a:xfrm>
            <a:off x="914400" y="990600"/>
            <a:ext cx="91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FontTx/>
              <a:buNone/>
            </a:pPr>
            <a:r>
              <a:rPr lang="en-US" altLang="en-US" sz="3200">
                <a:solidFill>
                  <a:srgbClr val="002060"/>
                </a:solidFill>
                <a:effectLst/>
              </a:rPr>
              <a:t>acid</a:t>
            </a:r>
            <a:endParaRPr lang="en-US" altLang="en-US">
              <a:solidFill>
                <a:srgbClr val="002060"/>
              </a:solidFill>
              <a:effectLst/>
            </a:endParaRPr>
          </a:p>
        </p:txBody>
      </p:sp>
      <p:sp>
        <p:nvSpPr>
          <p:cNvPr id="16388" name="TextBox 11"/>
          <p:cNvSpPr txBox="1">
            <a:spLocks noChangeArrowheads="1"/>
          </p:cNvSpPr>
          <p:nvPr/>
        </p:nvSpPr>
        <p:spPr bwMode="auto">
          <a:xfrm>
            <a:off x="2676525" y="990600"/>
            <a:ext cx="91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FontTx/>
              <a:buNone/>
            </a:pPr>
            <a:r>
              <a:rPr lang="en-US" altLang="en-US" sz="3200">
                <a:solidFill>
                  <a:srgbClr val="002060"/>
                </a:solidFill>
                <a:effectLst/>
              </a:rPr>
              <a:t>base</a:t>
            </a:r>
            <a:endParaRPr lang="en-US" altLang="en-US">
              <a:solidFill>
                <a:srgbClr val="002060"/>
              </a:solidFill>
              <a:effectLst/>
            </a:endParaRPr>
          </a:p>
        </p:txBody>
      </p:sp>
      <p:sp>
        <p:nvSpPr>
          <p:cNvPr id="16389" name="TextBox 12"/>
          <p:cNvSpPr txBox="1">
            <a:spLocks noChangeArrowheads="1"/>
          </p:cNvSpPr>
          <p:nvPr/>
        </p:nvSpPr>
        <p:spPr bwMode="auto">
          <a:xfrm>
            <a:off x="5181600" y="990600"/>
            <a:ext cx="91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FontTx/>
              <a:buNone/>
            </a:pPr>
            <a:r>
              <a:rPr lang="en-US" altLang="en-US" sz="3200">
                <a:solidFill>
                  <a:srgbClr val="002060"/>
                </a:solidFill>
                <a:effectLst/>
              </a:rPr>
              <a:t>base</a:t>
            </a:r>
            <a:endParaRPr lang="en-US" altLang="en-US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idx="1"/>
          </p:nvPr>
        </p:nvSpPr>
        <p:spPr>
          <a:xfrm>
            <a:off x="762000" y="376238"/>
            <a:ext cx="8001000" cy="4530725"/>
          </a:xfrm>
        </p:spPr>
        <p:txBody>
          <a:bodyPr/>
          <a:lstStyle/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b="1" smtClean="0">
                <a:solidFill>
                  <a:srgbClr val="000000"/>
                </a:solidFill>
              </a:rPr>
              <a:t>HNO</a:t>
            </a:r>
            <a:r>
              <a:rPr lang="en-US" altLang="en-US" b="1" baseline="-25000" smtClean="0">
                <a:solidFill>
                  <a:srgbClr val="000000"/>
                </a:solidFill>
              </a:rPr>
              <a:t>2   </a:t>
            </a:r>
            <a:r>
              <a:rPr lang="en-US" altLang="en-US" b="1" smtClean="0">
                <a:solidFill>
                  <a:srgbClr val="000000"/>
                </a:solidFill>
              </a:rPr>
              <a:t>+    H</a:t>
            </a:r>
            <a:r>
              <a:rPr lang="en-US" altLang="en-US" b="1" baseline="-25000" smtClean="0">
                <a:solidFill>
                  <a:srgbClr val="000000"/>
                </a:solidFill>
              </a:rPr>
              <a:t>2</a:t>
            </a:r>
            <a:r>
              <a:rPr lang="en-US" altLang="en-US" b="1" smtClean="0">
                <a:solidFill>
                  <a:srgbClr val="000000"/>
                </a:solidFill>
              </a:rPr>
              <a:t>O     </a:t>
            </a:r>
            <a:r>
              <a:rPr lang="en-US" altLang="en-US" b="1" smtClean="0">
                <a:solidFill>
                  <a:srgbClr val="000000"/>
                </a:solidFill>
                <a:sym typeface="Wingdings 3" panose="05040102010807070707" pitchFamily="18" charset="2"/>
              </a:rPr>
              <a:t></a:t>
            </a:r>
            <a:r>
              <a:rPr lang="en-US" altLang="en-US" b="1" smtClean="0">
                <a:solidFill>
                  <a:srgbClr val="000000"/>
                </a:solidFill>
              </a:rPr>
              <a:t>         NO</a:t>
            </a:r>
            <a:r>
              <a:rPr lang="en-US" altLang="en-US" b="1" baseline="-25000" smtClean="0">
                <a:solidFill>
                  <a:srgbClr val="000000"/>
                </a:solidFill>
              </a:rPr>
              <a:t>2</a:t>
            </a:r>
            <a:r>
              <a:rPr lang="en-US" altLang="en-US" sz="4000" b="1" baseline="30000" smtClean="0">
                <a:solidFill>
                  <a:srgbClr val="000000"/>
                </a:solidFill>
              </a:rPr>
              <a:t>-</a:t>
            </a:r>
            <a:r>
              <a:rPr lang="en-US" altLang="en-US" sz="4000" b="1" smtClean="0">
                <a:solidFill>
                  <a:srgbClr val="000000"/>
                </a:solidFill>
              </a:rPr>
              <a:t>   </a:t>
            </a:r>
            <a:r>
              <a:rPr lang="en-US" altLang="en-US" b="1" smtClean="0">
                <a:solidFill>
                  <a:srgbClr val="000000"/>
                </a:solidFill>
              </a:rPr>
              <a:t>+  H</a:t>
            </a:r>
            <a:r>
              <a:rPr lang="en-US" altLang="en-US" b="1" baseline="-25000" smtClean="0">
                <a:solidFill>
                  <a:srgbClr val="000000"/>
                </a:solidFill>
              </a:rPr>
              <a:t>3</a:t>
            </a:r>
            <a:r>
              <a:rPr lang="en-US" altLang="en-US" b="1" smtClean="0">
                <a:solidFill>
                  <a:srgbClr val="000000"/>
                </a:solidFill>
              </a:rPr>
              <a:t>O</a:t>
            </a:r>
            <a:r>
              <a:rPr lang="en-US" altLang="en-US" b="1" baseline="30000" smtClean="0">
                <a:solidFill>
                  <a:srgbClr val="000000"/>
                </a:solidFill>
              </a:rPr>
              <a:t>+</a:t>
            </a:r>
            <a:endParaRPr lang="en-US" altLang="en-US" b="1" smtClean="0">
              <a:solidFill>
                <a:srgbClr val="000000"/>
              </a:solidFill>
            </a:endParaRP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endParaRPr lang="en-US" altLang="en-US" b="1" smtClean="0">
              <a:solidFill>
                <a:srgbClr val="000000"/>
              </a:solidFill>
            </a:endParaRP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b="1" smtClean="0">
                <a:solidFill>
                  <a:srgbClr val="000000"/>
                </a:solidFill>
              </a:rPr>
              <a:t>Look to see what each substance DOES to turn into its product: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b="1" smtClean="0">
                <a:solidFill>
                  <a:srgbClr val="000000"/>
                </a:solidFill>
              </a:rPr>
              <a:t>HNO</a:t>
            </a:r>
            <a:r>
              <a:rPr lang="en-US" altLang="en-US" b="1" baseline="-25000" smtClean="0">
                <a:solidFill>
                  <a:srgbClr val="000000"/>
                </a:solidFill>
              </a:rPr>
              <a:t>2</a:t>
            </a:r>
            <a:r>
              <a:rPr lang="en-US" altLang="en-US" b="1" smtClean="0">
                <a:solidFill>
                  <a:srgbClr val="000000"/>
                </a:solidFill>
              </a:rPr>
              <a:t> :  Loses an H+ so it’s acting as an acid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b="1" smtClean="0">
                <a:solidFill>
                  <a:srgbClr val="000000"/>
                </a:solidFill>
              </a:rPr>
              <a:t>H</a:t>
            </a:r>
            <a:r>
              <a:rPr lang="en-US" altLang="en-US" b="1" baseline="-25000" smtClean="0">
                <a:solidFill>
                  <a:srgbClr val="000000"/>
                </a:solidFill>
              </a:rPr>
              <a:t>2</a:t>
            </a:r>
            <a:r>
              <a:rPr lang="en-US" altLang="en-US" b="1" smtClean="0">
                <a:solidFill>
                  <a:srgbClr val="000000"/>
                </a:solidFill>
              </a:rPr>
              <a:t>O:  Takes and H+ so it’s acting as a base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b="1" smtClean="0">
                <a:solidFill>
                  <a:srgbClr val="000000"/>
                </a:solidFill>
              </a:rPr>
              <a:t>NO</a:t>
            </a:r>
            <a:r>
              <a:rPr lang="en-US" altLang="en-US" b="1" baseline="-25000" smtClean="0">
                <a:solidFill>
                  <a:srgbClr val="000000"/>
                </a:solidFill>
              </a:rPr>
              <a:t>2</a:t>
            </a:r>
            <a:r>
              <a:rPr lang="en-US" altLang="en-US" sz="4000" b="1" baseline="30000" smtClean="0">
                <a:solidFill>
                  <a:srgbClr val="000000"/>
                </a:solidFill>
              </a:rPr>
              <a:t>-</a:t>
            </a:r>
            <a:r>
              <a:rPr lang="en-US" altLang="en-US" b="1" smtClean="0">
                <a:solidFill>
                  <a:srgbClr val="000000"/>
                </a:solidFill>
              </a:rPr>
              <a:t> : </a:t>
            </a:r>
            <a:r>
              <a:rPr lang="en-US" altLang="en-US" sz="2400" b="1" smtClean="0">
                <a:solidFill>
                  <a:srgbClr val="000000"/>
                </a:solidFill>
              </a:rPr>
              <a:t>(on the return trip) </a:t>
            </a:r>
            <a:r>
              <a:rPr lang="en-US" altLang="en-US" b="1" smtClean="0">
                <a:solidFill>
                  <a:srgbClr val="000000"/>
                </a:solidFill>
              </a:rPr>
              <a:t>Takes an H+… base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b="1" smtClean="0">
                <a:solidFill>
                  <a:srgbClr val="000000"/>
                </a:solidFill>
              </a:rPr>
              <a:t>H</a:t>
            </a:r>
            <a:r>
              <a:rPr lang="en-US" altLang="en-US" b="1" baseline="-25000" smtClean="0">
                <a:solidFill>
                  <a:srgbClr val="000000"/>
                </a:solidFill>
              </a:rPr>
              <a:t>3</a:t>
            </a:r>
            <a:r>
              <a:rPr lang="en-US" altLang="en-US" b="1" smtClean="0">
                <a:solidFill>
                  <a:srgbClr val="000000"/>
                </a:solidFill>
              </a:rPr>
              <a:t>O</a:t>
            </a:r>
            <a:r>
              <a:rPr lang="en-US" altLang="en-US" b="1" baseline="30000" smtClean="0">
                <a:solidFill>
                  <a:srgbClr val="000000"/>
                </a:solidFill>
              </a:rPr>
              <a:t>+</a:t>
            </a:r>
            <a:r>
              <a:rPr lang="en-US" altLang="en-US" b="1" smtClean="0">
                <a:solidFill>
                  <a:srgbClr val="000000"/>
                </a:solidFill>
              </a:rPr>
              <a:t>: </a:t>
            </a:r>
            <a:r>
              <a:rPr lang="en-US" altLang="en-US" sz="2400" b="1" smtClean="0">
                <a:solidFill>
                  <a:srgbClr val="000000"/>
                </a:solidFill>
              </a:rPr>
              <a:t>(on the return trip) </a:t>
            </a:r>
            <a:r>
              <a:rPr lang="en-US" altLang="en-US" b="1" smtClean="0">
                <a:solidFill>
                  <a:srgbClr val="000000"/>
                </a:solidFill>
              </a:rPr>
              <a:t>Loses an H+ … acid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endParaRPr lang="en-US" altLang="en-US" b="1" smtClean="0"/>
          </a:p>
        </p:txBody>
      </p:sp>
      <p:sp>
        <p:nvSpPr>
          <p:cNvPr id="17411" name="TextBox 10"/>
          <p:cNvSpPr txBox="1">
            <a:spLocks noChangeArrowheads="1"/>
          </p:cNvSpPr>
          <p:nvPr/>
        </p:nvSpPr>
        <p:spPr bwMode="auto">
          <a:xfrm>
            <a:off x="914400" y="990600"/>
            <a:ext cx="91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FontTx/>
              <a:buNone/>
            </a:pPr>
            <a:r>
              <a:rPr lang="en-US" altLang="en-US" sz="3200">
                <a:solidFill>
                  <a:srgbClr val="002060"/>
                </a:solidFill>
                <a:effectLst/>
              </a:rPr>
              <a:t>acid</a:t>
            </a:r>
            <a:endParaRPr lang="en-US" altLang="en-US">
              <a:solidFill>
                <a:srgbClr val="002060"/>
              </a:solidFill>
              <a:effectLst/>
            </a:endParaRPr>
          </a:p>
        </p:txBody>
      </p:sp>
      <p:sp>
        <p:nvSpPr>
          <p:cNvPr id="17412" name="TextBox 11"/>
          <p:cNvSpPr txBox="1">
            <a:spLocks noChangeArrowheads="1"/>
          </p:cNvSpPr>
          <p:nvPr/>
        </p:nvSpPr>
        <p:spPr bwMode="auto">
          <a:xfrm>
            <a:off x="2676525" y="990600"/>
            <a:ext cx="91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FontTx/>
              <a:buNone/>
            </a:pPr>
            <a:r>
              <a:rPr lang="en-US" altLang="en-US" sz="3200">
                <a:solidFill>
                  <a:srgbClr val="002060"/>
                </a:solidFill>
                <a:effectLst/>
              </a:rPr>
              <a:t>base</a:t>
            </a:r>
            <a:endParaRPr lang="en-US" altLang="en-US">
              <a:solidFill>
                <a:srgbClr val="002060"/>
              </a:solidFill>
              <a:effectLst/>
            </a:endParaRPr>
          </a:p>
        </p:txBody>
      </p:sp>
      <p:sp>
        <p:nvSpPr>
          <p:cNvPr id="17413" name="TextBox 12"/>
          <p:cNvSpPr txBox="1">
            <a:spLocks noChangeArrowheads="1"/>
          </p:cNvSpPr>
          <p:nvPr/>
        </p:nvSpPr>
        <p:spPr bwMode="auto">
          <a:xfrm>
            <a:off x="5181600" y="990600"/>
            <a:ext cx="91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FontTx/>
              <a:buNone/>
            </a:pPr>
            <a:r>
              <a:rPr lang="en-US" altLang="en-US" sz="3200">
                <a:solidFill>
                  <a:srgbClr val="002060"/>
                </a:solidFill>
                <a:effectLst/>
              </a:rPr>
              <a:t>base</a:t>
            </a:r>
            <a:endParaRPr lang="en-US" altLang="en-US">
              <a:solidFill>
                <a:srgbClr val="002060"/>
              </a:solidFill>
              <a:effectLst/>
            </a:endParaRPr>
          </a:p>
        </p:txBody>
      </p:sp>
      <p:sp>
        <p:nvSpPr>
          <p:cNvPr id="17414" name="TextBox 13"/>
          <p:cNvSpPr txBox="1">
            <a:spLocks noChangeArrowheads="1"/>
          </p:cNvSpPr>
          <p:nvPr/>
        </p:nvSpPr>
        <p:spPr bwMode="auto">
          <a:xfrm>
            <a:off x="6858000" y="990600"/>
            <a:ext cx="91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FontTx/>
              <a:buNone/>
            </a:pPr>
            <a:r>
              <a:rPr lang="en-US" altLang="en-US" sz="3200">
                <a:solidFill>
                  <a:srgbClr val="002060"/>
                </a:solidFill>
                <a:effectLst/>
              </a:rPr>
              <a:t>acid</a:t>
            </a:r>
            <a:endParaRPr lang="en-US" altLang="en-US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2743200"/>
          </a:xfrm>
        </p:spPr>
        <p:txBody>
          <a:bodyPr/>
          <a:lstStyle/>
          <a:p>
            <a:pPr marL="457200" indent="-457200" eaLnBrk="1" hangingPunct="1">
              <a:buFont typeface="Times New Roman" panose="02020603050405020304" pitchFamily="18" charset="0"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</a:rPr>
              <a:t>HNO</a:t>
            </a:r>
            <a:r>
              <a:rPr lang="en-US" altLang="en-US" b="1" baseline="-25000" dirty="0">
                <a:solidFill>
                  <a:srgbClr val="000000"/>
                </a:solidFill>
              </a:rPr>
              <a:t>2   </a:t>
            </a:r>
            <a:r>
              <a:rPr lang="en-US" altLang="en-US" b="1" dirty="0">
                <a:solidFill>
                  <a:srgbClr val="000000"/>
                </a:solidFill>
              </a:rPr>
              <a:t>+    H</a:t>
            </a:r>
            <a:r>
              <a:rPr lang="en-US" altLang="en-US" b="1" baseline="-25000" dirty="0">
                <a:solidFill>
                  <a:srgbClr val="000000"/>
                </a:solidFill>
              </a:rPr>
              <a:t>2</a:t>
            </a:r>
            <a:r>
              <a:rPr lang="en-US" altLang="en-US" b="1" dirty="0">
                <a:solidFill>
                  <a:srgbClr val="000000"/>
                </a:solidFill>
              </a:rPr>
              <a:t>O     </a:t>
            </a:r>
            <a:r>
              <a:rPr lang="en-US" altLang="en-US" b="1" dirty="0">
                <a:solidFill>
                  <a:srgbClr val="000000"/>
                </a:solidFill>
                <a:sym typeface="Wingdings 3"/>
              </a:rPr>
              <a:t></a:t>
            </a:r>
            <a:r>
              <a:rPr lang="en-US" altLang="en-US" b="1" dirty="0">
                <a:solidFill>
                  <a:srgbClr val="000000"/>
                </a:solidFill>
              </a:rPr>
              <a:t>         NO</a:t>
            </a:r>
            <a:r>
              <a:rPr lang="en-US" altLang="en-US" b="1" baseline="-25000" dirty="0">
                <a:solidFill>
                  <a:srgbClr val="000000"/>
                </a:solidFill>
              </a:rPr>
              <a:t>2</a:t>
            </a:r>
            <a:r>
              <a:rPr lang="en-US" altLang="en-US" sz="4000" b="1" baseline="30000" dirty="0">
                <a:solidFill>
                  <a:srgbClr val="000000"/>
                </a:solidFill>
              </a:rPr>
              <a:t>-</a:t>
            </a:r>
            <a:r>
              <a:rPr lang="en-US" altLang="en-US" sz="4000" b="1" dirty="0">
                <a:solidFill>
                  <a:srgbClr val="000000"/>
                </a:solidFill>
              </a:rPr>
              <a:t>   </a:t>
            </a:r>
            <a:r>
              <a:rPr lang="en-US" altLang="en-US" b="1" dirty="0">
                <a:solidFill>
                  <a:srgbClr val="000000"/>
                </a:solidFill>
              </a:rPr>
              <a:t>+  H</a:t>
            </a:r>
            <a:r>
              <a:rPr lang="en-US" altLang="en-US" b="1" baseline="-25000" dirty="0">
                <a:solidFill>
                  <a:srgbClr val="000000"/>
                </a:solidFill>
              </a:rPr>
              <a:t>3</a:t>
            </a:r>
            <a:r>
              <a:rPr lang="en-US" altLang="en-US" b="1" dirty="0">
                <a:solidFill>
                  <a:srgbClr val="000000"/>
                </a:solidFill>
              </a:rPr>
              <a:t>O</a:t>
            </a:r>
            <a:r>
              <a:rPr lang="en-US" altLang="en-US" b="1" baseline="30000" dirty="0">
                <a:solidFill>
                  <a:srgbClr val="000000"/>
                </a:solidFill>
              </a:rPr>
              <a:t>+</a:t>
            </a:r>
            <a:endParaRPr lang="en-US" altLang="en-US" b="1" dirty="0">
              <a:solidFill>
                <a:srgbClr val="000000"/>
              </a:solidFill>
            </a:endParaRPr>
          </a:p>
          <a:p>
            <a:pPr marL="457200" indent="-457200" eaLnBrk="1" hangingPunct="1">
              <a:buFont typeface="Times New Roman" panose="02020603050405020304" pitchFamily="18" charset="0"/>
              <a:buNone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 acid	 	  base		             base	         acid</a:t>
            </a:r>
          </a:p>
          <a:p>
            <a:pPr marL="457200" indent="-457200" eaLnBrk="1" hangingPunct="1">
              <a:defRPr/>
            </a:pPr>
            <a:r>
              <a:rPr lang="en-US" b="1" dirty="0" smtClean="0">
                <a:solidFill>
                  <a:srgbClr val="000000"/>
                </a:solidFill>
              </a:rPr>
              <a:t>Conjugate base: </a:t>
            </a:r>
            <a:r>
              <a:rPr lang="en-US" dirty="0" smtClean="0">
                <a:solidFill>
                  <a:srgbClr val="000000"/>
                </a:solidFill>
              </a:rPr>
              <a:t>The substance formed by loss of H</a:t>
            </a:r>
            <a:r>
              <a:rPr lang="en-US" baseline="30000" dirty="0" smtClean="0">
                <a:solidFill>
                  <a:srgbClr val="000000"/>
                </a:solidFill>
              </a:rPr>
              <a:t>+</a:t>
            </a:r>
            <a:r>
              <a:rPr lang="en-US" dirty="0" smtClean="0">
                <a:solidFill>
                  <a:srgbClr val="000000"/>
                </a:solidFill>
              </a:rPr>
              <a:t> from an acid. </a:t>
            </a:r>
          </a:p>
          <a:p>
            <a:pPr marL="857250" lvl="1" indent="-457200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So NO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baseline="30000" dirty="0" smtClean="0">
                <a:solidFill>
                  <a:srgbClr val="000000"/>
                </a:solidFill>
              </a:rPr>
              <a:t>-</a:t>
            </a:r>
            <a:r>
              <a:rPr lang="en-US" dirty="0" smtClean="0">
                <a:solidFill>
                  <a:srgbClr val="000000"/>
                </a:solidFill>
              </a:rPr>
              <a:t> is the conjugate base of HNO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and H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O is the conjugate base of H</a:t>
            </a:r>
            <a:r>
              <a:rPr lang="en-US" baseline="-25000" dirty="0" smtClean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O</a:t>
            </a:r>
            <a:r>
              <a:rPr lang="en-US" baseline="30000" dirty="0" smtClean="0">
                <a:solidFill>
                  <a:srgbClr val="000000"/>
                </a:solidFill>
              </a:rPr>
              <a:t>+</a:t>
            </a:r>
            <a:endParaRPr lang="en-US" dirty="0" smtClean="0">
              <a:solidFill>
                <a:srgbClr val="000000"/>
              </a:solidFill>
            </a:endParaRPr>
          </a:p>
          <a:p>
            <a:pPr marL="457200" indent="-457200" eaLnBrk="1" hangingPunct="1">
              <a:defRPr/>
            </a:pPr>
            <a:r>
              <a:rPr lang="en-US" b="1" dirty="0" smtClean="0">
                <a:solidFill>
                  <a:srgbClr val="000000"/>
                </a:solidFill>
              </a:rPr>
              <a:t>Conjugate acid: </a:t>
            </a:r>
            <a:r>
              <a:rPr lang="en-US" dirty="0" smtClean="0">
                <a:solidFill>
                  <a:srgbClr val="000000"/>
                </a:solidFill>
              </a:rPr>
              <a:t>The substance formed by addition of H</a:t>
            </a:r>
            <a:r>
              <a:rPr lang="en-US" baseline="30000" dirty="0" smtClean="0">
                <a:solidFill>
                  <a:srgbClr val="000000"/>
                </a:solidFill>
              </a:rPr>
              <a:t>+</a:t>
            </a:r>
            <a:r>
              <a:rPr lang="en-US" dirty="0" smtClean="0">
                <a:solidFill>
                  <a:srgbClr val="000000"/>
                </a:solidFill>
              </a:rPr>
              <a:t> to a base.</a:t>
            </a:r>
          </a:p>
          <a:p>
            <a:pPr marL="857250" lvl="1" indent="-457200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What is the conjugate acid of H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O?</a:t>
            </a:r>
          </a:p>
          <a:p>
            <a:pPr marL="857250" lvl="1" indent="-457200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What is the conjugate acid of NO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baseline="30000" dirty="0" smtClean="0">
                <a:solidFill>
                  <a:srgbClr val="000000"/>
                </a:solidFill>
              </a:rPr>
              <a:t>-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274320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What is the…</a:t>
            </a:r>
          </a:p>
          <a:p>
            <a:pPr marL="857250" lvl="1" indent="-457200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Conjugate acid of HPO</a:t>
            </a:r>
            <a:r>
              <a:rPr lang="en-US" baseline="-25000" dirty="0" smtClean="0">
                <a:solidFill>
                  <a:srgbClr val="000000"/>
                </a:solidFill>
              </a:rPr>
              <a:t>4</a:t>
            </a:r>
            <a:r>
              <a:rPr lang="en-US" baseline="30000" dirty="0" smtClean="0">
                <a:solidFill>
                  <a:srgbClr val="000000"/>
                </a:solidFill>
              </a:rPr>
              <a:t>2-</a:t>
            </a:r>
            <a:r>
              <a:rPr lang="en-US" dirty="0" smtClean="0">
                <a:solidFill>
                  <a:srgbClr val="000000"/>
                </a:solidFill>
              </a:rPr>
              <a:t> ?</a:t>
            </a:r>
          </a:p>
          <a:p>
            <a:pPr marL="1257300" lvl="2" indent="-457200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H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PO</a:t>
            </a:r>
            <a:r>
              <a:rPr lang="en-US" baseline="-25000" dirty="0" smtClean="0">
                <a:solidFill>
                  <a:srgbClr val="000000"/>
                </a:solidFill>
              </a:rPr>
              <a:t>4</a:t>
            </a:r>
            <a:r>
              <a:rPr lang="en-US" baseline="30000" dirty="0" smtClean="0">
                <a:solidFill>
                  <a:srgbClr val="000000"/>
                </a:solidFill>
              </a:rPr>
              <a:t>-</a:t>
            </a:r>
            <a:endParaRPr lang="en-US" dirty="0" smtClean="0">
              <a:solidFill>
                <a:srgbClr val="000000"/>
              </a:solidFill>
            </a:endParaRPr>
          </a:p>
          <a:p>
            <a:pPr marL="857250" lvl="1" indent="-457200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Conjugate base of HCO</a:t>
            </a:r>
            <a:r>
              <a:rPr lang="en-US" baseline="-25000" dirty="0" smtClean="0">
                <a:solidFill>
                  <a:srgbClr val="000000"/>
                </a:solidFill>
              </a:rPr>
              <a:t>3</a:t>
            </a:r>
            <a:r>
              <a:rPr lang="en-US" baseline="30000" dirty="0" smtClean="0">
                <a:solidFill>
                  <a:srgbClr val="000000"/>
                </a:solidFill>
              </a:rPr>
              <a:t>-</a:t>
            </a:r>
            <a:r>
              <a:rPr lang="en-US" dirty="0" smtClean="0">
                <a:solidFill>
                  <a:srgbClr val="000000"/>
                </a:solidFill>
              </a:rPr>
              <a:t> ?</a:t>
            </a:r>
          </a:p>
          <a:p>
            <a:pPr marL="1257300" lvl="2" indent="-457200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CO</a:t>
            </a:r>
            <a:r>
              <a:rPr lang="en-US" baseline="-25000" dirty="0" smtClean="0">
                <a:solidFill>
                  <a:srgbClr val="000000"/>
                </a:solidFill>
              </a:rPr>
              <a:t>3</a:t>
            </a:r>
            <a:r>
              <a:rPr lang="en-US" baseline="30000" dirty="0" smtClean="0">
                <a:solidFill>
                  <a:srgbClr val="000000"/>
                </a:solidFill>
              </a:rPr>
              <a:t>2-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562600"/>
          </a:xfrm>
        </p:spPr>
        <p:txBody>
          <a:bodyPr/>
          <a:lstStyle/>
          <a:p>
            <a:pPr marL="457200" indent="-457200" eaLnBrk="1" hangingPunct="1"/>
            <a:r>
              <a:rPr lang="en-US" altLang="en-US" b="1" dirty="0" smtClean="0">
                <a:solidFill>
                  <a:srgbClr val="000000"/>
                </a:solidFill>
              </a:rPr>
              <a:t>Conjugate acid–base pair: </a:t>
            </a:r>
            <a:r>
              <a:rPr lang="en-US" altLang="en-US" dirty="0" smtClean="0">
                <a:solidFill>
                  <a:srgbClr val="000000"/>
                </a:solidFill>
              </a:rPr>
              <a:t>Two substances whose formulas only differ by </a:t>
            </a:r>
            <a:r>
              <a:rPr lang="en-US" altLang="en-US" b="1" dirty="0" smtClean="0">
                <a:solidFill>
                  <a:srgbClr val="000000"/>
                </a:solidFill>
              </a:rPr>
              <a:t>exactly</a:t>
            </a:r>
            <a:r>
              <a:rPr lang="en-US" altLang="en-US" dirty="0" smtClean="0">
                <a:solidFill>
                  <a:srgbClr val="000000"/>
                </a:solidFill>
              </a:rPr>
              <a:t> 1 H</a:t>
            </a:r>
            <a:r>
              <a:rPr lang="en-US" altLang="en-US" baseline="30000" dirty="0" smtClean="0">
                <a:solidFill>
                  <a:srgbClr val="000000"/>
                </a:solidFill>
              </a:rPr>
              <a:t>+  </a:t>
            </a:r>
            <a:r>
              <a:rPr lang="en-US" altLang="en-US" dirty="0" smtClean="0">
                <a:solidFill>
                  <a:srgbClr val="000000"/>
                </a:solidFill>
              </a:rPr>
              <a:t>ion</a:t>
            </a:r>
            <a:endParaRPr lang="en-US" altLang="en-US" b="1" dirty="0" smtClean="0"/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endParaRPr lang="en-US" altLang="en-US" sz="2000" dirty="0" smtClean="0"/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      NH</a:t>
            </a:r>
            <a:r>
              <a:rPr lang="en-US" altLang="en-US" baseline="-25000" dirty="0" smtClean="0">
                <a:solidFill>
                  <a:srgbClr val="000000"/>
                </a:solidFill>
              </a:rPr>
              <a:t>3</a:t>
            </a:r>
            <a:r>
              <a:rPr lang="en-US" altLang="en-US" dirty="0" smtClean="0">
                <a:solidFill>
                  <a:srgbClr val="000000"/>
                </a:solidFill>
              </a:rPr>
              <a:t>    +    H</a:t>
            </a:r>
            <a:r>
              <a:rPr lang="en-US" alt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altLang="en-US" dirty="0" smtClean="0">
                <a:solidFill>
                  <a:srgbClr val="000000"/>
                </a:solidFill>
              </a:rPr>
              <a:t>O      </a:t>
            </a:r>
            <a:r>
              <a:rPr lang="en-US" altLang="en-US" dirty="0" smtClean="0">
                <a:solidFill>
                  <a:srgbClr val="000000"/>
                </a:solidFill>
                <a:sym typeface="Wingdings 3" panose="05040102010807070707" pitchFamily="18" charset="2"/>
              </a:rPr>
              <a:t></a:t>
            </a:r>
            <a:r>
              <a:rPr lang="en-US" altLang="en-US" dirty="0" smtClean="0">
                <a:solidFill>
                  <a:srgbClr val="000000"/>
                </a:solidFill>
              </a:rPr>
              <a:t>          NH</a:t>
            </a:r>
            <a:r>
              <a:rPr lang="en-US" altLang="en-US" baseline="-25000" dirty="0" smtClean="0">
                <a:solidFill>
                  <a:srgbClr val="000000"/>
                </a:solidFill>
              </a:rPr>
              <a:t>4</a:t>
            </a:r>
            <a:r>
              <a:rPr lang="en-US" altLang="en-US" baseline="30000" dirty="0" smtClean="0">
                <a:solidFill>
                  <a:srgbClr val="000000"/>
                </a:solidFill>
              </a:rPr>
              <a:t>+</a:t>
            </a:r>
            <a:r>
              <a:rPr lang="en-US" altLang="en-US" dirty="0" smtClean="0">
                <a:solidFill>
                  <a:srgbClr val="000000"/>
                </a:solidFill>
              </a:rPr>
              <a:t>   +    OH</a:t>
            </a:r>
            <a:r>
              <a:rPr lang="en-US" altLang="en-US" baseline="30000" dirty="0" smtClean="0">
                <a:solidFill>
                  <a:srgbClr val="000000"/>
                </a:solidFill>
              </a:rPr>
              <a:t>-</a:t>
            </a:r>
            <a:endParaRPr lang="en-US" altLang="en-US" dirty="0" smtClean="0">
              <a:solidFill>
                <a:srgbClr val="000000"/>
              </a:solidFill>
            </a:endParaRP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endParaRPr lang="en-US" altLang="en-US" dirty="0" smtClean="0">
              <a:solidFill>
                <a:srgbClr val="000000"/>
              </a:solidFill>
            </a:endParaRP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endParaRPr lang="en-US" altLang="en-US" dirty="0" smtClean="0">
              <a:solidFill>
                <a:srgbClr val="000000"/>
              </a:solidFill>
            </a:endParaRP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What are the conjugate acid/base pairs?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NH</a:t>
            </a:r>
            <a:r>
              <a:rPr lang="en-US" altLang="en-US" baseline="-25000" dirty="0" smtClean="0">
                <a:solidFill>
                  <a:srgbClr val="000000"/>
                </a:solidFill>
              </a:rPr>
              <a:t>3</a:t>
            </a:r>
            <a:r>
              <a:rPr lang="en-US" altLang="en-US" dirty="0" smtClean="0">
                <a:solidFill>
                  <a:srgbClr val="000000"/>
                </a:solidFill>
              </a:rPr>
              <a:t> / NH</a:t>
            </a:r>
            <a:r>
              <a:rPr lang="en-US" altLang="en-US" baseline="-25000" dirty="0" smtClean="0">
                <a:solidFill>
                  <a:srgbClr val="000000"/>
                </a:solidFill>
              </a:rPr>
              <a:t>4</a:t>
            </a:r>
            <a:r>
              <a:rPr lang="en-US" altLang="en-US" baseline="30000" dirty="0" smtClean="0">
                <a:solidFill>
                  <a:srgbClr val="000000"/>
                </a:solidFill>
              </a:rPr>
              <a:t>+</a:t>
            </a:r>
            <a:r>
              <a:rPr lang="en-US" altLang="en-US" dirty="0" smtClean="0">
                <a:solidFill>
                  <a:srgbClr val="000000"/>
                </a:solidFill>
              </a:rPr>
              <a:t>     and           H</a:t>
            </a:r>
            <a:r>
              <a:rPr lang="en-US" alt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altLang="en-US" dirty="0" smtClean="0">
                <a:solidFill>
                  <a:srgbClr val="000000"/>
                </a:solidFill>
              </a:rPr>
              <a:t>O / OH-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endParaRPr lang="en-US" altLang="en-US" dirty="0" smtClean="0"/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endParaRPr lang="en-US" altLang="en-US" dirty="0" smtClean="0"/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10.5 Acid and Base Strength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4530725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000000"/>
                </a:solidFill>
              </a:rPr>
              <a:t>“Strong” Acids -  </a:t>
            </a:r>
            <a:r>
              <a:rPr lang="en-US" dirty="0" smtClean="0">
                <a:solidFill>
                  <a:srgbClr val="000000"/>
                </a:solidFill>
              </a:rPr>
              <a:t>acids that are </a:t>
            </a:r>
            <a:r>
              <a:rPr lang="en-US" b="1" dirty="0" smtClean="0">
                <a:solidFill>
                  <a:srgbClr val="000000"/>
                </a:solidFill>
              </a:rPr>
              <a:t>strong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electrolytes</a:t>
            </a:r>
            <a:r>
              <a:rPr lang="en-US" dirty="0" smtClean="0">
                <a:solidFill>
                  <a:srgbClr val="000000"/>
                </a:solidFill>
              </a:rPr>
              <a:t>, which means that ...</a:t>
            </a:r>
          </a:p>
          <a:p>
            <a:pPr marL="857250" lvl="1" indent="-457200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0000"/>
                </a:solidFill>
              </a:rPr>
              <a:t>…100% of the molecules “</a:t>
            </a:r>
            <a:r>
              <a:rPr lang="en-US" b="1" dirty="0" smtClean="0">
                <a:solidFill>
                  <a:srgbClr val="000000"/>
                </a:solidFill>
              </a:rPr>
              <a:t>dissociate</a:t>
            </a:r>
            <a:r>
              <a:rPr lang="en-US" dirty="0" smtClean="0">
                <a:solidFill>
                  <a:srgbClr val="000000"/>
                </a:solidFill>
              </a:rPr>
              <a:t>” (break up into ions) when dissolved in water</a:t>
            </a:r>
          </a:p>
          <a:p>
            <a:pPr marL="857250" lvl="1" indent="-457200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0000"/>
                </a:solidFill>
              </a:rPr>
              <a:t>HCl is a strong acid:   HCl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 H</a:t>
            </a:r>
            <a:r>
              <a:rPr lang="en-US" baseline="30000" dirty="0" smtClean="0">
                <a:solidFill>
                  <a:srgbClr val="000000"/>
                </a:solidFill>
                <a:sym typeface="Wingdings" pitchFamily="2" charset="2"/>
              </a:rPr>
              <a:t>+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 +  </a:t>
            </a:r>
            <a:r>
              <a:rPr lang="en-US" dirty="0" err="1" smtClean="0">
                <a:solidFill>
                  <a:srgbClr val="000000"/>
                </a:solidFill>
                <a:sym typeface="Wingdings" pitchFamily="2" charset="2"/>
              </a:rPr>
              <a:t>Cl</a:t>
            </a:r>
            <a:r>
              <a:rPr lang="en-US" baseline="30000" dirty="0" smtClean="0">
                <a:solidFill>
                  <a:srgbClr val="000000"/>
                </a:solidFill>
                <a:sym typeface="Wingdings" pitchFamily="2" charset="2"/>
              </a:rPr>
              <a:t>-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</a:p>
          <a:p>
            <a:pPr marL="1257300" lvl="2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                                                    100%</a:t>
            </a:r>
            <a:endParaRPr lang="en-US" dirty="0" smtClean="0">
              <a:solidFill>
                <a:srgbClr val="000000"/>
              </a:solidFill>
            </a:endParaRPr>
          </a:p>
          <a:p>
            <a:pPr marL="400050" lvl="1" indent="0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10.5 Acid and Base Strength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4530725"/>
          </a:xfrm>
        </p:spPr>
        <p:txBody>
          <a:bodyPr/>
          <a:lstStyle/>
          <a:p>
            <a:pPr marL="857250" lvl="1" indent="-457200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0000"/>
                </a:solidFill>
              </a:rPr>
              <a:t>There are only 6 strong acids… you will need to </a:t>
            </a:r>
            <a:r>
              <a:rPr lang="en-US" b="1" u="sng" dirty="0" smtClean="0">
                <a:solidFill>
                  <a:srgbClr val="000000"/>
                </a:solidFill>
              </a:rPr>
              <a:t>memorize</a:t>
            </a:r>
            <a:r>
              <a:rPr lang="en-US" dirty="0" smtClean="0">
                <a:solidFill>
                  <a:srgbClr val="000000"/>
                </a:solidFill>
              </a:rPr>
              <a:t> 3 of them:</a:t>
            </a:r>
          </a:p>
          <a:p>
            <a:pPr marL="1257300" lvl="2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     HCl             H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SO</a:t>
            </a:r>
            <a:r>
              <a:rPr lang="en-US" baseline="-25000" dirty="0" smtClean="0">
                <a:solidFill>
                  <a:srgbClr val="000000"/>
                </a:solidFill>
              </a:rPr>
              <a:t>4</a:t>
            </a:r>
            <a:r>
              <a:rPr lang="en-US" dirty="0" smtClean="0">
                <a:solidFill>
                  <a:srgbClr val="000000"/>
                </a:solidFill>
              </a:rPr>
              <a:t>                  HNO</a:t>
            </a:r>
            <a:r>
              <a:rPr lang="en-US" baseline="-25000" dirty="0" smtClean="0">
                <a:solidFill>
                  <a:srgbClr val="000000"/>
                </a:solidFill>
              </a:rPr>
              <a:t>3</a:t>
            </a:r>
            <a:endParaRPr lang="en-US" dirty="0" smtClean="0">
              <a:solidFill>
                <a:srgbClr val="000000"/>
              </a:solidFill>
            </a:endParaRPr>
          </a:p>
          <a:p>
            <a:pPr marL="857250" lvl="1" indent="-457200"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322387"/>
          </a:xfrm>
        </p:spPr>
        <p:txBody>
          <a:bodyPr/>
          <a:lstStyle/>
          <a:p>
            <a:pPr eaLnBrk="1" hangingPunct="1"/>
            <a:r>
              <a:rPr lang="en-US" altLang="en-US" smtClean="0"/>
              <a:t>10.1 Acids and Bases in Aqueous Solution</a:t>
            </a:r>
          </a:p>
        </p:txBody>
      </p:sp>
      <p:sp>
        <p:nvSpPr>
          <p:cNvPr id="3348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000000"/>
                </a:solidFill>
              </a:rPr>
              <a:t>An </a:t>
            </a:r>
            <a:r>
              <a:rPr lang="en-US" altLang="en-US" b="1" smtClean="0">
                <a:solidFill>
                  <a:srgbClr val="000000"/>
                </a:solidFill>
              </a:rPr>
              <a:t>acid</a:t>
            </a:r>
            <a:r>
              <a:rPr lang="en-US" altLang="en-US" smtClean="0">
                <a:solidFill>
                  <a:srgbClr val="000000"/>
                </a:solidFill>
              </a:rPr>
              <a:t> is a covalent compound that produces hydrogen ions, H</a:t>
            </a:r>
            <a:r>
              <a:rPr lang="en-US" altLang="en-US" baseline="30000" smtClean="0">
                <a:solidFill>
                  <a:srgbClr val="000000"/>
                </a:solidFill>
              </a:rPr>
              <a:t>+</a:t>
            </a:r>
            <a:r>
              <a:rPr lang="en-US" altLang="en-US" smtClean="0">
                <a:solidFill>
                  <a:srgbClr val="000000"/>
                </a:solidFill>
              </a:rPr>
              <a:t>,  and an anion when dissolved in water. </a:t>
            </a:r>
          </a:p>
          <a:p>
            <a:pPr marL="457200" indent="-457200"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en-US" smtClean="0">
                <a:solidFill>
                  <a:srgbClr val="000000"/>
                </a:solidFill>
              </a:rPr>
              <a:t>               HCl  </a:t>
            </a:r>
            <a:r>
              <a:rPr lang="en-US" altLang="en-US" sz="1800" smtClean="0">
                <a:solidFill>
                  <a:srgbClr val="000000"/>
                </a:solidFill>
              </a:rPr>
              <a:t>(+water)   </a:t>
            </a:r>
            <a:r>
              <a:rPr lang="en-US" altLang="en-US" smtClean="0">
                <a:solidFill>
                  <a:srgbClr val="000000"/>
                </a:solidFill>
              </a:rPr>
              <a:t>→ </a:t>
            </a:r>
            <a:r>
              <a:rPr lang="en-US" altLang="en-US" smtClean="0">
                <a:solidFill>
                  <a:srgbClr val="000000"/>
                </a:solidFill>
                <a:sym typeface="Wingdings" panose="05000000000000000000" pitchFamily="2" charset="2"/>
              </a:rPr>
              <a:t>H</a:t>
            </a:r>
            <a:r>
              <a:rPr lang="en-US" altLang="en-US" baseline="30000" smtClean="0">
                <a:solidFill>
                  <a:srgbClr val="000000"/>
                </a:solidFill>
                <a:sym typeface="Wingdings" panose="05000000000000000000" pitchFamily="2" charset="2"/>
              </a:rPr>
              <a:t>+</a:t>
            </a:r>
            <a:r>
              <a:rPr lang="en-US" altLang="en-US" baseline="-25000" smtClean="0">
                <a:solidFill>
                  <a:srgbClr val="000000"/>
                </a:solidFill>
                <a:sym typeface="Wingdings" panose="05000000000000000000" pitchFamily="2" charset="2"/>
              </a:rPr>
              <a:t>(aq)</a:t>
            </a:r>
            <a:r>
              <a:rPr lang="en-US" altLang="en-US" smtClean="0">
                <a:solidFill>
                  <a:srgbClr val="000000"/>
                </a:solidFill>
                <a:sym typeface="Wingdings" panose="05000000000000000000" pitchFamily="2" charset="2"/>
              </a:rPr>
              <a:t> + Cl</a:t>
            </a:r>
            <a:r>
              <a:rPr lang="en-US" altLang="en-US" baseline="30000" smtClean="0">
                <a:solidFill>
                  <a:srgbClr val="000000"/>
                </a:solidFill>
                <a:sym typeface="Wingdings" panose="05000000000000000000" pitchFamily="2" charset="2"/>
              </a:rPr>
              <a:t>-</a:t>
            </a:r>
            <a:r>
              <a:rPr lang="en-US" altLang="en-US" baseline="-25000" smtClean="0">
                <a:solidFill>
                  <a:srgbClr val="000000"/>
                </a:solidFill>
                <a:sym typeface="Wingdings" panose="05000000000000000000" pitchFamily="2" charset="2"/>
              </a:rPr>
              <a:t>(aq)</a:t>
            </a:r>
            <a:endParaRPr lang="en-US" altLang="en-US" smtClean="0">
              <a:solidFill>
                <a:srgbClr val="000000"/>
              </a:solidFill>
            </a:endParaRPr>
          </a:p>
          <a:p>
            <a:pPr marL="457200" indent="-457200" eaLnBrk="1" hangingPunct="1">
              <a:lnSpc>
                <a:spcPct val="90000"/>
              </a:lnSpc>
            </a:pPr>
            <a:endParaRPr lang="en-US" altLang="en-US" smtClean="0">
              <a:solidFill>
                <a:srgbClr val="000000"/>
              </a:solidFill>
            </a:endParaRP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000000"/>
                </a:solidFill>
              </a:rPr>
              <a:t>The H</a:t>
            </a:r>
            <a:r>
              <a:rPr lang="en-US" altLang="en-US" baseline="30000" smtClean="0">
                <a:solidFill>
                  <a:srgbClr val="000000"/>
                </a:solidFill>
              </a:rPr>
              <a:t>+</a:t>
            </a:r>
            <a:r>
              <a:rPr lang="en-US" altLang="en-US" smtClean="0">
                <a:solidFill>
                  <a:srgbClr val="000000"/>
                </a:solidFill>
              </a:rPr>
              <a:t> ion is </a:t>
            </a:r>
            <a:r>
              <a:rPr lang="en-US" altLang="en-US" b="1" smtClean="0">
                <a:solidFill>
                  <a:srgbClr val="000000"/>
                </a:solidFill>
              </a:rPr>
              <a:t>always</a:t>
            </a:r>
            <a:r>
              <a:rPr lang="en-US" altLang="en-US" smtClean="0">
                <a:solidFill>
                  <a:srgbClr val="000000"/>
                </a:solidFill>
              </a:rPr>
              <a:t> “picked up” by something else… often water unless there is a </a:t>
            </a:r>
            <a:r>
              <a:rPr lang="en-US" altLang="en-US" b="1" smtClean="0">
                <a:solidFill>
                  <a:srgbClr val="000000"/>
                </a:solidFill>
              </a:rPr>
              <a:t>base</a:t>
            </a:r>
            <a:r>
              <a:rPr lang="en-US" altLang="en-US" smtClean="0">
                <a:solidFill>
                  <a:srgbClr val="000000"/>
                </a:solidFill>
              </a:rPr>
              <a:t> around to “snag”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10.5 Acid and Base Strength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4530725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000000"/>
                </a:solidFill>
              </a:rPr>
              <a:t>“Weak” Acids -  </a:t>
            </a:r>
            <a:r>
              <a:rPr lang="en-US" dirty="0" smtClean="0">
                <a:solidFill>
                  <a:srgbClr val="000000"/>
                </a:solidFill>
              </a:rPr>
              <a:t>acids that are </a:t>
            </a:r>
            <a:r>
              <a:rPr lang="en-US" b="1" dirty="0" smtClean="0">
                <a:solidFill>
                  <a:srgbClr val="000000"/>
                </a:solidFill>
              </a:rPr>
              <a:t>weak electrolytes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857250" lvl="1" indent="-457200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0000"/>
                </a:solidFill>
              </a:rPr>
              <a:t>When it reaches equilibrium, only about 1-5% of the molecules dissociate (break up into ions) when dissolved in water</a:t>
            </a:r>
          </a:p>
          <a:p>
            <a:pPr marL="857250" lvl="1" indent="-457200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0000"/>
                </a:solidFill>
              </a:rPr>
              <a:t>HNO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is a weak acid: HNO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 3" panose="05040102010807070707" pitchFamily="18" charset="2"/>
              </a:rPr>
              <a:t>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H</a:t>
            </a:r>
            <a:r>
              <a:rPr lang="en-US" baseline="30000" dirty="0" smtClean="0">
                <a:solidFill>
                  <a:srgbClr val="000000"/>
                </a:solidFill>
                <a:sym typeface="Wingdings" pitchFamily="2" charset="2"/>
              </a:rPr>
              <a:t>+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+ </a:t>
            </a:r>
            <a:r>
              <a:rPr lang="en-US" dirty="0" smtClean="0">
                <a:solidFill>
                  <a:srgbClr val="000000"/>
                </a:solidFill>
              </a:rPr>
              <a:t>NO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sz="4400" baseline="30000" dirty="0" smtClean="0">
                <a:solidFill>
                  <a:srgbClr val="000000"/>
                </a:solidFill>
              </a:rPr>
              <a:t>-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1257300" lvl="2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                                  ~98%           ~2%</a:t>
            </a:r>
          </a:p>
          <a:p>
            <a:pPr marL="1257300" lvl="2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                             remain intact</a:t>
            </a:r>
            <a:endParaRPr lang="en-US" dirty="0" smtClean="0">
              <a:solidFill>
                <a:srgbClr val="000000"/>
              </a:solidFill>
            </a:endParaRPr>
          </a:p>
          <a:p>
            <a:pPr marL="857250" lvl="1" indent="-457200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0000"/>
                </a:solidFill>
              </a:rPr>
              <a:t>Most acids are weak</a:t>
            </a:r>
          </a:p>
          <a:p>
            <a:pPr marL="1257300" lvl="2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10.5 </a:t>
            </a:r>
            <a:r>
              <a:rPr lang="en-US" altLang="en-US" sz="3600" dirty="0" err="1" smtClean="0"/>
              <a:t>Ka</a:t>
            </a:r>
            <a:r>
              <a:rPr lang="en-US" altLang="en-US" sz="3600" dirty="0" smtClean="0"/>
              <a:t> of Weak Acids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229600" cy="45307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HNO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(</a:t>
            </a:r>
            <a:r>
              <a:rPr lang="en-US" dirty="0" err="1" smtClean="0">
                <a:solidFill>
                  <a:srgbClr val="000000"/>
                </a:solidFill>
              </a:rPr>
              <a:t>aq</a:t>
            </a:r>
            <a:r>
              <a:rPr lang="en-US" dirty="0" smtClean="0">
                <a:solidFill>
                  <a:srgbClr val="000000"/>
                </a:solidFill>
              </a:rPr>
              <a:t>) + H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O (l) </a:t>
            </a:r>
            <a:r>
              <a:rPr lang="en-US" dirty="0" smtClean="0">
                <a:solidFill>
                  <a:srgbClr val="000000"/>
                </a:solidFill>
                <a:sym typeface="Wingdings 3" panose="05040102010807070707" pitchFamily="18" charset="2"/>
              </a:rPr>
              <a:t>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H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3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O</a:t>
            </a:r>
            <a:r>
              <a:rPr lang="en-US" baseline="30000" dirty="0" smtClean="0">
                <a:solidFill>
                  <a:srgbClr val="000000"/>
                </a:solidFill>
                <a:sym typeface="Wingdings" pitchFamily="2" charset="2"/>
              </a:rPr>
              <a:t>+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0000"/>
                </a:solidFill>
              </a:rPr>
              <a:t>aq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+ </a:t>
            </a:r>
            <a:r>
              <a:rPr lang="en-US" dirty="0" smtClean="0">
                <a:solidFill>
                  <a:srgbClr val="000000"/>
                </a:solidFill>
              </a:rPr>
              <a:t>NO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sz="4400" baseline="30000" dirty="0" smtClean="0">
                <a:solidFill>
                  <a:srgbClr val="000000"/>
                </a:solidFill>
              </a:rPr>
              <a:t>-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0000"/>
                </a:solidFill>
              </a:rPr>
              <a:t>aq</a:t>
            </a:r>
            <a:r>
              <a:rPr lang="en-US" dirty="0">
                <a:solidFill>
                  <a:srgbClr val="000000"/>
                </a:solidFill>
              </a:rPr>
              <a:t>) </a:t>
            </a: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1257300" lvl="2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62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17587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10.5 Acid and Base Strength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30725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000000"/>
                </a:solidFill>
              </a:rPr>
              <a:t>Strong Base:  </a:t>
            </a:r>
            <a:r>
              <a:rPr lang="en-US" dirty="0" smtClean="0">
                <a:solidFill>
                  <a:srgbClr val="000000"/>
                </a:solidFill>
              </a:rPr>
              <a:t>Any ionic compound containing the hydroxide (OH-) ion</a:t>
            </a:r>
          </a:p>
          <a:p>
            <a:pPr marL="857250" lvl="1" indent="-457200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0000"/>
                </a:solidFill>
              </a:rPr>
              <a:t>100% of ionic compounds break into ions when they dissolve</a:t>
            </a:r>
          </a:p>
          <a:p>
            <a:pPr marL="857250" lvl="1" indent="-457200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			NaOH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 Na</a:t>
            </a:r>
            <a:r>
              <a:rPr lang="en-US" baseline="30000" dirty="0" smtClean="0">
                <a:solidFill>
                  <a:srgbClr val="000000"/>
                </a:solidFill>
                <a:sym typeface="Wingdings" pitchFamily="2" charset="2"/>
              </a:rPr>
              <a:t>+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+ OH</a:t>
            </a:r>
            <a:r>
              <a:rPr lang="en-US" baseline="30000" dirty="0" smtClean="0">
                <a:solidFill>
                  <a:srgbClr val="000000"/>
                </a:solidFill>
                <a:sym typeface="Wingdings" pitchFamily="2" charset="2"/>
              </a:rPr>
              <a:t>-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 (100%)</a:t>
            </a:r>
          </a:p>
          <a:p>
            <a:pPr marL="857250" lvl="1" indent="-457200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            Ca(OH)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2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  Ca</a:t>
            </a:r>
            <a:r>
              <a:rPr lang="en-US" baseline="30000" dirty="0" smtClean="0">
                <a:solidFill>
                  <a:srgbClr val="000000"/>
                </a:solidFill>
                <a:sym typeface="Wingdings" pitchFamily="2" charset="2"/>
              </a:rPr>
              <a:t>2+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+ 2 OH</a:t>
            </a:r>
            <a:r>
              <a:rPr lang="en-US" baseline="30000" dirty="0" smtClean="0">
                <a:solidFill>
                  <a:srgbClr val="000000"/>
                </a:solidFill>
                <a:sym typeface="Wingdings" pitchFamily="2" charset="2"/>
              </a:rPr>
              <a:t>-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(100%)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17587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10.5 Acid and Base Strength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30725"/>
          </a:xfrm>
          <a:ln>
            <a:solidFill>
              <a:schemeClr val="tx1">
                <a:lumMod val="10000"/>
              </a:schemeClr>
            </a:solidFill>
          </a:ln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defRPr/>
            </a:pPr>
            <a:r>
              <a:rPr lang="en-US" altLang="en-US" b="1" dirty="0" smtClean="0">
                <a:solidFill>
                  <a:srgbClr val="000000"/>
                </a:solidFill>
              </a:rPr>
              <a:t>Weak base: </a:t>
            </a:r>
            <a:r>
              <a:rPr lang="en-US" altLang="en-US" dirty="0" smtClean="0">
                <a:solidFill>
                  <a:srgbClr val="000000"/>
                </a:solidFill>
              </a:rPr>
              <a:t>Any substance </a:t>
            </a:r>
            <a:r>
              <a:rPr lang="en-US" altLang="en-US" u="sng" dirty="0" smtClean="0">
                <a:solidFill>
                  <a:srgbClr val="000000"/>
                </a:solidFill>
              </a:rPr>
              <a:t>acting as a base </a:t>
            </a:r>
            <a:r>
              <a:rPr lang="en-US" altLang="en-US" dirty="0" smtClean="0">
                <a:solidFill>
                  <a:srgbClr val="000000"/>
                </a:solidFill>
              </a:rPr>
              <a:t>that does NOT contain hydroxide.</a:t>
            </a:r>
          </a:p>
          <a:p>
            <a:pPr marL="457200" indent="-457200" eaLnBrk="1" hangingPunct="1">
              <a:lnSpc>
                <a:spcPct val="90000"/>
              </a:lnSpc>
              <a:defRPr/>
            </a:pPr>
            <a:endParaRPr lang="en-US" altLang="en-US" dirty="0" smtClean="0"/>
          </a:p>
          <a:p>
            <a:pPr marL="0" indent="0" eaLnBrk="1" hangingPunct="1">
              <a:lnSpc>
                <a:spcPct val="90000"/>
              </a:lnSpc>
              <a:buFont typeface="Times New Roman" panose="02020603050405020304" pitchFamily="18" charset="0"/>
              <a:buNone/>
              <a:defRPr/>
            </a:pPr>
            <a:r>
              <a:rPr lang="en-US" altLang="en-US" dirty="0" smtClean="0"/>
              <a:t>            </a:t>
            </a:r>
            <a:r>
              <a:rPr lang="en-US" altLang="en-US" dirty="0" smtClean="0">
                <a:solidFill>
                  <a:srgbClr val="000000"/>
                </a:solidFill>
              </a:rPr>
              <a:t>NH</a:t>
            </a:r>
            <a:r>
              <a:rPr lang="en-US" altLang="en-US" baseline="-25000" dirty="0" smtClean="0">
                <a:solidFill>
                  <a:srgbClr val="000000"/>
                </a:solidFill>
              </a:rPr>
              <a:t>3</a:t>
            </a:r>
            <a:r>
              <a:rPr lang="en-US" altLang="en-US" dirty="0" smtClean="0">
                <a:solidFill>
                  <a:srgbClr val="000000"/>
                </a:solidFill>
              </a:rPr>
              <a:t>   +   H</a:t>
            </a:r>
            <a:r>
              <a:rPr lang="en-US" alt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altLang="en-US" dirty="0" smtClean="0">
                <a:solidFill>
                  <a:srgbClr val="000000"/>
                </a:solidFill>
              </a:rPr>
              <a:t>O   </a:t>
            </a:r>
            <a:r>
              <a:rPr lang="en-US" altLang="en-US" dirty="0" smtClean="0">
                <a:solidFill>
                  <a:srgbClr val="000000"/>
                </a:solidFill>
                <a:sym typeface="Wingdings 3"/>
              </a:rPr>
              <a:t>     NH</a:t>
            </a:r>
            <a:r>
              <a:rPr lang="en-US" altLang="en-US" baseline="-25000" dirty="0" smtClean="0">
                <a:solidFill>
                  <a:srgbClr val="000000"/>
                </a:solidFill>
                <a:sym typeface="Wingdings 3"/>
              </a:rPr>
              <a:t>4</a:t>
            </a:r>
            <a:r>
              <a:rPr lang="en-US" altLang="en-US" baseline="30000" dirty="0" smtClean="0">
                <a:solidFill>
                  <a:srgbClr val="000000"/>
                </a:solidFill>
                <a:sym typeface="Wingdings 3"/>
              </a:rPr>
              <a:t>+</a:t>
            </a:r>
            <a:r>
              <a:rPr lang="en-US" altLang="en-US" dirty="0" smtClean="0">
                <a:solidFill>
                  <a:srgbClr val="000000"/>
                </a:solidFill>
                <a:sym typeface="Wingdings 3"/>
              </a:rPr>
              <a:t>  +  OH</a:t>
            </a:r>
            <a:r>
              <a:rPr lang="en-US" altLang="en-US" baseline="30000" dirty="0" smtClean="0">
                <a:solidFill>
                  <a:srgbClr val="000000"/>
                </a:solidFill>
                <a:sym typeface="Wingdings 3"/>
              </a:rPr>
              <a:t>-</a:t>
            </a:r>
            <a:r>
              <a:rPr lang="en-US" altLang="en-US" dirty="0" smtClean="0">
                <a:solidFill>
                  <a:srgbClr val="000000"/>
                </a:solidFill>
                <a:sym typeface="Wingdings 3"/>
              </a:rPr>
              <a:t> </a:t>
            </a:r>
            <a:endParaRPr lang="en-US" altLang="en-US" dirty="0" smtClean="0">
              <a:solidFill>
                <a:srgbClr val="000000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Times New Roman" panose="02020603050405020304" pitchFamily="18" charset="0"/>
              <a:buNone/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                                                         ~ 0.5%</a:t>
            </a:r>
          </a:p>
          <a:p>
            <a:pPr marL="457200" indent="-457200" eaLnBrk="1" hangingPunct="1">
              <a:lnSpc>
                <a:spcPct val="90000"/>
              </a:lnSpc>
              <a:buFont typeface="Times New Roman" panose="02020603050405020304" pitchFamily="18" charset="0"/>
              <a:buNone/>
              <a:defRPr/>
            </a:pPr>
            <a:endParaRPr lang="en-US" altLang="en-US" dirty="0" smtClean="0"/>
          </a:p>
          <a:p>
            <a:pPr marL="457200" indent="-457200" eaLnBrk="1" hangingPunct="1">
              <a:lnSpc>
                <a:spcPct val="90000"/>
              </a:lnSpc>
              <a:buFont typeface="Times New Roman" panose="02020603050405020304" pitchFamily="18" charset="0"/>
              <a:buNone/>
              <a:defRPr/>
            </a:pPr>
            <a:r>
              <a:rPr lang="en-US" altLang="en-US" dirty="0" smtClean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pPr eaLnBrk="1" hangingPunct="1"/>
            <a:r>
              <a:rPr lang="en-US" altLang="en-US" smtClean="0"/>
              <a:t>10.7 H</a:t>
            </a:r>
            <a:r>
              <a:rPr lang="en-US" altLang="en-US" baseline="-25000" smtClean="0"/>
              <a:t>3</a:t>
            </a:r>
            <a:r>
              <a:rPr lang="en-US" altLang="en-US" smtClean="0"/>
              <a:t>O</a:t>
            </a:r>
            <a:r>
              <a:rPr lang="en-US" altLang="en-US" baseline="30000" smtClean="0"/>
              <a:t>+</a:t>
            </a:r>
            <a:r>
              <a:rPr lang="en-US" altLang="en-US" smtClean="0"/>
              <a:t> and OH</a:t>
            </a:r>
            <a:r>
              <a:rPr lang="en-US" altLang="en-US" baseline="30000" smtClean="0"/>
              <a:t>-</a:t>
            </a:r>
            <a:r>
              <a:rPr lang="en-US" altLang="en-US" smtClean="0"/>
              <a:t> in Pure Water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3820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“Auto-ionization” of water</a:t>
            </a:r>
          </a:p>
          <a:p>
            <a:pPr eaLnBrk="1" hangingPunct="1">
              <a:buFontTx/>
              <a:buNone/>
              <a:defRPr/>
            </a:pPr>
            <a:r>
              <a:rPr lang="en-US" baseline="30000" dirty="0" smtClean="0">
                <a:solidFill>
                  <a:srgbClr val="000000"/>
                </a:solidFill>
                <a:cs typeface="Arial" charset="0"/>
              </a:rPr>
              <a:t>		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H</a:t>
            </a:r>
            <a:r>
              <a:rPr lang="en-US" baseline="-25000" dirty="0" smtClean="0">
                <a:solidFill>
                  <a:srgbClr val="000000"/>
                </a:solidFill>
                <a:cs typeface="Arial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O</a:t>
            </a:r>
            <a:r>
              <a:rPr lang="en-US" baseline="-25000" dirty="0" smtClean="0">
                <a:solidFill>
                  <a:srgbClr val="000000"/>
                </a:solidFill>
                <a:cs typeface="Arial" charset="0"/>
              </a:rPr>
              <a:t>(l)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 + H</a:t>
            </a:r>
            <a:r>
              <a:rPr lang="en-US" baseline="-25000" dirty="0" smtClean="0">
                <a:solidFill>
                  <a:srgbClr val="000000"/>
                </a:solidFill>
                <a:cs typeface="Arial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O</a:t>
            </a:r>
            <a:r>
              <a:rPr lang="en-US" baseline="-25000" dirty="0" smtClean="0">
                <a:solidFill>
                  <a:srgbClr val="000000"/>
                </a:solidFill>
                <a:cs typeface="Arial" charset="0"/>
              </a:rPr>
              <a:t>(l)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    </a:t>
            </a:r>
            <a:r>
              <a:rPr lang="en-US" dirty="0" smtClean="0">
                <a:solidFill>
                  <a:srgbClr val="000000"/>
                </a:solidFill>
                <a:cs typeface="Arial" charset="0"/>
                <a:sym typeface="Wingdings 3"/>
              </a:rPr>
              <a:t>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      H</a:t>
            </a:r>
            <a:r>
              <a:rPr lang="en-US" baseline="-25000" dirty="0" smtClean="0">
                <a:solidFill>
                  <a:srgbClr val="000000"/>
                </a:solidFill>
                <a:cs typeface="Arial" charset="0"/>
              </a:rPr>
              <a:t>3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O</a:t>
            </a:r>
            <a:r>
              <a:rPr lang="en-US" baseline="30000" dirty="0" smtClean="0">
                <a:solidFill>
                  <a:srgbClr val="000000"/>
                </a:solidFill>
                <a:cs typeface="Arial" charset="0"/>
              </a:rPr>
              <a:t>+</a:t>
            </a:r>
            <a:r>
              <a:rPr lang="en-US" baseline="-25000" dirty="0" smtClean="0">
                <a:solidFill>
                  <a:srgbClr val="000000"/>
                </a:solidFill>
                <a:cs typeface="Arial" charset="0"/>
              </a:rPr>
              <a:t>(</a:t>
            </a:r>
            <a:r>
              <a:rPr lang="en-US" baseline="-25000" dirty="0" err="1" smtClean="0">
                <a:solidFill>
                  <a:srgbClr val="000000"/>
                </a:solidFill>
                <a:cs typeface="Arial" charset="0"/>
              </a:rPr>
              <a:t>aq</a:t>
            </a:r>
            <a:r>
              <a:rPr lang="en-US" baseline="-25000" dirty="0" smtClean="0">
                <a:solidFill>
                  <a:srgbClr val="000000"/>
                </a:solidFill>
                <a:cs typeface="Arial" charset="0"/>
              </a:rPr>
              <a:t>)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  +  OH</a:t>
            </a:r>
            <a:r>
              <a:rPr lang="en-US" baseline="30000" dirty="0" smtClean="0">
                <a:solidFill>
                  <a:srgbClr val="000000"/>
                </a:solidFill>
                <a:cs typeface="Arial" charset="0"/>
              </a:rPr>
              <a:t>-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baseline="-25000" dirty="0" smtClean="0">
                <a:solidFill>
                  <a:srgbClr val="000000"/>
                </a:solidFill>
                <a:cs typeface="Arial" charset="0"/>
              </a:rPr>
              <a:t>(</a:t>
            </a:r>
            <a:r>
              <a:rPr lang="en-US" baseline="-25000" dirty="0" err="1" smtClean="0">
                <a:solidFill>
                  <a:srgbClr val="000000"/>
                </a:solidFill>
                <a:cs typeface="Arial" charset="0"/>
              </a:rPr>
              <a:t>aq</a:t>
            </a:r>
            <a:r>
              <a:rPr lang="en-US" baseline="-25000" dirty="0" smtClean="0">
                <a:solidFill>
                  <a:srgbClr val="000000"/>
                </a:solidFill>
                <a:cs typeface="Arial" charset="0"/>
              </a:rPr>
              <a:t>)</a:t>
            </a:r>
            <a:endParaRPr lang="en-US" dirty="0" smtClean="0">
              <a:solidFill>
                <a:srgbClr val="000000"/>
              </a:solidFill>
              <a:cs typeface="Arial" charset="0"/>
            </a:endParaRPr>
          </a:p>
          <a:p>
            <a:pPr marL="457200" indent="-457200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b="1" dirty="0" smtClean="0">
                <a:solidFill>
                  <a:srgbClr val="000000"/>
                </a:solidFill>
              </a:rPr>
              <a:t>equilibrium equation</a:t>
            </a:r>
            <a:r>
              <a:rPr lang="en-US" dirty="0" smtClean="0">
                <a:solidFill>
                  <a:srgbClr val="000000"/>
                </a:solidFill>
              </a:rPr>
              <a:t> for water, K</a:t>
            </a:r>
            <a:r>
              <a:rPr lang="en-US" baseline="-25000" dirty="0" smtClean="0">
                <a:solidFill>
                  <a:srgbClr val="000000"/>
                </a:solidFill>
              </a:rPr>
              <a:t>w</a:t>
            </a:r>
            <a:r>
              <a:rPr lang="en-US" dirty="0" smtClean="0">
                <a:solidFill>
                  <a:srgbClr val="000000"/>
                </a:solidFill>
              </a:rPr>
              <a:t>, is: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  <a:defRPr/>
            </a:pPr>
            <a:r>
              <a:rPr lang="en-US" baseline="-25000" dirty="0" smtClean="0">
                <a:solidFill>
                  <a:srgbClr val="000000"/>
                </a:solidFill>
              </a:rPr>
              <a:t>		             </a:t>
            </a:r>
            <a:r>
              <a:rPr lang="en-US" dirty="0" smtClean="0">
                <a:solidFill>
                  <a:srgbClr val="000000"/>
                </a:solidFill>
              </a:rPr>
              <a:t>K</a:t>
            </a:r>
            <a:r>
              <a:rPr lang="en-US" baseline="-25000" dirty="0" smtClean="0">
                <a:solidFill>
                  <a:srgbClr val="000000"/>
                </a:solidFill>
              </a:rPr>
              <a:t>w</a:t>
            </a:r>
            <a:r>
              <a:rPr lang="en-US" dirty="0" smtClean="0">
                <a:solidFill>
                  <a:srgbClr val="000000"/>
                </a:solidFill>
              </a:rPr>
              <a:t>  = [H</a:t>
            </a:r>
            <a:r>
              <a:rPr lang="en-US" baseline="-25000" dirty="0" smtClean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O</a:t>
            </a:r>
            <a:r>
              <a:rPr lang="en-US" baseline="30000" dirty="0" smtClean="0">
                <a:solidFill>
                  <a:srgbClr val="000000"/>
                </a:solidFill>
              </a:rPr>
              <a:t>+</a:t>
            </a:r>
            <a:r>
              <a:rPr lang="en-US" dirty="0" smtClean="0">
                <a:solidFill>
                  <a:srgbClr val="000000"/>
                </a:solidFill>
              </a:rPr>
              <a:t>][OH</a:t>
            </a:r>
            <a:r>
              <a:rPr lang="en-US" baseline="30000" dirty="0" smtClean="0">
                <a:solidFill>
                  <a:srgbClr val="000000"/>
                </a:solidFill>
              </a:rPr>
              <a:t>-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               K</a:t>
            </a:r>
            <a:r>
              <a:rPr lang="en-US" baseline="-25000" dirty="0" smtClean="0">
                <a:solidFill>
                  <a:srgbClr val="000000"/>
                </a:solidFill>
              </a:rPr>
              <a:t>w</a:t>
            </a:r>
            <a:r>
              <a:rPr lang="en-US" dirty="0" smtClean="0">
                <a:solidFill>
                  <a:srgbClr val="000000"/>
                </a:solidFill>
              </a:rPr>
              <a:t>  = 1.00 x 10</a:t>
            </a:r>
            <a:r>
              <a:rPr lang="en-US" baseline="30000" dirty="0" smtClean="0">
                <a:solidFill>
                  <a:srgbClr val="000000"/>
                </a:solidFill>
              </a:rPr>
              <a:t>-14</a:t>
            </a:r>
            <a:r>
              <a:rPr lang="en-US" dirty="0" smtClean="0">
                <a:solidFill>
                  <a:srgbClr val="000000"/>
                </a:solidFill>
              </a:rPr>
              <a:t> at 25</a:t>
            </a:r>
            <a:r>
              <a:rPr lang="en-US" baseline="30000" dirty="0" smtClean="0">
                <a:solidFill>
                  <a:srgbClr val="000000"/>
                </a:solidFill>
              </a:rPr>
              <a:t>o</a:t>
            </a:r>
            <a:r>
              <a:rPr lang="en-US" dirty="0" smtClean="0">
                <a:solidFill>
                  <a:srgbClr val="000000"/>
                </a:solidFill>
              </a:rPr>
              <a:t>C.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So in pH neutral water: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                [H</a:t>
            </a:r>
            <a:r>
              <a:rPr lang="en-US" baseline="-25000" dirty="0" smtClean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O</a:t>
            </a:r>
            <a:r>
              <a:rPr lang="en-US" baseline="30000" dirty="0" smtClean="0">
                <a:solidFill>
                  <a:srgbClr val="000000"/>
                </a:solidFill>
              </a:rPr>
              <a:t>+</a:t>
            </a:r>
            <a:r>
              <a:rPr lang="en-US" dirty="0" smtClean="0">
                <a:solidFill>
                  <a:srgbClr val="000000"/>
                </a:solidFill>
              </a:rPr>
              <a:t>]=[OH</a:t>
            </a:r>
            <a:r>
              <a:rPr lang="en-US" baseline="30000" dirty="0" smtClean="0">
                <a:solidFill>
                  <a:srgbClr val="000000"/>
                </a:solidFill>
              </a:rPr>
              <a:t>-</a:t>
            </a:r>
            <a:r>
              <a:rPr lang="en-US" dirty="0" smtClean="0">
                <a:solidFill>
                  <a:srgbClr val="000000"/>
                </a:solidFill>
              </a:rPr>
              <a:t>]=1.00x10</a:t>
            </a:r>
            <a:r>
              <a:rPr lang="en-US" baseline="30000" dirty="0" smtClean="0">
                <a:solidFill>
                  <a:srgbClr val="000000"/>
                </a:solidFill>
              </a:rPr>
              <a:t>-7</a:t>
            </a:r>
            <a:r>
              <a:rPr lang="en-US" dirty="0" smtClean="0">
                <a:solidFill>
                  <a:srgbClr val="000000"/>
                </a:solidFill>
              </a:rPr>
              <a:t>M each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eaLnBrk="1" hangingPunct="1"/>
            <a:r>
              <a:rPr lang="en-US" altLang="en-US" smtClean="0"/>
              <a:t>10.7 H</a:t>
            </a:r>
            <a:r>
              <a:rPr lang="en-US" altLang="en-US" baseline="-25000" smtClean="0"/>
              <a:t>3</a:t>
            </a:r>
            <a:r>
              <a:rPr lang="en-US" altLang="en-US" smtClean="0"/>
              <a:t>O</a:t>
            </a:r>
            <a:r>
              <a:rPr lang="en-US" altLang="en-US" baseline="30000" smtClean="0"/>
              <a:t>+</a:t>
            </a:r>
            <a:r>
              <a:rPr lang="en-US" altLang="en-US" smtClean="0"/>
              <a:t> and OH</a:t>
            </a:r>
            <a:r>
              <a:rPr lang="en-US" altLang="en-US" baseline="30000" smtClean="0"/>
              <a:t>-</a:t>
            </a:r>
            <a:r>
              <a:rPr lang="en-US" altLang="en-US" smtClean="0"/>
              <a:t> in Pure Water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382000" cy="4876800"/>
          </a:xfrm>
        </p:spPr>
        <p:txBody>
          <a:bodyPr/>
          <a:lstStyle/>
          <a:p>
            <a:pPr marL="457200" indent="-457200" eaLnBrk="1" hangingPunct="1"/>
            <a:r>
              <a:rPr lang="en-US" altLang="en-US" smtClean="0">
                <a:solidFill>
                  <a:srgbClr val="000000"/>
                </a:solidFill>
              </a:rPr>
              <a:t>Acidic solution: 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smtClean="0">
                <a:solidFill>
                  <a:srgbClr val="000000"/>
                </a:solidFill>
              </a:rPr>
              <a:t>		[H</a:t>
            </a:r>
            <a:r>
              <a:rPr lang="en-US" altLang="en-US" baseline="-25000" smtClean="0">
                <a:solidFill>
                  <a:srgbClr val="000000"/>
                </a:solidFill>
              </a:rPr>
              <a:t>3</a:t>
            </a:r>
            <a:r>
              <a:rPr lang="en-US" altLang="en-US" smtClean="0">
                <a:solidFill>
                  <a:srgbClr val="000000"/>
                </a:solidFill>
              </a:rPr>
              <a:t>O</a:t>
            </a:r>
            <a:r>
              <a:rPr lang="en-US" altLang="en-US" baseline="30000" smtClean="0">
                <a:solidFill>
                  <a:srgbClr val="000000"/>
                </a:solidFill>
              </a:rPr>
              <a:t>+</a:t>
            </a:r>
            <a:r>
              <a:rPr lang="en-US" altLang="en-US" smtClean="0">
                <a:solidFill>
                  <a:srgbClr val="000000"/>
                </a:solidFill>
              </a:rPr>
              <a:t>]&gt; 10</a:t>
            </a:r>
            <a:r>
              <a:rPr lang="en-US" altLang="en-US" baseline="30000" smtClean="0">
                <a:solidFill>
                  <a:srgbClr val="000000"/>
                </a:solidFill>
              </a:rPr>
              <a:t>-7</a:t>
            </a:r>
            <a:r>
              <a:rPr lang="en-US" altLang="en-US" smtClean="0">
                <a:solidFill>
                  <a:srgbClr val="000000"/>
                </a:solidFill>
              </a:rPr>
              <a:t> M  and [OH</a:t>
            </a:r>
            <a:r>
              <a:rPr lang="en-US" altLang="en-US" baseline="30000" smtClean="0">
                <a:solidFill>
                  <a:srgbClr val="000000"/>
                </a:solidFill>
              </a:rPr>
              <a:t>-</a:t>
            </a:r>
            <a:r>
              <a:rPr lang="en-US" altLang="en-US" smtClean="0">
                <a:solidFill>
                  <a:srgbClr val="000000"/>
                </a:solidFill>
              </a:rPr>
              <a:t>]&lt; 10</a:t>
            </a:r>
            <a:r>
              <a:rPr lang="en-US" altLang="en-US" baseline="30000" smtClean="0">
                <a:solidFill>
                  <a:srgbClr val="000000"/>
                </a:solidFill>
              </a:rPr>
              <a:t>-7</a:t>
            </a:r>
            <a:r>
              <a:rPr lang="en-US" altLang="en-US" smtClean="0">
                <a:solidFill>
                  <a:srgbClr val="000000"/>
                </a:solidFill>
              </a:rPr>
              <a:t> M </a:t>
            </a:r>
          </a:p>
          <a:p>
            <a:pPr marL="457200" indent="-457200" eaLnBrk="1" hangingPunct="1"/>
            <a:endParaRPr lang="en-US" altLang="en-US" smtClean="0">
              <a:solidFill>
                <a:srgbClr val="000000"/>
              </a:solidFill>
            </a:endParaRPr>
          </a:p>
          <a:p>
            <a:pPr marL="457200" indent="-457200" eaLnBrk="1" hangingPunct="1"/>
            <a:endParaRPr lang="en-US" altLang="en-US" smtClean="0">
              <a:solidFill>
                <a:srgbClr val="000000"/>
              </a:solidFill>
            </a:endParaRPr>
          </a:p>
          <a:p>
            <a:pPr marL="457200" indent="-457200" eaLnBrk="1" hangingPunct="1"/>
            <a:r>
              <a:rPr lang="en-US" altLang="en-US" smtClean="0">
                <a:solidFill>
                  <a:srgbClr val="000000"/>
                </a:solidFill>
              </a:rPr>
              <a:t>Basic solution: 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smtClean="0">
                <a:solidFill>
                  <a:srgbClr val="000000"/>
                </a:solidFill>
              </a:rPr>
              <a:t>		[H</a:t>
            </a:r>
            <a:r>
              <a:rPr lang="en-US" altLang="en-US" baseline="-25000" smtClean="0">
                <a:solidFill>
                  <a:srgbClr val="000000"/>
                </a:solidFill>
              </a:rPr>
              <a:t>3</a:t>
            </a:r>
            <a:r>
              <a:rPr lang="en-US" altLang="en-US" smtClean="0">
                <a:solidFill>
                  <a:srgbClr val="000000"/>
                </a:solidFill>
              </a:rPr>
              <a:t>O</a:t>
            </a:r>
            <a:r>
              <a:rPr lang="en-US" altLang="en-US" baseline="30000" smtClean="0">
                <a:solidFill>
                  <a:srgbClr val="000000"/>
                </a:solidFill>
              </a:rPr>
              <a:t>+</a:t>
            </a:r>
            <a:r>
              <a:rPr lang="en-US" altLang="en-US" smtClean="0">
                <a:solidFill>
                  <a:srgbClr val="000000"/>
                </a:solidFill>
              </a:rPr>
              <a:t>]&lt; 10</a:t>
            </a:r>
            <a:r>
              <a:rPr lang="en-US" altLang="en-US" baseline="30000" smtClean="0">
                <a:solidFill>
                  <a:srgbClr val="000000"/>
                </a:solidFill>
              </a:rPr>
              <a:t>-7</a:t>
            </a:r>
            <a:r>
              <a:rPr lang="en-US" altLang="en-US" smtClean="0">
                <a:solidFill>
                  <a:srgbClr val="000000"/>
                </a:solidFill>
              </a:rPr>
              <a:t> M  and [OH</a:t>
            </a:r>
            <a:r>
              <a:rPr lang="en-US" altLang="en-US" baseline="30000" smtClean="0">
                <a:solidFill>
                  <a:srgbClr val="000000"/>
                </a:solidFill>
              </a:rPr>
              <a:t>-</a:t>
            </a:r>
            <a:r>
              <a:rPr lang="en-US" altLang="en-US" smtClean="0">
                <a:solidFill>
                  <a:srgbClr val="000000"/>
                </a:solidFill>
              </a:rPr>
              <a:t>]&gt; 10</a:t>
            </a:r>
            <a:r>
              <a:rPr lang="en-US" altLang="en-US" baseline="30000" smtClean="0">
                <a:solidFill>
                  <a:srgbClr val="000000"/>
                </a:solidFill>
              </a:rPr>
              <a:t>-7</a:t>
            </a:r>
            <a:r>
              <a:rPr lang="en-US" altLang="en-US" smtClean="0">
                <a:solidFill>
                  <a:srgbClr val="000000"/>
                </a:solidFill>
              </a:rPr>
              <a:t> 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en-US" smtClean="0"/>
              <a:t>10.7 Using Kw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382000" cy="4876800"/>
          </a:xfrm>
        </p:spPr>
        <p:txBody>
          <a:bodyPr/>
          <a:lstStyle/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b="1" smtClean="0">
                <a:solidFill>
                  <a:srgbClr val="000000"/>
                </a:solidFill>
              </a:rPr>
              <a:t>If a solution’s [OH</a:t>
            </a:r>
            <a:r>
              <a:rPr lang="en-US" altLang="en-US" b="1" baseline="30000" smtClean="0">
                <a:solidFill>
                  <a:srgbClr val="000000"/>
                </a:solidFill>
              </a:rPr>
              <a:t>-</a:t>
            </a:r>
            <a:r>
              <a:rPr lang="en-US" altLang="en-US" b="1" smtClean="0">
                <a:solidFill>
                  <a:srgbClr val="000000"/>
                </a:solidFill>
              </a:rPr>
              <a:t>] = 1.5x10</a:t>
            </a:r>
            <a:r>
              <a:rPr lang="en-US" altLang="en-US" b="1" baseline="30000" smtClean="0">
                <a:solidFill>
                  <a:srgbClr val="000000"/>
                </a:solidFill>
              </a:rPr>
              <a:t>-9</a:t>
            </a:r>
            <a:r>
              <a:rPr lang="en-US" altLang="en-US" b="1" smtClean="0">
                <a:solidFill>
                  <a:srgbClr val="000000"/>
                </a:solidFill>
              </a:rPr>
              <a:t> M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b="1" smtClean="0">
                <a:solidFill>
                  <a:srgbClr val="000000"/>
                </a:solidFill>
              </a:rPr>
              <a:t>(a)  Is the solution acidic or basic?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b="1" smtClean="0">
                <a:solidFill>
                  <a:srgbClr val="000000"/>
                </a:solidFill>
              </a:rPr>
              <a:t>(b)  What is the [H</a:t>
            </a:r>
            <a:r>
              <a:rPr lang="en-US" altLang="en-US" b="1" baseline="-25000" smtClean="0">
                <a:solidFill>
                  <a:srgbClr val="000000"/>
                </a:solidFill>
              </a:rPr>
              <a:t>3</a:t>
            </a:r>
            <a:r>
              <a:rPr lang="en-US" altLang="en-US" b="1" smtClean="0">
                <a:solidFill>
                  <a:srgbClr val="000000"/>
                </a:solidFill>
              </a:rPr>
              <a:t>O</a:t>
            </a:r>
            <a:r>
              <a:rPr lang="en-US" altLang="en-US" b="1" baseline="30000" smtClean="0">
                <a:solidFill>
                  <a:srgbClr val="000000"/>
                </a:solidFill>
              </a:rPr>
              <a:t>+</a:t>
            </a:r>
            <a:r>
              <a:rPr lang="en-US" altLang="en-US" b="1" smtClean="0">
                <a:solidFill>
                  <a:srgbClr val="000000"/>
                </a:solidFill>
              </a:rPr>
              <a:t>] ?</a:t>
            </a:r>
            <a:r>
              <a:rPr lang="en-US" altLang="en-US" baseline="-25000" smtClean="0"/>
              <a:t> 		</a:t>
            </a:r>
            <a:r>
              <a:rPr lang="en-US" altLang="en-US" baseline="-25000" smtClean="0">
                <a:solidFill>
                  <a:srgbClr val="000000"/>
                </a:solidFill>
              </a:rPr>
              <a:t>             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endParaRPr lang="en-US" altLang="en-US" smtClean="0">
              <a:solidFill>
                <a:srgbClr val="000000"/>
              </a:solidFill>
            </a:endParaRP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endParaRPr lang="en-US" altLang="en-US" smtClean="0">
              <a:solidFill>
                <a:srgbClr val="000000"/>
              </a:solidFill>
            </a:endParaRP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sz="2800" smtClean="0">
                <a:solidFill>
                  <a:srgbClr val="000000"/>
                </a:solidFill>
              </a:rPr>
              <a:t>K</a:t>
            </a:r>
            <a:r>
              <a:rPr lang="en-US" altLang="en-US" sz="2800" baseline="-25000" smtClean="0">
                <a:solidFill>
                  <a:srgbClr val="000000"/>
                </a:solidFill>
              </a:rPr>
              <a:t>w</a:t>
            </a:r>
            <a:r>
              <a:rPr lang="en-US" altLang="en-US" sz="2800" smtClean="0">
                <a:solidFill>
                  <a:srgbClr val="000000"/>
                </a:solidFill>
              </a:rPr>
              <a:t>  = [H</a:t>
            </a:r>
            <a:r>
              <a:rPr lang="en-US" altLang="en-US" sz="2800" baseline="-25000" smtClean="0">
                <a:solidFill>
                  <a:srgbClr val="000000"/>
                </a:solidFill>
              </a:rPr>
              <a:t>3</a:t>
            </a:r>
            <a:r>
              <a:rPr lang="en-US" altLang="en-US" sz="2800" smtClean="0">
                <a:solidFill>
                  <a:srgbClr val="000000"/>
                </a:solidFill>
              </a:rPr>
              <a:t>O</a:t>
            </a:r>
            <a:r>
              <a:rPr lang="en-US" altLang="en-US" sz="2800" baseline="30000" smtClean="0">
                <a:solidFill>
                  <a:srgbClr val="000000"/>
                </a:solidFill>
              </a:rPr>
              <a:t>+</a:t>
            </a:r>
            <a:r>
              <a:rPr lang="en-US" altLang="en-US" sz="2800" smtClean="0">
                <a:solidFill>
                  <a:srgbClr val="000000"/>
                </a:solidFill>
              </a:rPr>
              <a:t>][OH</a:t>
            </a:r>
            <a:r>
              <a:rPr lang="en-US" altLang="en-US" sz="2800" baseline="30000" smtClean="0">
                <a:solidFill>
                  <a:srgbClr val="000000"/>
                </a:solidFill>
              </a:rPr>
              <a:t>-</a:t>
            </a:r>
            <a:r>
              <a:rPr lang="en-US" altLang="en-US" sz="2800" smtClean="0">
                <a:solidFill>
                  <a:srgbClr val="000000"/>
                </a:solidFill>
              </a:rPr>
              <a:t>] = 1.00 x 10</a:t>
            </a:r>
            <a:r>
              <a:rPr lang="en-US" altLang="en-US" sz="2800" baseline="30000" smtClean="0">
                <a:solidFill>
                  <a:srgbClr val="000000"/>
                </a:solidFill>
              </a:rPr>
              <a:t>-14</a:t>
            </a:r>
            <a:endParaRPr lang="en-US" altLang="en-US" sz="2800" smtClean="0">
              <a:solidFill>
                <a:srgbClr val="000000"/>
              </a:solidFill>
            </a:endParaRP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sz="2800" smtClean="0">
                <a:solidFill>
                  <a:srgbClr val="000000"/>
                </a:solidFill>
              </a:rPr>
              <a:t>In neutral solutions:   [H</a:t>
            </a:r>
            <a:r>
              <a:rPr lang="en-US" altLang="en-US" sz="2800" baseline="-25000" smtClean="0">
                <a:solidFill>
                  <a:srgbClr val="000000"/>
                </a:solidFill>
              </a:rPr>
              <a:t>3</a:t>
            </a:r>
            <a:r>
              <a:rPr lang="en-US" altLang="en-US" sz="2800" smtClean="0">
                <a:solidFill>
                  <a:srgbClr val="000000"/>
                </a:solidFill>
              </a:rPr>
              <a:t>O</a:t>
            </a:r>
            <a:r>
              <a:rPr lang="en-US" altLang="en-US" sz="2800" baseline="30000" smtClean="0">
                <a:solidFill>
                  <a:srgbClr val="000000"/>
                </a:solidFill>
              </a:rPr>
              <a:t>+</a:t>
            </a:r>
            <a:r>
              <a:rPr lang="en-US" altLang="en-US" sz="2800" smtClean="0">
                <a:solidFill>
                  <a:srgbClr val="000000"/>
                </a:solidFill>
              </a:rPr>
              <a:t>]=[OH</a:t>
            </a:r>
            <a:r>
              <a:rPr lang="en-US" altLang="en-US" sz="2800" baseline="30000" smtClean="0">
                <a:solidFill>
                  <a:srgbClr val="000000"/>
                </a:solidFill>
              </a:rPr>
              <a:t>-</a:t>
            </a:r>
            <a:r>
              <a:rPr lang="en-US" altLang="en-US" sz="2800" smtClean="0">
                <a:solidFill>
                  <a:srgbClr val="000000"/>
                </a:solidFill>
              </a:rPr>
              <a:t>]=1.00x10</a:t>
            </a:r>
            <a:r>
              <a:rPr lang="en-US" altLang="en-US" sz="2800" baseline="30000" smtClean="0">
                <a:solidFill>
                  <a:srgbClr val="000000"/>
                </a:solidFill>
              </a:rPr>
              <a:t>-7</a:t>
            </a:r>
            <a:r>
              <a:rPr lang="en-US" altLang="en-US" sz="2800" smtClean="0">
                <a:solidFill>
                  <a:srgbClr val="000000"/>
                </a:solidFill>
              </a:rPr>
              <a:t>M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endParaRPr lang="en-US" altLang="en-US" b="1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10.8 Measuring Acidity in Aqueous Solution: pH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01000" cy="4530725"/>
          </a:xfrm>
        </p:spPr>
        <p:txBody>
          <a:bodyPr/>
          <a:lstStyle/>
          <a:p>
            <a:pPr marL="457200" indent="-457200" eaLnBrk="1" hangingPunct="1">
              <a:tabLst>
                <a:tab pos="2511425" algn="l"/>
                <a:tab pos="4114800" algn="l"/>
              </a:tabLst>
            </a:pPr>
            <a:r>
              <a:rPr lang="en-US" altLang="en-US" dirty="0" smtClean="0">
                <a:solidFill>
                  <a:srgbClr val="000000"/>
                </a:solidFill>
              </a:rPr>
              <a:t>pH is just a variation of the [H</a:t>
            </a:r>
            <a:r>
              <a:rPr lang="en-US" altLang="en-US" baseline="-25000" dirty="0" smtClean="0">
                <a:solidFill>
                  <a:srgbClr val="000000"/>
                </a:solidFill>
              </a:rPr>
              <a:t>3</a:t>
            </a:r>
            <a:r>
              <a:rPr lang="en-US" altLang="en-US" dirty="0" smtClean="0">
                <a:solidFill>
                  <a:srgbClr val="000000"/>
                </a:solidFill>
              </a:rPr>
              <a:t>O</a:t>
            </a:r>
            <a:r>
              <a:rPr lang="en-US" altLang="en-US" baseline="30000" dirty="0" smtClean="0">
                <a:solidFill>
                  <a:srgbClr val="000000"/>
                </a:solidFill>
              </a:rPr>
              <a:t>+</a:t>
            </a:r>
            <a:r>
              <a:rPr lang="en-US" altLang="en-US" dirty="0" smtClean="0">
                <a:solidFill>
                  <a:srgbClr val="000000"/>
                </a:solidFill>
              </a:rPr>
              <a:t> ] of a solution</a:t>
            </a:r>
          </a:p>
          <a:p>
            <a:pPr marL="457200" indent="-457200" eaLnBrk="1" hangingPunct="1">
              <a:tabLst>
                <a:tab pos="2511425" algn="l"/>
                <a:tab pos="4114800" algn="l"/>
              </a:tabLst>
            </a:pPr>
            <a:r>
              <a:rPr lang="en-US" altLang="en-US" dirty="0" smtClean="0">
                <a:solidFill>
                  <a:srgbClr val="000000"/>
                </a:solidFill>
              </a:rPr>
              <a:t>pH = -log [H</a:t>
            </a:r>
            <a:r>
              <a:rPr lang="en-US" altLang="en-US" baseline="-25000" dirty="0" smtClean="0">
                <a:solidFill>
                  <a:srgbClr val="000000"/>
                </a:solidFill>
              </a:rPr>
              <a:t>3</a:t>
            </a:r>
            <a:r>
              <a:rPr lang="en-US" altLang="en-US" dirty="0" smtClean="0">
                <a:solidFill>
                  <a:srgbClr val="000000"/>
                </a:solidFill>
              </a:rPr>
              <a:t>O</a:t>
            </a:r>
            <a:r>
              <a:rPr lang="en-US" altLang="en-US" baseline="30000" dirty="0" smtClean="0">
                <a:solidFill>
                  <a:srgbClr val="000000"/>
                </a:solidFill>
              </a:rPr>
              <a:t>+</a:t>
            </a:r>
            <a:r>
              <a:rPr lang="en-US" altLang="en-US" dirty="0" smtClean="0">
                <a:solidFill>
                  <a:srgbClr val="000000"/>
                </a:solidFill>
              </a:rPr>
              <a:t> ]	</a:t>
            </a:r>
          </a:p>
          <a:p>
            <a:pPr marL="457200" indent="-457200" eaLnBrk="1" hangingPunct="1">
              <a:tabLst>
                <a:tab pos="2511425" algn="l"/>
                <a:tab pos="4114800" algn="l"/>
              </a:tabLst>
            </a:pPr>
            <a:r>
              <a:rPr lang="en-US" altLang="en-US" dirty="0" smtClean="0">
                <a:solidFill>
                  <a:srgbClr val="000000"/>
                </a:solidFill>
              </a:rPr>
              <a:t>[H</a:t>
            </a:r>
            <a:r>
              <a:rPr lang="en-US" altLang="en-US" baseline="-25000" dirty="0" smtClean="0">
                <a:solidFill>
                  <a:srgbClr val="000000"/>
                </a:solidFill>
              </a:rPr>
              <a:t>3</a:t>
            </a:r>
            <a:r>
              <a:rPr lang="en-US" altLang="en-US" dirty="0" smtClean="0">
                <a:solidFill>
                  <a:srgbClr val="000000"/>
                </a:solidFill>
              </a:rPr>
              <a:t>O</a:t>
            </a:r>
            <a:r>
              <a:rPr lang="en-US" altLang="en-US" baseline="30000" dirty="0" smtClean="0">
                <a:solidFill>
                  <a:srgbClr val="000000"/>
                </a:solidFill>
              </a:rPr>
              <a:t>+</a:t>
            </a:r>
            <a:r>
              <a:rPr lang="en-US" altLang="en-US" dirty="0" smtClean="0">
                <a:solidFill>
                  <a:srgbClr val="000000"/>
                </a:solidFill>
              </a:rPr>
              <a:t> ] = </a:t>
            </a:r>
            <a:r>
              <a:rPr lang="en-US" altLang="en-US" dirty="0" smtClean="0">
                <a:solidFill>
                  <a:srgbClr val="000000"/>
                </a:solidFill>
              </a:rPr>
              <a:t>10</a:t>
            </a:r>
            <a:r>
              <a:rPr lang="en-US" altLang="en-US" baseline="30000" dirty="0" smtClean="0">
                <a:solidFill>
                  <a:srgbClr val="000000"/>
                </a:solidFill>
              </a:rPr>
              <a:t>-pH</a:t>
            </a:r>
          </a:p>
          <a:p>
            <a:pPr marL="457200" indent="-457200" eaLnBrk="1" hangingPunct="1">
              <a:tabLst>
                <a:tab pos="2511425" algn="l"/>
                <a:tab pos="4114800" algn="l"/>
              </a:tabLst>
            </a:pPr>
            <a:endParaRPr lang="en-US" altLang="en-US" baseline="30000" dirty="0">
              <a:solidFill>
                <a:srgbClr val="000000"/>
              </a:solidFill>
            </a:endParaRPr>
          </a:p>
          <a:p>
            <a:pPr marL="457200" indent="-457200" eaLnBrk="1" hangingPunct="1">
              <a:tabLst>
                <a:tab pos="2511425" algn="l"/>
                <a:tab pos="4114800" algn="l"/>
              </a:tabLst>
            </a:pPr>
            <a:r>
              <a:rPr lang="en-US" altLang="en-US" dirty="0" smtClean="0">
                <a:solidFill>
                  <a:srgbClr val="000000"/>
                </a:solidFill>
              </a:rPr>
              <a:t>(Round all pH values to 2 </a:t>
            </a:r>
            <a:r>
              <a:rPr lang="en-US" altLang="en-US" b="1" u="sng" dirty="0" smtClean="0">
                <a:solidFill>
                  <a:srgbClr val="000000"/>
                </a:solidFill>
              </a:rPr>
              <a:t>decimal places</a:t>
            </a:r>
            <a:r>
              <a:rPr lang="en-US" altLang="en-US" dirty="0" smtClean="0">
                <a:solidFill>
                  <a:srgbClr val="000000"/>
                </a:solidFill>
              </a:rPr>
              <a:t>, regardless of normal sig fig rules)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355332" name="Rectangle 4"/>
          <p:cNvSpPr>
            <a:spLocks noChangeArrowheads="1"/>
          </p:cNvSpPr>
          <p:nvPr/>
        </p:nvSpPr>
        <p:spPr bwMode="auto">
          <a:xfrm>
            <a:off x="533400" y="4572000"/>
            <a:ext cx="8077200" cy="152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10.8 Measuring Acidity in Aqueous Solution: pH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01000" cy="4530725"/>
          </a:xfrm>
        </p:spPr>
        <p:txBody>
          <a:bodyPr/>
          <a:lstStyle/>
          <a:p>
            <a:pPr marL="457200" indent="-457200" eaLnBrk="1" hangingPunct="1">
              <a:tabLst>
                <a:tab pos="2511425" algn="l"/>
                <a:tab pos="4114800" algn="l"/>
              </a:tabLst>
            </a:pPr>
            <a:r>
              <a:rPr lang="en-US" altLang="en-US" smtClean="0">
                <a:solidFill>
                  <a:srgbClr val="000000"/>
                </a:solidFill>
              </a:rPr>
              <a:t>pH = -log [H</a:t>
            </a:r>
            <a:r>
              <a:rPr lang="en-US" altLang="en-US" baseline="-25000" smtClean="0">
                <a:solidFill>
                  <a:srgbClr val="000000"/>
                </a:solidFill>
              </a:rPr>
              <a:t>3</a:t>
            </a:r>
            <a:r>
              <a:rPr lang="en-US" altLang="en-US" smtClean="0">
                <a:solidFill>
                  <a:srgbClr val="000000"/>
                </a:solidFill>
              </a:rPr>
              <a:t>O</a:t>
            </a:r>
            <a:r>
              <a:rPr lang="en-US" altLang="en-US" baseline="30000" smtClean="0">
                <a:solidFill>
                  <a:srgbClr val="000000"/>
                </a:solidFill>
              </a:rPr>
              <a:t>+</a:t>
            </a:r>
            <a:r>
              <a:rPr lang="en-US" altLang="en-US" smtClean="0">
                <a:solidFill>
                  <a:srgbClr val="000000"/>
                </a:solidFill>
              </a:rPr>
              <a:t> ]	</a:t>
            </a:r>
          </a:p>
          <a:p>
            <a:pPr marL="457200" indent="-457200" eaLnBrk="1" hangingPunct="1">
              <a:tabLst>
                <a:tab pos="2511425" algn="l"/>
                <a:tab pos="4114800" algn="l"/>
              </a:tabLst>
            </a:pPr>
            <a:r>
              <a:rPr lang="en-US" altLang="en-US" smtClean="0">
                <a:solidFill>
                  <a:srgbClr val="000000"/>
                </a:solidFill>
              </a:rPr>
              <a:t>Acidic solution: pH &lt; 7	</a:t>
            </a:r>
          </a:p>
          <a:p>
            <a:pPr marL="457200" indent="-457200" eaLnBrk="1" hangingPunct="1">
              <a:tabLst>
                <a:tab pos="2511425" algn="l"/>
                <a:tab pos="4114800" algn="l"/>
              </a:tabLst>
            </a:pPr>
            <a:r>
              <a:rPr lang="en-US" altLang="en-US" smtClean="0">
                <a:solidFill>
                  <a:srgbClr val="000000"/>
                </a:solidFill>
              </a:rPr>
              <a:t>Neutral solution: pH = 7	</a:t>
            </a:r>
          </a:p>
          <a:p>
            <a:pPr marL="457200" indent="-457200" eaLnBrk="1" hangingPunct="1">
              <a:tabLst>
                <a:tab pos="2511425" algn="l"/>
                <a:tab pos="4114800" algn="l"/>
              </a:tabLst>
            </a:pPr>
            <a:r>
              <a:rPr lang="en-US" altLang="en-US" smtClean="0">
                <a:solidFill>
                  <a:srgbClr val="000000"/>
                </a:solidFill>
              </a:rPr>
              <a:t>Basic solution: pH &gt; 7	</a:t>
            </a:r>
          </a:p>
        </p:txBody>
      </p:sp>
      <p:sp>
        <p:nvSpPr>
          <p:cNvPr id="355332" name="Rectangle 4"/>
          <p:cNvSpPr>
            <a:spLocks noChangeArrowheads="1"/>
          </p:cNvSpPr>
          <p:nvPr/>
        </p:nvSpPr>
        <p:spPr bwMode="auto">
          <a:xfrm>
            <a:off x="533400" y="4572000"/>
            <a:ext cx="8077200" cy="152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10.8 Calculating pH of </a:t>
            </a:r>
            <a:br>
              <a:rPr lang="en-US" altLang="en-US" sz="3600" smtClean="0"/>
            </a:br>
            <a:r>
              <a:rPr lang="en-US" altLang="en-US" sz="3600" smtClean="0"/>
              <a:t>Strong Acids and Bases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63000" cy="4530725"/>
          </a:xfrm>
        </p:spPr>
        <p:txBody>
          <a:bodyPr/>
          <a:lstStyle/>
          <a:p>
            <a:pPr marL="457200" indent="-457200" eaLnBrk="1" hangingPunct="1">
              <a:tabLst>
                <a:tab pos="2511425" algn="l"/>
                <a:tab pos="4114800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</a:rPr>
              <a:t>The [H</a:t>
            </a:r>
            <a:r>
              <a:rPr lang="en-US" baseline="-25000" dirty="0" smtClean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O</a:t>
            </a:r>
            <a:r>
              <a:rPr lang="en-US" baseline="30000" dirty="0" smtClean="0">
                <a:solidFill>
                  <a:srgbClr val="000000"/>
                </a:solidFill>
              </a:rPr>
              <a:t>+</a:t>
            </a:r>
            <a:r>
              <a:rPr lang="en-US" dirty="0" smtClean="0">
                <a:solidFill>
                  <a:srgbClr val="000000"/>
                </a:solidFill>
              </a:rPr>
              <a:t> ] of a </a:t>
            </a:r>
            <a:r>
              <a:rPr lang="en-US" b="1" dirty="0" smtClean="0">
                <a:solidFill>
                  <a:srgbClr val="000000"/>
                </a:solidFill>
              </a:rPr>
              <a:t>strong</a:t>
            </a:r>
            <a:r>
              <a:rPr lang="en-US" dirty="0" smtClean="0">
                <a:solidFill>
                  <a:srgbClr val="000000"/>
                </a:solidFill>
              </a:rPr>
              <a:t> acid is equal to the molarity of the original acid solution.</a:t>
            </a:r>
          </a:p>
          <a:p>
            <a:pPr marL="857250" lvl="1" indent="-457200" eaLnBrk="1" hangingPunct="1">
              <a:tabLst>
                <a:tab pos="2511425" algn="l"/>
                <a:tab pos="4114800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</a:rPr>
              <a:t>What is the pH of a 0.35 M HNO</a:t>
            </a:r>
            <a:r>
              <a:rPr lang="en-US" baseline="-25000" dirty="0" smtClean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 solution?</a:t>
            </a:r>
          </a:p>
          <a:p>
            <a:pPr marL="400050" lvl="1" indent="0" eaLnBrk="1" hangingPunct="1">
              <a:buNone/>
              <a:tabLst>
                <a:tab pos="2511425" algn="l"/>
                <a:tab pos="4114800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</a:rPr>
              <a:t>                   [H</a:t>
            </a:r>
            <a:r>
              <a:rPr lang="en-US" baseline="-25000" dirty="0" smtClean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O</a:t>
            </a:r>
            <a:r>
              <a:rPr lang="en-US" baseline="30000" dirty="0" smtClean="0">
                <a:solidFill>
                  <a:srgbClr val="000000"/>
                </a:solidFill>
              </a:rPr>
              <a:t>+</a:t>
            </a:r>
            <a:r>
              <a:rPr lang="en-US" dirty="0" smtClean="0">
                <a:solidFill>
                  <a:srgbClr val="000000"/>
                </a:solidFill>
              </a:rPr>
              <a:t> ] = 0.35 M  </a:t>
            </a:r>
          </a:p>
          <a:p>
            <a:pPr marL="400050" lvl="1" indent="0" eaLnBrk="1" hangingPunct="1">
              <a:buNone/>
              <a:tabLst>
                <a:tab pos="2511425" algn="l"/>
                <a:tab pos="4114800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          (but </a:t>
            </a:r>
            <a:r>
              <a:rPr lang="en-US" sz="2400" u="sng" dirty="0" smtClean="0">
                <a:solidFill>
                  <a:srgbClr val="000000"/>
                </a:solidFill>
              </a:rPr>
              <a:t>ONLY</a:t>
            </a:r>
            <a:r>
              <a:rPr lang="en-US" sz="2400" dirty="0" smtClean="0">
                <a:solidFill>
                  <a:srgbClr val="000000"/>
                </a:solidFill>
              </a:rPr>
              <a:t> because HNO</a:t>
            </a:r>
            <a:r>
              <a:rPr lang="en-US" sz="2400" baseline="-25000" dirty="0" smtClean="0">
                <a:solidFill>
                  <a:srgbClr val="000000"/>
                </a:solidFill>
              </a:rPr>
              <a:t>3</a:t>
            </a:r>
            <a:r>
              <a:rPr lang="en-US" sz="2400" dirty="0" smtClean="0">
                <a:solidFill>
                  <a:srgbClr val="000000"/>
                </a:solidFill>
              </a:rPr>
              <a:t> is a “strong” acid)</a:t>
            </a:r>
          </a:p>
          <a:p>
            <a:pPr marL="857250" lvl="1" indent="-457200" eaLnBrk="1" hangingPunct="1">
              <a:tabLst>
                <a:tab pos="2511425" algn="l"/>
                <a:tab pos="4114800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</a:rPr>
              <a:t>So pH = - log 0.35</a:t>
            </a:r>
          </a:p>
          <a:p>
            <a:pPr marL="857250" lvl="1" indent="-457200" eaLnBrk="1" hangingPunct="1">
              <a:buFont typeface="Arial" pitchFamily="34" charset="0"/>
              <a:buNone/>
              <a:tabLst>
                <a:tab pos="2511425" algn="l"/>
                <a:tab pos="4114800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</a:rPr>
              <a:t>                = 0.46</a:t>
            </a:r>
          </a:p>
        </p:txBody>
      </p:sp>
      <p:sp>
        <p:nvSpPr>
          <p:cNvPr id="355332" name="Rectangle 4"/>
          <p:cNvSpPr>
            <a:spLocks noChangeArrowheads="1"/>
          </p:cNvSpPr>
          <p:nvPr/>
        </p:nvSpPr>
        <p:spPr bwMode="auto">
          <a:xfrm>
            <a:off x="533400" y="4572000"/>
            <a:ext cx="8077200" cy="152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322387"/>
          </a:xfrm>
        </p:spPr>
        <p:txBody>
          <a:bodyPr/>
          <a:lstStyle/>
          <a:p>
            <a:pPr eaLnBrk="1" hangingPunct="1"/>
            <a:r>
              <a:rPr lang="en-US" altLang="en-US" smtClean="0"/>
              <a:t>10.1 Acids and Bases in Aqueous Solution</a:t>
            </a:r>
          </a:p>
        </p:txBody>
      </p:sp>
      <p:sp>
        <p:nvSpPr>
          <p:cNvPr id="3348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endParaRPr lang="en-US" altLang="en-US" b="1" smtClean="0"/>
          </a:p>
          <a:p>
            <a:pPr marL="457200" indent="-457200" eaLnBrk="1" hangingPunct="1">
              <a:lnSpc>
                <a:spcPct val="90000"/>
              </a:lnSpc>
            </a:pPr>
            <a:endParaRPr lang="en-US" altLang="en-US" b="1" smtClean="0"/>
          </a:p>
          <a:p>
            <a:pPr marL="457200" indent="-457200" eaLnBrk="1" hangingPunct="1">
              <a:lnSpc>
                <a:spcPct val="90000"/>
              </a:lnSpc>
            </a:pPr>
            <a:endParaRPr lang="en-US" altLang="en-US" b="1" smtClean="0"/>
          </a:p>
          <a:p>
            <a:pPr marL="457200" indent="-457200"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endParaRPr lang="en-US" altLang="en-US" b="1" smtClean="0"/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en-US" b="1" smtClean="0">
                <a:solidFill>
                  <a:srgbClr val="000000"/>
                </a:solidFill>
              </a:rPr>
              <a:t>Hydronium ion: </a:t>
            </a:r>
            <a:r>
              <a:rPr lang="en-US" altLang="en-US" smtClean="0">
                <a:solidFill>
                  <a:srgbClr val="000000"/>
                </a:solidFill>
              </a:rPr>
              <a:t>H</a:t>
            </a:r>
            <a:r>
              <a:rPr lang="en-US" altLang="en-US" baseline="-25000" smtClean="0">
                <a:solidFill>
                  <a:srgbClr val="000000"/>
                </a:solidFill>
              </a:rPr>
              <a:t>3</a:t>
            </a:r>
            <a:r>
              <a:rPr lang="en-US" altLang="en-US" smtClean="0">
                <a:solidFill>
                  <a:srgbClr val="000000"/>
                </a:solidFill>
              </a:rPr>
              <a:t>O</a:t>
            </a:r>
            <a:r>
              <a:rPr lang="en-US" altLang="en-US" baseline="30000" smtClean="0">
                <a:solidFill>
                  <a:srgbClr val="000000"/>
                </a:solidFill>
              </a:rPr>
              <a:t>+</a:t>
            </a:r>
            <a:r>
              <a:rPr lang="en-US" altLang="en-US" smtClean="0">
                <a:solidFill>
                  <a:srgbClr val="000000"/>
                </a:solidFill>
              </a:rPr>
              <a:t> ion formed when an acid reacts with water.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000000"/>
                </a:solidFill>
              </a:rPr>
              <a:t>IT is the “culprit” actually responsible for making a solution “acidic”</a:t>
            </a: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91" b="7692"/>
          <a:stretch>
            <a:fillRect/>
          </a:stretch>
        </p:blipFill>
        <p:spPr bwMode="auto">
          <a:xfrm>
            <a:off x="304800" y="2209800"/>
            <a:ext cx="8201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10.8 Calculating pH of </a:t>
            </a:r>
            <a:br>
              <a:rPr lang="en-US" altLang="en-US" sz="3600" smtClean="0"/>
            </a:br>
            <a:r>
              <a:rPr lang="en-US" altLang="en-US" sz="3600" smtClean="0"/>
              <a:t>Strong Acids and Bases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01000" cy="4530725"/>
          </a:xfrm>
        </p:spPr>
        <p:txBody>
          <a:bodyPr/>
          <a:lstStyle/>
          <a:p>
            <a:pPr marL="457200" indent="-457200" eaLnBrk="1" hangingPunct="1">
              <a:tabLst>
                <a:tab pos="2511425" algn="l"/>
                <a:tab pos="4114800" algn="l"/>
              </a:tabLst>
              <a:defRPr/>
            </a:pPr>
            <a:r>
              <a:rPr lang="en-US" sz="2400" dirty="0" smtClean="0"/>
              <a:t>pH = -log [</a:t>
            </a:r>
            <a:r>
              <a:rPr lang="en-US" sz="2400" b="1" dirty="0" smtClean="0"/>
              <a:t>H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O</a:t>
            </a:r>
            <a:r>
              <a:rPr lang="en-US" sz="2400" b="1" baseline="30000" dirty="0" smtClean="0"/>
              <a:t>+</a:t>
            </a:r>
            <a:r>
              <a:rPr lang="en-US" sz="2400" dirty="0" smtClean="0"/>
              <a:t> ]                   [</a:t>
            </a:r>
            <a:r>
              <a:rPr lang="en-US" sz="2400" b="1" dirty="0" smtClean="0"/>
              <a:t>H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O</a:t>
            </a:r>
            <a:r>
              <a:rPr lang="en-US" sz="2400" b="1" baseline="30000" dirty="0" smtClean="0"/>
              <a:t>+</a:t>
            </a:r>
            <a:r>
              <a:rPr lang="en-US" sz="2400" b="1" dirty="0" smtClean="0"/>
              <a:t> </a:t>
            </a:r>
            <a:r>
              <a:rPr lang="en-US" sz="2400" dirty="0" smtClean="0"/>
              <a:t>][OH-] = 1.00x10</a:t>
            </a:r>
            <a:r>
              <a:rPr lang="en-US" sz="2400" baseline="30000" dirty="0" smtClean="0"/>
              <a:t>-14</a:t>
            </a:r>
            <a:endParaRPr lang="en-US" sz="2400" dirty="0" smtClean="0"/>
          </a:p>
          <a:p>
            <a:pPr marL="457200" indent="-457200" eaLnBrk="1" hangingPunct="1">
              <a:tabLst>
                <a:tab pos="2511425" algn="l"/>
                <a:tab pos="4114800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</a:rPr>
              <a:t>The [OH</a:t>
            </a:r>
            <a:r>
              <a:rPr lang="en-US" baseline="30000" dirty="0" smtClean="0">
                <a:solidFill>
                  <a:srgbClr val="000000"/>
                </a:solidFill>
              </a:rPr>
              <a:t>-</a:t>
            </a:r>
            <a:r>
              <a:rPr lang="en-US" dirty="0" smtClean="0">
                <a:solidFill>
                  <a:srgbClr val="000000"/>
                </a:solidFill>
              </a:rPr>
              <a:t> ] of a strong base is the molarity of the strong base </a:t>
            </a:r>
            <a:r>
              <a:rPr lang="en-US" u="sng" dirty="0" smtClean="0">
                <a:solidFill>
                  <a:srgbClr val="000000"/>
                </a:solidFill>
              </a:rPr>
              <a:t>TIMES</a:t>
            </a:r>
            <a:r>
              <a:rPr lang="en-US" dirty="0" smtClean="0">
                <a:solidFill>
                  <a:srgbClr val="000000"/>
                </a:solidFill>
              </a:rPr>
              <a:t> the # of OH- ions in the compound.</a:t>
            </a:r>
          </a:p>
          <a:p>
            <a:pPr marL="857250" lvl="1" indent="-457200" eaLnBrk="1" hangingPunct="1">
              <a:tabLst>
                <a:tab pos="2511425" algn="l"/>
                <a:tab pos="4114800" algn="l"/>
              </a:tabLst>
              <a:defRPr/>
            </a:pPr>
            <a:r>
              <a:rPr lang="en-US" sz="3000" u="sng" dirty="0" smtClean="0">
                <a:solidFill>
                  <a:srgbClr val="000000"/>
                </a:solidFill>
              </a:rPr>
              <a:t>Then</a:t>
            </a:r>
            <a:r>
              <a:rPr lang="en-US" sz="3000" dirty="0" smtClean="0">
                <a:solidFill>
                  <a:srgbClr val="000000"/>
                </a:solidFill>
              </a:rPr>
              <a:t> use Kw to calculate </a:t>
            </a:r>
            <a:r>
              <a:rPr lang="en-US" sz="2800" dirty="0" smtClean="0">
                <a:solidFill>
                  <a:srgbClr val="000000"/>
                </a:solidFill>
              </a:rPr>
              <a:t>[H</a:t>
            </a:r>
            <a:r>
              <a:rPr lang="en-US" sz="2800" baseline="-25000" dirty="0" smtClean="0">
                <a:solidFill>
                  <a:srgbClr val="000000"/>
                </a:solidFill>
              </a:rPr>
              <a:t>3</a:t>
            </a:r>
            <a:r>
              <a:rPr lang="en-US" sz="2800" dirty="0" smtClean="0">
                <a:solidFill>
                  <a:srgbClr val="000000"/>
                </a:solidFill>
              </a:rPr>
              <a:t>O</a:t>
            </a:r>
            <a:r>
              <a:rPr lang="en-US" sz="2800" baseline="30000" dirty="0" smtClean="0">
                <a:solidFill>
                  <a:srgbClr val="000000"/>
                </a:solidFill>
              </a:rPr>
              <a:t>+</a:t>
            </a:r>
            <a:r>
              <a:rPr lang="en-US" sz="2800" dirty="0" smtClean="0">
                <a:solidFill>
                  <a:srgbClr val="000000"/>
                </a:solidFill>
              </a:rPr>
              <a:t> ]</a:t>
            </a:r>
          </a:p>
          <a:p>
            <a:pPr marL="857250" lvl="1" indent="-457200" eaLnBrk="1" hangingPunct="1">
              <a:tabLst>
                <a:tab pos="2511425" algn="l"/>
                <a:tab pos="4114800" algn="l"/>
              </a:tabLst>
              <a:defRPr/>
            </a:pPr>
            <a:r>
              <a:rPr lang="en-US" sz="2800" u="sng" dirty="0" smtClean="0">
                <a:solidFill>
                  <a:srgbClr val="000000"/>
                </a:solidFill>
              </a:rPr>
              <a:t>Then</a:t>
            </a:r>
            <a:r>
              <a:rPr lang="en-US" sz="2800" dirty="0" smtClean="0">
                <a:solidFill>
                  <a:srgbClr val="000000"/>
                </a:solidFill>
              </a:rPr>
              <a:t> calculate pH from the </a:t>
            </a:r>
            <a:r>
              <a:rPr lang="en-US" sz="2800" dirty="0">
                <a:solidFill>
                  <a:srgbClr val="000000"/>
                </a:solidFill>
              </a:rPr>
              <a:t>[H</a:t>
            </a:r>
            <a:r>
              <a:rPr lang="en-US" sz="2800" baseline="-25000" dirty="0">
                <a:solidFill>
                  <a:srgbClr val="000000"/>
                </a:solidFill>
              </a:rPr>
              <a:t>3</a:t>
            </a:r>
            <a:r>
              <a:rPr lang="en-US" sz="2800" dirty="0">
                <a:solidFill>
                  <a:srgbClr val="000000"/>
                </a:solidFill>
              </a:rPr>
              <a:t>O</a:t>
            </a:r>
            <a:r>
              <a:rPr lang="en-US" sz="2800" baseline="30000" dirty="0">
                <a:solidFill>
                  <a:srgbClr val="000000"/>
                </a:solidFill>
              </a:rPr>
              <a:t>+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]</a:t>
            </a:r>
          </a:p>
        </p:txBody>
      </p:sp>
      <p:sp>
        <p:nvSpPr>
          <p:cNvPr id="355332" name="Rectangle 4"/>
          <p:cNvSpPr>
            <a:spLocks noChangeArrowheads="1"/>
          </p:cNvSpPr>
          <p:nvPr/>
        </p:nvSpPr>
        <p:spPr bwMode="auto">
          <a:xfrm>
            <a:off x="533400" y="4572000"/>
            <a:ext cx="8077200" cy="152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10.8 Calculating pH of </a:t>
            </a:r>
            <a:br>
              <a:rPr lang="en-US" altLang="en-US" sz="3600" smtClean="0"/>
            </a:br>
            <a:r>
              <a:rPr lang="en-US" altLang="en-US" sz="3600" smtClean="0"/>
              <a:t>Strong Acids and Bases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15400" cy="4530725"/>
          </a:xfrm>
        </p:spPr>
        <p:txBody>
          <a:bodyPr/>
          <a:lstStyle/>
          <a:p>
            <a:pPr marL="457200" indent="-457200" eaLnBrk="1" hangingPunct="1">
              <a:tabLst>
                <a:tab pos="2511425" algn="l"/>
                <a:tab pos="4114800" algn="l"/>
              </a:tabLst>
              <a:defRPr/>
            </a:pPr>
            <a:r>
              <a:rPr lang="en-US" sz="2400" dirty="0" smtClean="0"/>
              <a:t>pH = -log [</a:t>
            </a:r>
            <a:r>
              <a:rPr lang="en-US" sz="2400" b="1" dirty="0" smtClean="0"/>
              <a:t>H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O</a:t>
            </a:r>
            <a:r>
              <a:rPr lang="en-US" sz="2400" b="1" baseline="30000" dirty="0" smtClean="0"/>
              <a:t>+</a:t>
            </a:r>
            <a:r>
              <a:rPr lang="en-US" sz="2400" b="1" dirty="0" smtClean="0"/>
              <a:t> </a:t>
            </a:r>
            <a:r>
              <a:rPr lang="en-US" sz="2400" dirty="0" smtClean="0"/>
              <a:t>]                   [H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O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][OH-] = 1.00x10</a:t>
            </a:r>
            <a:r>
              <a:rPr lang="en-US" sz="2400" baseline="30000" dirty="0" smtClean="0"/>
              <a:t>-14</a:t>
            </a:r>
          </a:p>
          <a:p>
            <a:pPr marL="457200" indent="-457200" eaLnBrk="1" hangingPunct="1">
              <a:tabLst>
                <a:tab pos="2511425" algn="l"/>
                <a:tab pos="4114800" algn="l"/>
              </a:tabLst>
              <a:defRPr/>
            </a:pPr>
            <a:endParaRPr lang="en-US" sz="1400" dirty="0" smtClean="0"/>
          </a:p>
          <a:p>
            <a:pPr marL="857250" lvl="1" indent="-457200" eaLnBrk="1" hangingPunct="1">
              <a:tabLst>
                <a:tab pos="2511425" algn="l"/>
                <a:tab pos="4114800" algn="l"/>
              </a:tabLst>
              <a:defRPr/>
            </a:pPr>
            <a:r>
              <a:rPr lang="en-US" sz="3100" dirty="0" smtClean="0">
                <a:solidFill>
                  <a:srgbClr val="000000"/>
                </a:solidFill>
              </a:rPr>
              <a:t>What is the pH of a 0.800 M Mg(OH)</a:t>
            </a:r>
            <a:r>
              <a:rPr lang="en-US" sz="3100" b="1" baseline="-25000" dirty="0" smtClean="0">
                <a:solidFill>
                  <a:srgbClr val="000000"/>
                </a:solidFill>
              </a:rPr>
              <a:t>2</a:t>
            </a:r>
            <a:r>
              <a:rPr lang="en-US" sz="3100" dirty="0" smtClean="0">
                <a:solidFill>
                  <a:srgbClr val="000000"/>
                </a:solidFill>
              </a:rPr>
              <a:t> solution?</a:t>
            </a:r>
          </a:p>
          <a:p>
            <a:pPr marL="857250" lvl="1" indent="-457200" eaLnBrk="1" hangingPunct="1">
              <a:tabLst>
                <a:tab pos="2511425" algn="l"/>
                <a:tab pos="4114800" algn="l"/>
              </a:tabLst>
              <a:defRPr/>
            </a:pPr>
            <a:r>
              <a:rPr lang="en-US" sz="3100" dirty="0" smtClean="0">
                <a:solidFill>
                  <a:srgbClr val="000000"/>
                </a:solidFill>
              </a:rPr>
              <a:t>[OH-] = 0.800 x 2 = 1.60 M</a:t>
            </a:r>
          </a:p>
          <a:p>
            <a:pPr marL="857250" lvl="1" indent="-457200" eaLnBrk="1" hangingPunct="1">
              <a:tabLst>
                <a:tab pos="2511425" algn="l"/>
                <a:tab pos="4114800" algn="l"/>
              </a:tabLst>
              <a:defRPr/>
            </a:pPr>
            <a:r>
              <a:rPr lang="en-US" sz="3100" dirty="0" smtClean="0">
                <a:solidFill>
                  <a:srgbClr val="000000"/>
                </a:solidFill>
              </a:rPr>
              <a:t>[H</a:t>
            </a:r>
            <a:r>
              <a:rPr lang="en-US" sz="3100" baseline="-25000" dirty="0" smtClean="0">
                <a:solidFill>
                  <a:srgbClr val="000000"/>
                </a:solidFill>
              </a:rPr>
              <a:t>3</a:t>
            </a:r>
            <a:r>
              <a:rPr lang="en-US" sz="3100" dirty="0" smtClean="0">
                <a:solidFill>
                  <a:srgbClr val="000000"/>
                </a:solidFill>
              </a:rPr>
              <a:t>O</a:t>
            </a:r>
            <a:r>
              <a:rPr lang="en-US" sz="3100" baseline="30000" dirty="0" smtClean="0">
                <a:solidFill>
                  <a:srgbClr val="000000"/>
                </a:solidFill>
              </a:rPr>
              <a:t>+</a:t>
            </a:r>
            <a:r>
              <a:rPr lang="en-US" sz="3100" dirty="0" smtClean="0">
                <a:solidFill>
                  <a:srgbClr val="000000"/>
                </a:solidFill>
              </a:rPr>
              <a:t> ] = 1.00 x 10</a:t>
            </a:r>
            <a:r>
              <a:rPr lang="en-US" sz="3100" baseline="30000" dirty="0" smtClean="0">
                <a:solidFill>
                  <a:srgbClr val="000000"/>
                </a:solidFill>
              </a:rPr>
              <a:t>-14</a:t>
            </a:r>
            <a:r>
              <a:rPr lang="en-US" sz="3100" dirty="0" smtClean="0">
                <a:solidFill>
                  <a:srgbClr val="000000"/>
                </a:solidFill>
              </a:rPr>
              <a:t> / 1.60</a:t>
            </a:r>
          </a:p>
          <a:p>
            <a:pPr marL="857250" lvl="1" indent="-457200" eaLnBrk="1" hangingPunct="1">
              <a:buFont typeface="Arial" pitchFamily="34" charset="0"/>
              <a:buNone/>
              <a:tabLst>
                <a:tab pos="2511425" algn="l"/>
                <a:tab pos="4114800" algn="l"/>
              </a:tabLst>
              <a:defRPr/>
            </a:pPr>
            <a:r>
              <a:rPr lang="en-US" sz="3100" dirty="0" smtClean="0">
                <a:solidFill>
                  <a:srgbClr val="000000"/>
                </a:solidFill>
              </a:rPr>
              <a:t>                  = 6.30x10</a:t>
            </a:r>
            <a:r>
              <a:rPr lang="en-US" sz="3100" baseline="30000" dirty="0" smtClean="0">
                <a:solidFill>
                  <a:srgbClr val="000000"/>
                </a:solidFill>
              </a:rPr>
              <a:t>-15</a:t>
            </a:r>
            <a:endParaRPr lang="en-US" sz="3100" dirty="0" smtClean="0">
              <a:solidFill>
                <a:srgbClr val="000000"/>
              </a:solidFill>
            </a:endParaRPr>
          </a:p>
          <a:p>
            <a:pPr marL="857250" lvl="1" indent="-457200" eaLnBrk="1" hangingPunct="1">
              <a:buFont typeface="Arial" pitchFamily="34" charset="0"/>
              <a:buNone/>
              <a:tabLst>
                <a:tab pos="2511425" algn="l"/>
                <a:tab pos="4114800" algn="l"/>
              </a:tabLst>
              <a:defRPr/>
            </a:pPr>
            <a:r>
              <a:rPr lang="en-US" sz="3100" dirty="0" smtClean="0">
                <a:solidFill>
                  <a:srgbClr val="000000"/>
                </a:solidFill>
              </a:rPr>
              <a:t>   pH = - log (6.30x10</a:t>
            </a:r>
            <a:r>
              <a:rPr lang="en-US" sz="3100" baseline="30000" dirty="0" smtClean="0">
                <a:solidFill>
                  <a:srgbClr val="000000"/>
                </a:solidFill>
              </a:rPr>
              <a:t>-15</a:t>
            </a:r>
            <a:r>
              <a:rPr lang="en-US" sz="3100" dirty="0" smtClean="0">
                <a:solidFill>
                  <a:srgbClr val="000000"/>
                </a:solidFill>
              </a:rPr>
              <a:t>)    =   14.2</a:t>
            </a:r>
          </a:p>
        </p:txBody>
      </p:sp>
      <p:sp>
        <p:nvSpPr>
          <p:cNvPr id="355332" name="Rectangle 4"/>
          <p:cNvSpPr>
            <a:spLocks noChangeArrowheads="1"/>
          </p:cNvSpPr>
          <p:nvPr/>
        </p:nvSpPr>
        <p:spPr bwMode="auto">
          <a:xfrm>
            <a:off x="533400" y="4572000"/>
            <a:ext cx="8077200" cy="152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10.8 Calculating pH of </a:t>
            </a:r>
            <a:br>
              <a:rPr lang="en-US" altLang="en-US" sz="3600" smtClean="0"/>
            </a:br>
            <a:r>
              <a:rPr lang="en-US" altLang="en-US" sz="3600" smtClean="0"/>
              <a:t>WEAK Acids and Bases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82000" cy="4530725"/>
          </a:xfrm>
        </p:spPr>
        <p:txBody>
          <a:bodyPr/>
          <a:lstStyle/>
          <a:p>
            <a:pPr marL="457200" indent="-457200" eaLnBrk="1" hangingPunct="1">
              <a:tabLst>
                <a:tab pos="2511425" algn="l"/>
                <a:tab pos="4114800" algn="l"/>
              </a:tabLst>
            </a:pPr>
            <a:r>
              <a:rPr lang="en-US" altLang="en-US" dirty="0" smtClean="0">
                <a:solidFill>
                  <a:srgbClr val="000000"/>
                </a:solidFill>
              </a:rPr>
              <a:t>You will be given the molarity of acid or base …</a:t>
            </a:r>
          </a:p>
          <a:p>
            <a:pPr marL="457200" indent="-457200" eaLnBrk="1" hangingPunct="1">
              <a:tabLst>
                <a:tab pos="2511425" algn="l"/>
                <a:tab pos="4114800" algn="l"/>
              </a:tabLst>
            </a:pPr>
            <a:r>
              <a:rPr lang="en-US" altLang="en-US" sz="3000" dirty="0" smtClean="0">
                <a:solidFill>
                  <a:srgbClr val="000000"/>
                </a:solidFill>
              </a:rPr>
              <a:t>AND the </a:t>
            </a:r>
            <a:r>
              <a:rPr lang="en-US" altLang="en-US" sz="3000" b="1" dirty="0" smtClean="0">
                <a:solidFill>
                  <a:srgbClr val="000000"/>
                </a:solidFill>
              </a:rPr>
              <a:t>percent of it </a:t>
            </a:r>
            <a:r>
              <a:rPr lang="en-US" altLang="en-US" sz="3000" dirty="0" smtClean="0">
                <a:solidFill>
                  <a:srgbClr val="000000"/>
                </a:solidFill>
              </a:rPr>
              <a:t>that turns into </a:t>
            </a:r>
            <a:r>
              <a:rPr lang="en-US" altLang="en-US" sz="2800" dirty="0" smtClean="0">
                <a:solidFill>
                  <a:srgbClr val="000000"/>
                </a:solidFill>
              </a:rPr>
              <a:t>H</a:t>
            </a:r>
            <a:r>
              <a:rPr lang="en-US" altLang="en-US" sz="2800" baseline="-25000" dirty="0" smtClean="0">
                <a:solidFill>
                  <a:srgbClr val="000000"/>
                </a:solidFill>
              </a:rPr>
              <a:t>3</a:t>
            </a:r>
            <a:r>
              <a:rPr lang="en-US" altLang="en-US" sz="2800" dirty="0" smtClean="0">
                <a:solidFill>
                  <a:srgbClr val="000000"/>
                </a:solidFill>
              </a:rPr>
              <a:t>O</a:t>
            </a:r>
            <a:r>
              <a:rPr lang="en-US" altLang="en-US" sz="2800" baseline="30000" dirty="0" smtClean="0">
                <a:solidFill>
                  <a:srgbClr val="000000"/>
                </a:solidFill>
              </a:rPr>
              <a:t>+</a:t>
            </a:r>
            <a:r>
              <a:rPr lang="en-US" altLang="en-US" sz="2800" dirty="0" smtClean="0">
                <a:solidFill>
                  <a:srgbClr val="000000"/>
                </a:solidFill>
              </a:rPr>
              <a:t> or OH-</a:t>
            </a:r>
          </a:p>
        </p:txBody>
      </p:sp>
      <p:sp>
        <p:nvSpPr>
          <p:cNvPr id="355332" name="Rectangle 4"/>
          <p:cNvSpPr>
            <a:spLocks noChangeArrowheads="1"/>
          </p:cNvSpPr>
          <p:nvPr/>
        </p:nvSpPr>
        <p:spPr bwMode="auto">
          <a:xfrm>
            <a:off x="533400" y="4572000"/>
            <a:ext cx="8077200" cy="152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10.8 Calculating pH of </a:t>
            </a:r>
            <a:br>
              <a:rPr lang="en-US" altLang="en-US" sz="3600" smtClean="0"/>
            </a:br>
            <a:r>
              <a:rPr lang="en-US" altLang="en-US" sz="3600" smtClean="0"/>
              <a:t>WEAK Acids and Bases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82000" cy="4530725"/>
          </a:xfrm>
        </p:spPr>
        <p:txBody>
          <a:bodyPr/>
          <a:lstStyle/>
          <a:p>
            <a:pPr marL="400050" lvl="1" indent="0" eaLnBrk="1" hangingPunct="1">
              <a:buNone/>
              <a:tabLst>
                <a:tab pos="2511425" algn="l"/>
                <a:tab pos="4114800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</a:rPr>
              <a:t>What is the pH of a 0.25M solution of the weak base ammonia (NH</a:t>
            </a:r>
            <a:r>
              <a:rPr lang="en-US" baseline="-25000" dirty="0" smtClean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) if </a:t>
            </a:r>
            <a:r>
              <a:rPr lang="en-US" b="1" dirty="0" smtClean="0">
                <a:solidFill>
                  <a:srgbClr val="000000"/>
                </a:solidFill>
              </a:rPr>
              <a:t>0.50% </a:t>
            </a:r>
            <a:r>
              <a:rPr lang="en-US" dirty="0" smtClean="0">
                <a:solidFill>
                  <a:srgbClr val="000000"/>
                </a:solidFill>
              </a:rPr>
              <a:t>of it reacts to form OH-?</a:t>
            </a:r>
          </a:p>
          <a:p>
            <a:pPr marL="857250" lvl="1" indent="-457200" eaLnBrk="1" hangingPunct="1">
              <a:tabLst>
                <a:tab pos="2511425" algn="l"/>
                <a:tab pos="4114800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</a:rPr>
              <a:t>[OH-] = 0.25 x </a:t>
            </a:r>
            <a:r>
              <a:rPr lang="en-US" b="1" dirty="0" smtClean="0">
                <a:solidFill>
                  <a:srgbClr val="000000"/>
                </a:solidFill>
              </a:rPr>
              <a:t>0.0050</a:t>
            </a:r>
            <a:r>
              <a:rPr lang="en-US" dirty="0" smtClean="0">
                <a:solidFill>
                  <a:srgbClr val="000000"/>
                </a:solidFill>
              </a:rPr>
              <a:t> = 0.0013 M OH-</a:t>
            </a:r>
          </a:p>
          <a:p>
            <a:pPr marL="857250" lvl="1" indent="-457200" eaLnBrk="1" hangingPunct="1">
              <a:tabLst>
                <a:tab pos="2511425" algn="l"/>
                <a:tab pos="4114800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</a:rPr>
              <a:t>Dividing 0.0013 into Kw like previously…</a:t>
            </a:r>
          </a:p>
          <a:p>
            <a:pPr marL="400050" lvl="1" indent="0" eaLnBrk="1" hangingPunct="1">
              <a:buNone/>
              <a:tabLst>
                <a:tab pos="2511425" algn="l"/>
                <a:tab pos="4114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 we find that   </a:t>
            </a:r>
            <a:r>
              <a:rPr lang="en-US" b="1" dirty="0" smtClean="0">
                <a:solidFill>
                  <a:srgbClr val="000000"/>
                </a:solidFill>
              </a:rPr>
              <a:t>[H</a:t>
            </a:r>
            <a:r>
              <a:rPr lang="en-US" b="1" baseline="-25000" dirty="0" smtClean="0">
                <a:solidFill>
                  <a:srgbClr val="000000"/>
                </a:solidFill>
              </a:rPr>
              <a:t>3</a:t>
            </a:r>
            <a:r>
              <a:rPr lang="en-US" b="1" dirty="0" smtClean="0">
                <a:solidFill>
                  <a:srgbClr val="000000"/>
                </a:solidFill>
              </a:rPr>
              <a:t>O</a:t>
            </a:r>
            <a:r>
              <a:rPr lang="en-US" b="1" baseline="30000" dirty="0" smtClean="0">
                <a:solidFill>
                  <a:srgbClr val="000000"/>
                </a:solidFill>
              </a:rPr>
              <a:t>+</a:t>
            </a:r>
            <a:r>
              <a:rPr lang="en-US" b="1" dirty="0" smtClean="0">
                <a:solidFill>
                  <a:srgbClr val="000000"/>
                </a:solidFill>
              </a:rPr>
              <a:t> ] = 7.7x10</a:t>
            </a:r>
            <a:r>
              <a:rPr lang="en-US" b="1" baseline="30000" dirty="0" smtClean="0">
                <a:solidFill>
                  <a:srgbClr val="000000"/>
                </a:solidFill>
              </a:rPr>
              <a:t>-12</a:t>
            </a:r>
            <a:r>
              <a:rPr lang="en-US" b="1" dirty="0" smtClean="0">
                <a:solidFill>
                  <a:srgbClr val="000000"/>
                </a:solidFill>
              </a:rPr>
              <a:t> M</a:t>
            </a:r>
          </a:p>
          <a:p>
            <a:pPr marL="857250" lvl="1" indent="-457200" eaLnBrk="1" hangingPunct="1">
              <a:tabLst>
                <a:tab pos="2511425" algn="l"/>
                <a:tab pos="4114800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</a:rPr>
              <a:t>So pH = - log (7.7x10</a:t>
            </a:r>
            <a:r>
              <a:rPr lang="en-US" baseline="30000" dirty="0" smtClean="0">
                <a:solidFill>
                  <a:srgbClr val="000000"/>
                </a:solidFill>
              </a:rPr>
              <a:t>-12</a:t>
            </a:r>
            <a:r>
              <a:rPr lang="en-US" dirty="0" smtClean="0">
                <a:solidFill>
                  <a:srgbClr val="000000"/>
                </a:solidFill>
              </a:rPr>
              <a:t>) =  11.1</a:t>
            </a:r>
          </a:p>
        </p:txBody>
      </p:sp>
      <p:sp>
        <p:nvSpPr>
          <p:cNvPr id="355332" name="Rectangle 4"/>
          <p:cNvSpPr>
            <a:spLocks noChangeArrowheads="1"/>
          </p:cNvSpPr>
          <p:nvPr/>
        </p:nvSpPr>
        <p:spPr bwMode="auto">
          <a:xfrm>
            <a:off x="533400" y="4572000"/>
            <a:ext cx="8077200" cy="152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077200" cy="865188"/>
          </a:xfrm>
        </p:spPr>
        <p:txBody>
          <a:bodyPr/>
          <a:lstStyle/>
          <a:p>
            <a:pPr eaLnBrk="1" hangingPunct="1"/>
            <a:r>
              <a:rPr lang="en-US" altLang="en-US" smtClean="0"/>
              <a:t>10.11  Buffer Solutions</a:t>
            </a: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759325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US" b="1" dirty="0" smtClean="0">
                <a:solidFill>
                  <a:srgbClr val="000000"/>
                </a:solidFill>
              </a:rPr>
              <a:t>Buffer: </a:t>
            </a:r>
            <a:r>
              <a:rPr lang="en-US" dirty="0" smtClean="0">
                <a:solidFill>
                  <a:srgbClr val="000000"/>
                </a:solidFill>
              </a:rPr>
              <a:t>A combination of substances that act together to resist changes in pH</a:t>
            </a:r>
          </a:p>
          <a:p>
            <a:pPr marL="857250" lvl="1" indent="-457200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a mixture of a </a:t>
            </a:r>
            <a:r>
              <a:rPr lang="en-US" sz="2800" b="1" dirty="0" smtClean="0">
                <a:solidFill>
                  <a:srgbClr val="000000"/>
                </a:solidFill>
              </a:rPr>
              <a:t>weak</a:t>
            </a:r>
            <a:r>
              <a:rPr lang="en-US" sz="2800" dirty="0" smtClean="0">
                <a:solidFill>
                  <a:srgbClr val="000000"/>
                </a:solidFill>
              </a:rPr>
              <a:t> acid and its conjugate base.</a:t>
            </a:r>
            <a:endParaRPr lang="en-US" dirty="0" smtClean="0">
              <a:solidFill>
                <a:srgbClr val="000000"/>
              </a:solidFill>
            </a:endParaRPr>
          </a:p>
          <a:p>
            <a:pPr marL="857250" lvl="1" indent="-457200" eaLnBrk="1" hangingPunct="1"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Which of the following combinations would make a buffer solution?</a:t>
            </a:r>
          </a:p>
          <a:p>
            <a:pPr marL="1257300" lvl="2" indent="-457200" eaLnBrk="1" hangingPunct="1">
              <a:buFont typeface="Wingdings" panose="05000000000000000000" pitchFamily="2" charset="2"/>
              <a:buNone/>
              <a:defRPr/>
            </a:pPr>
            <a:r>
              <a:rPr lang="en-US" sz="3000" dirty="0" smtClean="0">
                <a:solidFill>
                  <a:srgbClr val="000000"/>
                </a:solidFill>
              </a:rPr>
              <a:t>     1.  HCl  and </a:t>
            </a:r>
            <a:r>
              <a:rPr lang="en-US" sz="3000" dirty="0" err="1" smtClean="0">
                <a:solidFill>
                  <a:srgbClr val="000000"/>
                </a:solidFill>
              </a:rPr>
              <a:t>NaCl</a:t>
            </a:r>
            <a:r>
              <a:rPr lang="en-US" sz="3000" dirty="0" smtClean="0">
                <a:solidFill>
                  <a:srgbClr val="000000"/>
                </a:solidFill>
              </a:rPr>
              <a:t>     </a:t>
            </a:r>
          </a:p>
          <a:p>
            <a:pPr marL="1257300" lvl="2" indent="-457200" eaLnBrk="1" hangingPunct="1">
              <a:buFont typeface="Wingdings" panose="05000000000000000000" pitchFamily="2" charset="2"/>
              <a:buNone/>
              <a:defRPr/>
            </a:pPr>
            <a:r>
              <a:rPr lang="en-US" sz="3000" dirty="0">
                <a:solidFill>
                  <a:srgbClr val="000000"/>
                </a:solidFill>
              </a:rPr>
              <a:t> </a:t>
            </a:r>
            <a:r>
              <a:rPr lang="en-US" sz="3000" dirty="0" smtClean="0">
                <a:solidFill>
                  <a:srgbClr val="000000"/>
                </a:solidFill>
              </a:rPr>
              <a:t>    2.  HNO</a:t>
            </a:r>
            <a:r>
              <a:rPr lang="en-US" sz="3000" baseline="-25000" dirty="0" smtClean="0">
                <a:solidFill>
                  <a:srgbClr val="000000"/>
                </a:solidFill>
              </a:rPr>
              <a:t>2</a:t>
            </a:r>
            <a:r>
              <a:rPr lang="en-US" sz="3000" dirty="0" smtClean="0">
                <a:solidFill>
                  <a:srgbClr val="000000"/>
                </a:solidFill>
              </a:rPr>
              <a:t> and NaNO</a:t>
            </a:r>
            <a:r>
              <a:rPr lang="en-US" sz="3000" baseline="-25000" dirty="0" smtClean="0">
                <a:solidFill>
                  <a:srgbClr val="000000"/>
                </a:solidFill>
              </a:rPr>
              <a:t>2</a:t>
            </a:r>
            <a:endParaRPr lang="en-US" sz="3000" dirty="0" smtClean="0">
              <a:solidFill>
                <a:srgbClr val="000000"/>
              </a:solidFill>
            </a:endParaRPr>
          </a:p>
          <a:p>
            <a:pPr marL="1257300" lvl="2" indent="-457200" eaLnBrk="1" hangingPunct="1">
              <a:buFont typeface="Wingdings" panose="05000000000000000000" pitchFamily="2" charset="2"/>
              <a:buNone/>
              <a:defRPr/>
            </a:pPr>
            <a:r>
              <a:rPr lang="en-US" sz="3000" dirty="0" smtClean="0">
                <a:solidFill>
                  <a:srgbClr val="000000"/>
                </a:solidFill>
              </a:rPr>
              <a:t>     3.  H</a:t>
            </a:r>
            <a:r>
              <a:rPr lang="en-US" sz="3000" baseline="-25000" dirty="0" smtClean="0">
                <a:solidFill>
                  <a:srgbClr val="000000"/>
                </a:solidFill>
              </a:rPr>
              <a:t>2</a:t>
            </a:r>
            <a:r>
              <a:rPr lang="en-US" sz="3000" dirty="0" smtClean="0">
                <a:solidFill>
                  <a:srgbClr val="000000"/>
                </a:solidFill>
              </a:rPr>
              <a:t>CO</a:t>
            </a:r>
            <a:r>
              <a:rPr lang="en-US" sz="3000" baseline="-25000" dirty="0" smtClean="0">
                <a:solidFill>
                  <a:srgbClr val="000000"/>
                </a:solidFill>
              </a:rPr>
              <a:t>3</a:t>
            </a:r>
            <a:r>
              <a:rPr lang="en-US" sz="3000" dirty="0" smtClean="0">
                <a:solidFill>
                  <a:srgbClr val="000000"/>
                </a:solidFill>
              </a:rPr>
              <a:t> and Na</a:t>
            </a:r>
            <a:r>
              <a:rPr lang="en-US" sz="3000" baseline="-25000" dirty="0" smtClean="0">
                <a:solidFill>
                  <a:srgbClr val="000000"/>
                </a:solidFill>
              </a:rPr>
              <a:t>2</a:t>
            </a:r>
            <a:r>
              <a:rPr lang="en-US" sz="3000" dirty="0" smtClean="0">
                <a:solidFill>
                  <a:srgbClr val="000000"/>
                </a:solidFill>
              </a:rPr>
              <a:t>CO</a:t>
            </a:r>
            <a:r>
              <a:rPr lang="en-US" sz="3000" baseline="-25000" dirty="0" smtClean="0">
                <a:solidFill>
                  <a:srgbClr val="000000"/>
                </a:solidFill>
              </a:rPr>
              <a:t>3</a:t>
            </a:r>
            <a:endParaRPr lang="en-US" sz="3000" dirty="0" smtClean="0">
              <a:solidFill>
                <a:srgbClr val="000000"/>
              </a:solidFill>
            </a:endParaRPr>
          </a:p>
          <a:p>
            <a:pPr marL="1257300" lvl="2" indent="-457200" eaLnBrk="1" hangingPunct="1">
              <a:buFont typeface="Wingdings" panose="05000000000000000000" pitchFamily="2" charset="2"/>
              <a:buNone/>
              <a:defRPr/>
            </a:pPr>
            <a:r>
              <a:rPr lang="en-US" sz="3000" dirty="0" smtClean="0">
                <a:solidFill>
                  <a:srgbClr val="000000"/>
                </a:solidFill>
              </a:rPr>
              <a:t>     4.  HPO</a:t>
            </a:r>
            <a:r>
              <a:rPr lang="en-US" sz="3000" baseline="-25000" dirty="0" smtClean="0">
                <a:solidFill>
                  <a:srgbClr val="000000"/>
                </a:solidFill>
              </a:rPr>
              <a:t>4</a:t>
            </a:r>
            <a:r>
              <a:rPr lang="en-US" sz="3000" baseline="30000" dirty="0" smtClean="0">
                <a:solidFill>
                  <a:srgbClr val="000000"/>
                </a:solidFill>
              </a:rPr>
              <a:t>2-</a:t>
            </a:r>
            <a:r>
              <a:rPr lang="en-US" sz="3000" dirty="0" smtClean="0">
                <a:solidFill>
                  <a:srgbClr val="000000"/>
                </a:solidFill>
              </a:rPr>
              <a:t> and Na</a:t>
            </a:r>
            <a:r>
              <a:rPr lang="en-US" sz="3000" baseline="-25000" dirty="0" smtClean="0">
                <a:solidFill>
                  <a:srgbClr val="000000"/>
                </a:solidFill>
              </a:rPr>
              <a:t>3</a:t>
            </a:r>
            <a:r>
              <a:rPr lang="en-US" sz="3000" dirty="0" smtClean="0">
                <a:solidFill>
                  <a:srgbClr val="000000"/>
                </a:solidFill>
              </a:rPr>
              <a:t>PO</a:t>
            </a:r>
            <a:r>
              <a:rPr lang="en-US" sz="3000" baseline="-25000" dirty="0" smtClean="0">
                <a:solidFill>
                  <a:srgbClr val="000000"/>
                </a:solidFill>
              </a:rPr>
              <a:t>4</a:t>
            </a:r>
            <a:endParaRPr lang="en-US" sz="30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077200" cy="865188"/>
          </a:xfrm>
        </p:spPr>
        <p:txBody>
          <a:bodyPr/>
          <a:lstStyle/>
          <a:p>
            <a:pPr eaLnBrk="1" hangingPunct="1"/>
            <a:r>
              <a:rPr lang="en-US" altLang="en-US" smtClean="0"/>
              <a:t>10.11  Buffer Solutions</a:t>
            </a: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759325"/>
          </a:xfrm>
        </p:spPr>
        <p:txBody>
          <a:bodyPr/>
          <a:lstStyle/>
          <a:p>
            <a:pPr marL="457200" indent="-457200" eaLnBrk="1" hangingPunct="1">
              <a:buFont typeface="Times New Roman" panose="02020603050405020304" pitchFamily="18" charset="0"/>
              <a:buNone/>
              <a:defRPr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000000"/>
                </a:solidFill>
              </a:rPr>
              <a:t>    1.  HCl  and </a:t>
            </a:r>
            <a:r>
              <a:rPr lang="en-US" dirty="0" err="1" smtClean="0">
                <a:solidFill>
                  <a:srgbClr val="000000"/>
                </a:solidFill>
              </a:rPr>
              <a:t>Cl</a:t>
            </a:r>
            <a:r>
              <a:rPr lang="en-US" baseline="30000" dirty="0" smtClean="0">
                <a:solidFill>
                  <a:srgbClr val="000000"/>
                </a:solidFill>
              </a:rPr>
              <a:t>-</a:t>
            </a:r>
          </a:p>
          <a:p>
            <a:pPr marL="1257300" lvl="2" indent="-457200"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     2.  </a:t>
            </a:r>
            <a:r>
              <a:rPr lang="en-US" b="1" dirty="0" smtClean="0">
                <a:solidFill>
                  <a:srgbClr val="000000"/>
                </a:solidFill>
              </a:rPr>
              <a:t>HNO</a:t>
            </a:r>
            <a:r>
              <a:rPr lang="en-US" b="1" baseline="-25000" dirty="0" smtClean="0">
                <a:solidFill>
                  <a:srgbClr val="000000"/>
                </a:solidFill>
              </a:rPr>
              <a:t>2</a:t>
            </a:r>
            <a:r>
              <a:rPr lang="en-US" b="1" dirty="0" smtClean="0">
                <a:solidFill>
                  <a:srgbClr val="000000"/>
                </a:solidFill>
              </a:rPr>
              <a:t> and NO</a:t>
            </a:r>
            <a:r>
              <a:rPr lang="en-US" b="1" baseline="-25000" dirty="0" smtClean="0">
                <a:solidFill>
                  <a:srgbClr val="000000"/>
                </a:solidFill>
              </a:rPr>
              <a:t>2</a:t>
            </a:r>
            <a:r>
              <a:rPr lang="en-US" b="1" baseline="30000" dirty="0" smtClean="0">
                <a:solidFill>
                  <a:srgbClr val="000000"/>
                </a:solidFill>
              </a:rPr>
              <a:t>-</a:t>
            </a:r>
            <a:endParaRPr lang="en-US" b="1" dirty="0" smtClean="0">
              <a:solidFill>
                <a:srgbClr val="000000"/>
              </a:solidFill>
            </a:endParaRPr>
          </a:p>
          <a:p>
            <a:pPr marL="1257300" lvl="2" indent="-457200"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     3.  H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CO</a:t>
            </a:r>
            <a:r>
              <a:rPr lang="en-US" baseline="-25000" dirty="0" smtClean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 and CO</a:t>
            </a:r>
            <a:r>
              <a:rPr lang="en-US" baseline="-25000" dirty="0" smtClean="0">
                <a:solidFill>
                  <a:srgbClr val="000000"/>
                </a:solidFill>
              </a:rPr>
              <a:t>3</a:t>
            </a:r>
            <a:r>
              <a:rPr lang="en-US" baseline="30000" dirty="0" smtClean="0">
                <a:solidFill>
                  <a:srgbClr val="000000"/>
                </a:solidFill>
              </a:rPr>
              <a:t>2-</a:t>
            </a:r>
            <a:endParaRPr lang="en-US" dirty="0" smtClean="0">
              <a:solidFill>
                <a:srgbClr val="000000"/>
              </a:solidFill>
            </a:endParaRPr>
          </a:p>
          <a:p>
            <a:pPr marL="1257300" lvl="2" indent="-457200"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     4.  </a:t>
            </a:r>
            <a:r>
              <a:rPr lang="en-US" b="1" dirty="0" smtClean="0">
                <a:solidFill>
                  <a:srgbClr val="000000"/>
                </a:solidFill>
              </a:rPr>
              <a:t>HPO</a:t>
            </a:r>
            <a:r>
              <a:rPr lang="en-US" b="1" baseline="-25000" dirty="0" smtClean="0">
                <a:solidFill>
                  <a:srgbClr val="000000"/>
                </a:solidFill>
              </a:rPr>
              <a:t>4</a:t>
            </a:r>
            <a:r>
              <a:rPr lang="en-US" b="1" baseline="30000" dirty="0" smtClean="0">
                <a:solidFill>
                  <a:srgbClr val="000000"/>
                </a:solidFill>
              </a:rPr>
              <a:t>2-</a:t>
            </a:r>
            <a:r>
              <a:rPr lang="en-US" b="1" dirty="0" smtClean="0">
                <a:solidFill>
                  <a:srgbClr val="000000"/>
                </a:solidFill>
              </a:rPr>
              <a:t> and PO</a:t>
            </a:r>
            <a:r>
              <a:rPr lang="en-US" b="1" baseline="-25000" dirty="0" smtClean="0">
                <a:solidFill>
                  <a:srgbClr val="000000"/>
                </a:solidFill>
              </a:rPr>
              <a:t>4</a:t>
            </a:r>
            <a:r>
              <a:rPr lang="en-US" b="1" baseline="30000" dirty="0" smtClean="0">
                <a:solidFill>
                  <a:srgbClr val="000000"/>
                </a:solidFill>
              </a:rPr>
              <a:t>3-</a:t>
            </a:r>
            <a:endParaRPr lang="en-US" b="1" dirty="0" smtClean="0">
              <a:solidFill>
                <a:srgbClr val="000000"/>
              </a:solidFill>
            </a:endParaRPr>
          </a:p>
          <a:p>
            <a:pPr marL="1257300" lvl="2" indent="-457200"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HCl is a strong acid, not weak</a:t>
            </a:r>
          </a:p>
          <a:p>
            <a:pPr marL="1257300" lvl="2" indent="-457200"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CO</a:t>
            </a:r>
            <a:r>
              <a:rPr lang="en-US" baseline="-25000" dirty="0" smtClean="0">
                <a:solidFill>
                  <a:srgbClr val="000000"/>
                </a:solidFill>
              </a:rPr>
              <a:t>3</a:t>
            </a:r>
            <a:r>
              <a:rPr lang="en-US" baseline="30000" dirty="0" smtClean="0">
                <a:solidFill>
                  <a:srgbClr val="000000"/>
                </a:solidFill>
              </a:rPr>
              <a:t>2-</a:t>
            </a:r>
            <a:r>
              <a:rPr lang="en-US" dirty="0" smtClean="0">
                <a:solidFill>
                  <a:srgbClr val="000000"/>
                </a:solidFill>
              </a:rPr>
              <a:t> is not the conjugate base of H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CO</a:t>
            </a:r>
            <a:r>
              <a:rPr lang="en-US" baseline="-25000" dirty="0" smtClean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, HCO</a:t>
            </a:r>
            <a:r>
              <a:rPr lang="en-US" baseline="-25000" dirty="0" smtClean="0">
                <a:solidFill>
                  <a:srgbClr val="000000"/>
                </a:solidFill>
              </a:rPr>
              <a:t>3</a:t>
            </a:r>
            <a:r>
              <a:rPr lang="en-US" baseline="30000" dirty="0" smtClean="0">
                <a:solidFill>
                  <a:srgbClr val="000000"/>
                </a:solidFill>
              </a:rPr>
              <a:t>- </a:t>
            </a:r>
            <a:r>
              <a:rPr lang="en-US" dirty="0" smtClean="0">
                <a:solidFill>
                  <a:srgbClr val="000000"/>
                </a:solidFill>
              </a:rPr>
              <a:t>is.</a:t>
            </a:r>
          </a:p>
        </p:txBody>
      </p:sp>
      <p:cxnSp>
        <p:nvCxnSpPr>
          <p:cNvPr id="37892" name="Straight Connector 3"/>
          <p:cNvCxnSpPr>
            <a:cxnSpLocks noChangeShapeType="1"/>
          </p:cNvCxnSpPr>
          <p:nvPr/>
        </p:nvCxnSpPr>
        <p:spPr bwMode="auto">
          <a:xfrm>
            <a:off x="2209800" y="1447800"/>
            <a:ext cx="2438400" cy="0"/>
          </a:xfrm>
          <a:prstGeom prst="line">
            <a:avLst/>
          </a:prstGeom>
          <a:noFill/>
          <a:ln w="158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3" name="Straight Connector 5"/>
          <p:cNvCxnSpPr>
            <a:cxnSpLocks noChangeShapeType="1"/>
          </p:cNvCxnSpPr>
          <p:nvPr/>
        </p:nvCxnSpPr>
        <p:spPr bwMode="auto">
          <a:xfrm>
            <a:off x="2286000" y="2590800"/>
            <a:ext cx="3124200" cy="0"/>
          </a:xfrm>
          <a:prstGeom prst="line">
            <a:avLst/>
          </a:prstGeom>
          <a:noFill/>
          <a:ln w="158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10.11  pH of a Buffer Equation</a:t>
            </a:r>
          </a:p>
        </p:txBody>
      </p:sp>
      <p:sp>
        <p:nvSpPr>
          <p:cNvPr id="41987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457200" y="1524000"/>
            <a:ext cx="8229600" cy="4530725"/>
          </a:xfrm>
        </p:spPr>
        <p:txBody>
          <a:bodyPr/>
          <a:lstStyle/>
          <a:p>
            <a:pPr marL="0" indent="0" eaLnBrk="1" hangingPunct="1">
              <a:buFont typeface="Times New Roman" panose="02020603050405020304" pitchFamily="18" charset="0"/>
              <a:buNone/>
              <a:defRPr/>
            </a:pPr>
            <a:endParaRPr lang="en-US" dirty="0" smtClean="0"/>
          </a:p>
          <a:p>
            <a:pPr marL="0" indent="0" eaLnBrk="1" hangingPunct="1">
              <a:buFont typeface="Times New Roman" panose="02020603050405020304" pitchFamily="18" charset="0"/>
              <a:buNone/>
              <a:defRPr/>
            </a:pPr>
            <a:r>
              <a:rPr lang="en-US" dirty="0" smtClean="0"/>
              <a:t>     pH = </a:t>
            </a:r>
            <a:r>
              <a:rPr lang="en-US" dirty="0" err="1" smtClean="0"/>
              <a:t>pKa</a:t>
            </a:r>
            <a:r>
              <a:rPr lang="en-US" dirty="0" smtClean="0"/>
              <a:t> + log  [conj. Base]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  <a:defRPr/>
            </a:pPr>
            <a:r>
              <a:rPr lang="en-US" dirty="0" smtClean="0"/>
              <a:t>                                    [ acid ]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  <a:defRPr/>
            </a:pPr>
            <a:endParaRPr lang="en-US" dirty="0"/>
          </a:p>
          <a:p>
            <a:pPr marL="457200" indent="-457200" eaLnBrk="1" hangingPunct="1">
              <a:buFont typeface="Times New Roman" panose="02020603050405020304" pitchFamily="18" charset="0"/>
              <a:buNone/>
              <a:defRPr/>
            </a:pPr>
            <a:r>
              <a:rPr lang="en-US" sz="3200" dirty="0" smtClean="0"/>
              <a:t>Where </a:t>
            </a:r>
            <a:r>
              <a:rPr lang="en-US" sz="3200" dirty="0" err="1" smtClean="0"/>
              <a:t>pKa</a:t>
            </a:r>
            <a:r>
              <a:rPr lang="en-US" sz="3200" dirty="0" smtClean="0"/>
              <a:t> = - log </a:t>
            </a:r>
            <a:r>
              <a:rPr lang="en-US" sz="3200" dirty="0" err="1" smtClean="0"/>
              <a:t>Ka</a:t>
            </a:r>
            <a:r>
              <a:rPr lang="en-US" sz="3200" baseline="-25000" dirty="0" err="1" smtClean="0"/>
              <a:t>buffer</a:t>
            </a:r>
            <a:r>
              <a:rPr lang="en-US" sz="3200" baseline="-25000" dirty="0" smtClean="0"/>
              <a:t> acid</a:t>
            </a:r>
            <a:endParaRPr lang="en-US" sz="3200" dirty="0" smtClean="0"/>
          </a:p>
        </p:txBody>
      </p:sp>
      <p:sp>
        <p:nvSpPr>
          <p:cNvPr id="4" name="Double Bracket 3"/>
          <p:cNvSpPr/>
          <p:nvPr/>
        </p:nvSpPr>
        <p:spPr bwMode="auto">
          <a:xfrm>
            <a:off x="3352800" y="1943100"/>
            <a:ext cx="1905000" cy="1143000"/>
          </a:xfrm>
          <a:prstGeom prst="bracketPair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8917" name="Straight Connector 4"/>
          <p:cNvCxnSpPr>
            <a:cxnSpLocks noChangeShapeType="1"/>
          </p:cNvCxnSpPr>
          <p:nvPr/>
        </p:nvCxnSpPr>
        <p:spPr bwMode="auto">
          <a:xfrm>
            <a:off x="3505200" y="2514600"/>
            <a:ext cx="1600200" cy="0"/>
          </a:xfrm>
          <a:prstGeom prst="line">
            <a:avLst/>
          </a:prstGeom>
          <a:noFill/>
          <a:ln w="158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10.11  pH of a Buffer Equation</a:t>
            </a:r>
          </a:p>
        </p:txBody>
      </p:sp>
      <p:sp>
        <p:nvSpPr>
          <p:cNvPr id="41987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457200" y="1524000"/>
            <a:ext cx="8229600" cy="4530725"/>
          </a:xfrm>
        </p:spPr>
        <p:txBody>
          <a:bodyPr/>
          <a:lstStyle/>
          <a:p>
            <a:pPr marL="0" indent="0" eaLnBrk="1" hangingPunct="1">
              <a:buFont typeface="Times New Roman" panose="02020603050405020304" pitchFamily="18" charset="0"/>
              <a:buNone/>
              <a:defRPr/>
            </a:pPr>
            <a:endParaRPr lang="en-US" dirty="0" smtClean="0"/>
          </a:p>
          <a:p>
            <a:pPr marL="0" indent="0" eaLnBrk="1" hangingPunct="1">
              <a:buFont typeface="Times New Roman" panose="02020603050405020304" pitchFamily="18" charset="0"/>
              <a:buNone/>
              <a:defRPr/>
            </a:pPr>
            <a:r>
              <a:rPr lang="en-US" dirty="0" smtClean="0"/>
              <a:t>     pH = </a:t>
            </a:r>
            <a:r>
              <a:rPr lang="en-US" dirty="0" err="1" smtClean="0"/>
              <a:t>pKa</a:t>
            </a:r>
            <a:r>
              <a:rPr lang="en-US" dirty="0" smtClean="0"/>
              <a:t> + log  [conj. Base]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  <a:defRPr/>
            </a:pPr>
            <a:r>
              <a:rPr lang="en-US" dirty="0" smtClean="0"/>
              <a:t>                                    [ acid ]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  <a:defRPr/>
            </a:pPr>
            <a:endParaRPr lang="en-US" dirty="0" smtClean="0"/>
          </a:p>
          <a:p>
            <a:pPr marL="457200" indent="-457200" eaLnBrk="1" hangingPunct="1">
              <a:buFont typeface="Times New Roman" panose="02020603050405020304" pitchFamily="18" charset="0"/>
              <a:buNone/>
              <a:defRPr/>
            </a:pPr>
            <a:r>
              <a:rPr lang="en-US" sz="2400" dirty="0" smtClean="0"/>
              <a:t>(your book calls this the </a:t>
            </a:r>
            <a:r>
              <a:rPr lang="en-US" sz="2400" b="1" dirty="0" smtClean="0"/>
              <a:t>Henderson-</a:t>
            </a:r>
            <a:r>
              <a:rPr lang="en-US" sz="2400" b="1" dirty="0" err="1" smtClean="0"/>
              <a:t>Hasselbach</a:t>
            </a:r>
            <a:r>
              <a:rPr lang="en-US" sz="2400" dirty="0" smtClean="0"/>
              <a:t> equation)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  <a:defRPr/>
            </a:pPr>
            <a:endParaRPr lang="en-US" dirty="0" smtClean="0"/>
          </a:p>
          <a:p>
            <a:pPr marL="457200" indent="-457200" eaLnBrk="1" hangingPunct="1">
              <a:buFont typeface="Times New Roman" panose="02020603050405020304" pitchFamily="18" charset="0"/>
              <a:buNone/>
              <a:defRPr/>
            </a:pPr>
            <a:r>
              <a:rPr lang="en-US" sz="2400" dirty="0" smtClean="0"/>
              <a:t>(you do NOT need to memorize this equation… it will be given)</a:t>
            </a:r>
          </a:p>
        </p:txBody>
      </p:sp>
      <p:sp>
        <p:nvSpPr>
          <p:cNvPr id="4" name="Double Bracket 3"/>
          <p:cNvSpPr/>
          <p:nvPr/>
        </p:nvSpPr>
        <p:spPr bwMode="auto">
          <a:xfrm>
            <a:off x="3352800" y="1943100"/>
            <a:ext cx="1905000" cy="1143000"/>
          </a:xfrm>
          <a:prstGeom prst="bracketPair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9941" name="Straight Connector 4"/>
          <p:cNvCxnSpPr>
            <a:cxnSpLocks noChangeShapeType="1"/>
          </p:cNvCxnSpPr>
          <p:nvPr/>
        </p:nvCxnSpPr>
        <p:spPr bwMode="auto">
          <a:xfrm>
            <a:off x="3505200" y="2514600"/>
            <a:ext cx="1600200" cy="0"/>
          </a:xfrm>
          <a:prstGeom prst="line">
            <a:avLst/>
          </a:prstGeom>
          <a:noFill/>
          <a:ln w="158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eaLnBrk="1" hangingPunct="1"/>
            <a:r>
              <a:rPr lang="en-US" altLang="en-US" smtClean="0"/>
              <a:t>10.11  pH of Buffer Solutions</a:t>
            </a:r>
          </a:p>
        </p:txBody>
      </p:sp>
      <p:sp>
        <p:nvSpPr>
          <p:cNvPr id="40963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401763"/>
            <a:ext cx="8229600" cy="4530725"/>
          </a:xfrm>
        </p:spPr>
        <p:txBody>
          <a:bodyPr/>
          <a:lstStyle/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sz="2800" smtClean="0"/>
              <a:t>	</a:t>
            </a:r>
            <a:r>
              <a:rPr lang="en-US" altLang="en-US" sz="2800" smtClean="0">
                <a:solidFill>
                  <a:srgbClr val="000000"/>
                </a:solidFill>
              </a:rPr>
              <a:t>pH = pKa + log  [conj. Base]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sz="2800" smtClean="0">
                <a:solidFill>
                  <a:srgbClr val="000000"/>
                </a:solidFill>
              </a:rPr>
              <a:t>                                    [ acid ]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endParaRPr lang="en-US" altLang="en-US" sz="1200" smtClean="0">
              <a:solidFill>
                <a:srgbClr val="000000"/>
              </a:solidFill>
            </a:endParaRP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sz="2800" b="1" smtClean="0">
                <a:solidFill>
                  <a:srgbClr val="000000"/>
                </a:solidFill>
              </a:rPr>
              <a:t>What is the  pH of a buffer that consists of 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sz="2800" b="1" smtClean="0">
                <a:solidFill>
                  <a:srgbClr val="000000"/>
                </a:solidFill>
              </a:rPr>
              <a:t>0.25 M H</a:t>
            </a:r>
            <a:r>
              <a:rPr lang="en-US" altLang="en-US" sz="2800" b="1" baseline="-25000" smtClean="0">
                <a:solidFill>
                  <a:srgbClr val="000000"/>
                </a:solidFill>
              </a:rPr>
              <a:t>2</a:t>
            </a:r>
            <a:r>
              <a:rPr lang="en-US" altLang="en-US" sz="2800" b="1" smtClean="0">
                <a:solidFill>
                  <a:srgbClr val="000000"/>
                </a:solidFill>
              </a:rPr>
              <a:t>CO</a:t>
            </a:r>
            <a:r>
              <a:rPr lang="en-US" altLang="en-US" sz="2800" b="1" baseline="-25000" smtClean="0">
                <a:solidFill>
                  <a:srgbClr val="000000"/>
                </a:solidFill>
              </a:rPr>
              <a:t>3</a:t>
            </a:r>
            <a:r>
              <a:rPr lang="en-US" altLang="en-US" sz="2800" b="1" smtClean="0">
                <a:solidFill>
                  <a:srgbClr val="000000"/>
                </a:solidFill>
              </a:rPr>
              <a:t> and 0.15 M HCO</a:t>
            </a:r>
            <a:r>
              <a:rPr lang="en-US" altLang="en-US" sz="2800" b="1" baseline="-25000" smtClean="0">
                <a:solidFill>
                  <a:srgbClr val="000000"/>
                </a:solidFill>
              </a:rPr>
              <a:t>3</a:t>
            </a:r>
            <a:r>
              <a:rPr lang="en-US" altLang="en-US" sz="4000" b="1" baseline="30000" smtClean="0">
                <a:solidFill>
                  <a:srgbClr val="000000"/>
                </a:solidFill>
              </a:rPr>
              <a:t>-</a:t>
            </a:r>
            <a:r>
              <a:rPr lang="en-US" altLang="en-US" sz="4000" b="1" smtClean="0">
                <a:solidFill>
                  <a:srgbClr val="000000"/>
                </a:solidFill>
              </a:rPr>
              <a:t> </a:t>
            </a:r>
            <a:r>
              <a:rPr lang="en-US" altLang="en-US" sz="2800" b="1" smtClean="0">
                <a:solidFill>
                  <a:srgbClr val="000000"/>
                </a:solidFill>
              </a:rPr>
              <a:t>?  The pKa of H</a:t>
            </a:r>
            <a:r>
              <a:rPr lang="en-US" altLang="en-US" sz="2800" b="1" baseline="-25000" smtClean="0">
                <a:solidFill>
                  <a:srgbClr val="000000"/>
                </a:solidFill>
              </a:rPr>
              <a:t>2</a:t>
            </a:r>
            <a:r>
              <a:rPr lang="en-US" altLang="en-US" sz="2800" b="1" smtClean="0">
                <a:solidFill>
                  <a:srgbClr val="000000"/>
                </a:solidFill>
              </a:rPr>
              <a:t>CO</a:t>
            </a:r>
            <a:r>
              <a:rPr lang="en-US" altLang="en-US" sz="2800" b="1" baseline="-25000" smtClean="0">
                <a:solidFill>
                  <a:srgbClr val="000000"/>
                </a:solidFill>
              </a:rPr>
              <a:t>3</a:t>
            </a:r>
            <a:r>
              <a:rPr lang="en-US" altLang="en-US" sz="2800" b="1" smtClean="0">
                <a:solidFill>
                  <a:srgbClr val="000000"/>
                </a:solidFill>
              </a:rPr>
              <a:t> is 6.4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4" name="Double Bracket 3"/>
          <p:cNvSpPr/>
          <p:nvPr/>
        </p:nvSpPr>
        <p:spPr bwMode="auto">
          <a:xfrm>
            <a:off x="3352800" y="1371600"/>
            <a:ext cx="1905000" cy="1143000"/>
          </a:xfrm>
          <a:prstGeom prst="bracketPair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40965" name="Straight Connector 4"/>
          <p:cNvCxnSpPr>
            <a:cxnSpLocks noChangeShapeType="1"/>
          </p:cNvCxnSpPr>
          <p:nvPr/>
        </p:nvCxnSpPr>
        <p:spPr bwMode="auto">
          <a:xfrm>
            <a:off x="3429000" y="1905000"/>
            <a:ext cx="1752600" cy="0"/>
          </a:xfrm>
          <a:prstGeom prst="line">
            <a:avLst/>
          </a:prstGeom>
          <a:noFill/>
          <a:ln w="158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eaLnBrk="1" hangingPunct="1"/>
            <a:r>
              <a:rPr lang="en-US" altLang="en-US" smtClean="0"/>
              <a:t>10.11  pH of Buffer Solutions</a:t>
            </a:r>
          </a:p>
        </p:txBody>
      </p:sp>
      <p:sp>
        <p:nvSpPr>
          <p:cNvPr id="41987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401763"/>
            <a:ext cx="8229600" cy="4530725"/>
          </a:xfrm>
        </p:spPr>
        <p:txBody>
          <a:bodyPr/>
          <a:lstStyle/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sz="2800" smtClean="0"/>
              <a:t>	</a:t>
            </a:r>
            <a:r>
              <a:rPr lang="en-US" altLang="en-US" sz="2800" smtClean="0">
                <a:solidFill>
                  <a:srgbClr val="000000"/>
                </a:solidFill>
              </a:rPr>
              <a:t>pH = pKa + log  [conj. Base]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sz="2800" smtClean="0">
                <a:solidFill>
                  <a:srgbClr val="000000"/>
                </a:solidFill>
              </a:rPr>
              <a:t>                                    [ acid ]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endParaRPr lang="en-US" altLang="en-US" sz="1200" smtClean="0">
              <a:solidFill>
                <a:srgbClr val="000000"/>
              </a:solidFill>
            </a:endParaRP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sz="2800" b="1" smtClean="0">
                <a:solidFill>
                  <a:srgbClr val="000000"/>
                </a:solidFill>
              </a:rPr>
              <a:t>What is the  pH of a buffer that consists of 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sz="2800" b="1" smtClean="0">
                <a:solidFill>
                  <a:srgbClr val="000000"/>
                </a:solidFill>
              </a:rPr>
              <a:t>0.25 M H</a:t>
            </a:r>
            <a:r>
              <a:rPr lang="en-US" altLang="en-US" sz="2800" b="1" baseline="-25000" smtClean="0">
                <a:solidFill>
                  <a:srgbClr val="000000"/>
                </a:solidFill>
              </a:rPr>
              <a:t>2</a:t>
            </a:r>
            <a:r>
              <a:rPr lang="en-US" altLang="en-US" sz="2800" b="1" smtClean="0">
                <a:solidFill>
                  <a:srgbClr val="000000"/>
                </a:solidFill>
              </a:rPr>
              <a:t>CO</a:t>
            </a:r>
            <a:r>
              <a:rPr lang="en-US" altLang="en-US" sz="2800" b="1" baseline="-25000" smtClean="0">
                <a:solidFill>
                  <a:srgbClr val="000000"/>
                </a:solidFill>
              </a:rPr>
              <a:t>3</a:t>
            </a:r>
            <a:r>
              <a:rPr lang="en-US" altLang="en-US" sz="2800" b="1" smtClean="0">
                <a:solidFill>
                  <a:srgbClr val="000000"/>
                </a:solidFill>
              </a:rPr>
              <a:t> and 0.15 M HCO</a:t>
            </a:r>
            <a:r>
              <a:rPr lang="en-US" altLang="en-US" sz="2800" b="1" baseline="-25000" smtClean="0">
                <a:solidFill>
                  <a:srgbClr val="000000"/>
                </a:solidFill>
              </a:rPr>
              <a:t>3</a:t>
            </a:r>
            <a:r>
              <a:rPr lang="en-US" altLang="en-US" sz="4000" b="1" baseline="30000" smtClean="0">
                <a:solidFill>
                  <a:srgbClr val="000000"/>
                </a:solidFill>
              </a:rPr>
              <a:t>-</a:t>
            </a:r>
            <a:r>
              <a:rPr lang="en-US" altLang="en-US" sz="4000" b="1" smtClean="0">
                <a:solidFill>
                  <a:srgbClr val="000000"/>
                </a:solidFill>
              </a:rPr>
              <a:t> </a:t>
            </a:r>
            <a:r>
              <a:rPr lang="en-US" altLang="en-US" sz="2800" b="1" smtClean="0">
                <a:solidFill>
                  <a:srgbClr val="000000"/>
                </a:solidFill>
              </a:rPr>
              <a:t>?  The pKa of H</a:t>
            </a:r>
            <a:r>
              <a:rPr lang="en-US" altLang="en-US" sz="2800" b="1" baseline="-25000" smtClean="0">
                <a:solidFill>
                  <a:srgbClr val="000000"/>
                </a:solidFill>
              </a:rPr>
              <a:t>2</a:t>
            </a:r>
            <a:r>
              <a:rPr lang="en-US" altLang="en-US" sz="2800" b="1" smtClean="0">
                <a:solidFill>
                  <a:srgbClr val="000000"/>
                </a:solidFill>
              </a:rPr>
              <a:t>CO</a:t>
            </a:r>
            <a:r>
              <a:rPr lang="en-US" altLang="en-US" sz="2800" b="1" baseline="-25000" smtClean="0">
                <a:solidFill>
                  <a:srgbClr val="000000"/>
                </a:solidFill>
              </a:rPr>
              <a:t>3</a:t>
            </a:r>
            <a:r>
              <a:rPr lang="en-US" altLang="en-US" sz="2800" b="1" smtClean="0">
                <a:solidFill>
                  <a:srgbClr val="000000"/>
                </a:solidFill>
              </a:rPr>
              <a:t> is 6.4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endParaRPr lang="en-US" altLang="en-US" sz="1800" smtClean="0">
              <a:solidFill>
                <a:srgbClr val="000000"/>
              </a:solidFill>
            </a:endParaRP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sz="2800" smtClean="0">
                <a:solidFill>
                  <a:srgbClr val="000000"/>
                </a:solidFill>
              </a:rPr>
              <a:t>pH = 6.4 + log   </a:t>
            </a:r>
            <a:r>
              <a:rPr lang="en-US" altLang="en-US" sz="2800" u="sng" smtClean="0">
                <a:solidFill>
                  <a:srgbClr val="000000"/>
                </a:solidFill>
              </a:rPr>
              <a:t>0.15 M  </a:t>
            </a:r>
            <a:r>
              <a:rPr lang="en-US" altLang="en-US" sz="2800" smtClean="0">
                <a:solidFill>
                  <a:srgbClr val="000000"/>
                </a:solidFill>
              </a:rPr>
              <a:t>  = 6.4 + log(0.60) = </a:t>
            </a:r>
            <a:r>
              <a:rPr lang="en-US" altLang="en-US" sz="2800" b="1" smtClean="0">
                <a:solidFill>
                  <a:srgbClr val="000000"/>
                </a:solidFill>
              </a:rPr>
              <a:t>6.2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sz="2800" smtClean="0">
                <a:solidFill>
                  <a:srgbClr val="000000"/>
                </a:solidFill>
              </a:rPr>
              <a:t>                           0.25 M</a:t>
            </a:r>
          </a:p>
        </p:txBody>
      </p:sp>
      <p:sp>
        <p:nvSpPr>
          <p:cNvPr id="4" name="Double Bracket 3"/>
          <p:cNvSpPr/>
          <p:nvPr/>
        </p:nvSpPr>
        <p:spPr bwMode="auto">
          <a:xfrm>
            <a:off x="3352800" y="1371600"/>
            <a:ext cx="1905000" cy="1143000"/>
          </a:xfrm>
          <a:prstGeom prst="bracketPair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41989" name="Straight Connector 4"/>
          <p:cNvCxnSpPr>
            <a:cxnSpLocks noChangeShapeType="1"/>
          </p:cNvCxnSpPr>
          <p:nvPr/>
        </p:nvCxnSpPr>
        <p:spPr bwMode="auto">
          <a:xfrm>
            <a:off x="3429000" y="1905000"/>
            <a:ext cx="1752600" cy="0"/>
          </a:xfrm>
          <a:prstGeom prst="line">
            <a:avLst/>
          </a:prstGeom>
          <a:noFill/>
          <a:ln w="158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Double Bracket 6"/>
          <p:cNvSpPr/>
          <p:nvPr/>
        </p:nvSpPr>
        <p:spPr bwMode="auto">
          <a:xfrm>
            <a:off x="2743200" y="4572000"/>
            <a:ext cx="1447800" cy="1143000"/>
          </a:xfrm>
          <a:prstGeom prst="bracketPair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322387"/>
          </a:xfrm>
        </p:spPr>
        <p:txBody>
          <a:bodyPr/>
          <a:lstStyle/>
          <a:p>
            <a:pPr eaLnBrk="1" hangingPunct="1"/>
            <a:r>
              <a:rPr lang="en-US" altLang="en-US" smtClean="0"/>
              <a:t>10.1 Acids and Bases in Aqueous Solution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endParaRPr lang="en-US" altLang="en-US" b="1" smtClean="0"/>
          </a:p>
          <a:p>
            <a:pPr marL="457200" indent="-457200" eaLnBrk="1" hangingPunct="1">
              <a:lnSpc>
                <a:spcPct val="90000"/>
              </a:lnSpc>
            </a:pPr>
            <a:endParaRPr lang="en-US" altLang="en-US" b="1" smtClean="0"/>
          </a:p>
          <a:p>
            <a:pPr marL="457200" indent="-457200" eaLnBrk="1" hangingPunct="1">
              <a:lnSpc>
                <a:spcPct val="90000"/>
              </a:lnSpc>
            </a:pPr>
            <a:endParaRPr lang="en-US" altLang="en-US" b="1" smtClean="0"/>
          </a:p>
          <a:p>
            <a:pPr marL="457200" indent="-457200"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endParaRPr lang="en-US" altLang="en-US" b="1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2133600"/>
            <a:ext cx="8229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buClr>
                <a:srgbClr val="94E494"/>
              </a:buClr>
              <a:buSzTx/>
              <a:buFont typeface="Times New Roman" pitchFamily="18" charset="0"/>
              <a:buChar char="►"/>
              <a:defRPr/>
            </a:pPr>
            <a:r>
              <a:rPr lang="en-US" sz="3200" kern="0" dirty="0">
                <a:solidFill>
                  <a:srgbClr val="000000"/>
                </a:solidFill>
                <a:effectLst/>
                <a:latin typeface="+mn-lt"/>
              </a:rPr>
              <a:t>Hydroxide ions, OH</a:t>
            </a:r>
            <a:r>
              <a:rPr lang="en-US" sz="3200" kern="0" baseline="30000" dirty="0">
                <a:solidFill>
                  <a:srgbClr val="000000"/>
                </a:solidFill>
                <a:effectLst/>
                <a:latin typeface="+mn-lt"/>
              </a:rPr>
              <a:t>-</a:t>
            </a:r>
            <a:r>
              <a:rPr lang="en-US" sz="3200" kern="0" dirty="0">
                <a:solidFill>
                  <a:srgbClr val="000000"/>
                </a:solidFill>
                <a:effectLst/>
                <a:latin typeface="+mn-lt"/>
              </a:rPr>
              <a:t>, are the “culprits” responsible for making solutions basic (or “alkaline”).</a:t>
            </a:r>
          </a:p>
          <a:p>
            <a:pPr marL="457200" indent="-457200">
              <a:buClr>
                <a:srgbClr val="94E494"/>
              </a:buClr>
              <a:buSzTx/>
              <a:buFont typeface="Times New Roman" pitchFamily="18" charset="0"/>
              <a:buChar char="►"/>
              <a:defRPr/>
            </a:pPr>
            <a:r>
              <a:rPr lang="en-US" sz="3200" kern="0" dirty="0">
                <a:solidFill>
                  <a:srgbClr val="000000"/>
                </a:solidFill>
                <a:effectLst/>
                <a:latin typeface="+mn-lt"/>
              </a:rPr>
              <a:t>A </a:t>
            </a:r>
            <a:r>
              <a:rPr lang="en-US" sz="3200" b="1" kern="0" dirty="0">
                <a:solidFill>
                  <a:srgbClr val="000000"/>
                </a:solidFill>
                <a:effectLst/>
                <a:latin typeface="+mn-lt"/>
              </a:rPr>
              <a:t>base</a:t>
            </a:r>
            <a:r>
              <a:rPr lang="en-US" sz="3200" kern="0" dirty="0">
                <a:solidFill>
                  <a:srgbClr val="000000"/>
                </a:solidFill>
                <a:effectLst/>
                <a:latin typeface="+mn-lt"/>
              </a:rPr>
              <a:t> is a substance that, one way or another, increases the concentration of hydroxide ions, OH</a:t>
            </a:r>
            <a:r>
              <a:rPr lang="en-US" sz="3200" kern="0" baseline="30000" dirty="0">
                <a:solidFill>
                  <a:srgbClr val="000000"/>
                </a:solidFill>
                <a:effectLst/>
                <a:latin typeface="+mn-lt"/>
              </a:rPr>
              <a:t>-</a:t>
            </a:r>
            <a:r>
              <a:rPr lang="en-US" sz="3200" kern="0" dirty="0">
                <a:solidFill>
                  <a:srgbClr val="000000"/>
                </a:solidFill>
                <a:effectLst/>
                <a:latin typeface="+mn-lt"/>
              </a:rPr>
              <a:t>, in solution.</a:t>
            </a:r>
          </a:p>
          <a:p>
            <a:pPr marL="457200" indent="-457200">
              <a:buClr>
                <a:srgbClr val="94E494"/>
              </a:buClr>
              <a:buSzTx/>
              <a:buFont typeface="Times New Roman" pitchFamily="18" charset="0"/>
              <a:buNone/>
              <a:defRPr/>
            </a:pPr>
            <a:endParaRPr lang="en-US" sz="3200" kern="0" dirty="0">
              <a:solidFill>
                <a:srgbClr val="002060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93787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10.11  Choosing an Appropriate Buffer mixture</a:t>
            </a:r>
          </a:p>
        </p:txBody>
      </p:sp>
      <p:sp>
        <p:nvSpPr>
          <p:cNvPr id="41987" name="Rectangle 4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229600" cy="4530725"/>
          </a:xfrm>
        </p:spPr>
        <p:txBody>
          <a:bodyPr/>
          <a:lstStyle/>
          <a:p>
            <a:pPr marL="457200" indent="-457200" eaLnBrk="1" hangingPunct="1">
              <a:buFont typeface="Times New Roman" panose="02020603050405020304" pitchFamily="18" charset="0"/>
              <a:buNone/>
              <a:defRPr/>
            </a:pPr>
            <a:r>
              <a:rPr lang="en-US" sz="2800" dirty="0" smtClean="0"/>
              <a:t>	</a:t>
            </a:r>
            <a:r>
              <a:rPr lang="en-US" sz="2800" dirty="0" smtClean="0">
                <a:solidFill>
                  <a:srgbClr val="000000"/>
                </a:solidFill>
              </a:rPr>
              <a:t>pH = </a:t>
            </a:r>
            <a:r>
              <a:rPr lang="en-US" sz="2800" b="1" dirty="0" smtClean="0">
                <a:solidFill>
                  <a:srgbClr val="000000"/>
                </a:solidFill>
              </a:rPr>
              <a:t>6.4</a:t>
            </a:r>
            <a:r>
              <a:rPr lang="en-US" sz="2800" dirty="0" smtClean="0">
                <a:solidFill>
                  <a:srgbClr val="000000"/>
                </a:solidFill>
              </a:rPr>
              <a:t> + log   </a:t>
            </a:r>
            <a:r>
              <a:rPr lang="en-US" sz="2800" u="sng" dirty="0" smtClean="0">
                <a:solidFill>
                  <a:srgbClr val="000000"/>
                </a:solidFill>
              </a:rPr>
              <a:t>0.15 M  </a:t>
            </a:r>
            <a:r>
              <a:rPr lang="en-US" sz="2800" dirty="0" smtClean="0">
                <a:solidFill>
                  <a:srgbClr val="000000"/>
                </a:solidFill>
              </a:rPr>
              <a:t>  =  </a:t>
            </a:r>
            <a:r>
              <a:rPr lang="en-US" sz="2800" b="1" dirty="0" smtClean="0">
                <a:solidFill>
                  <a:srgbClr val="000000"/>
                </a:solidFill>
              </a:rPr>
              <a:t>6.2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                                0.25 M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  <a:defRPr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457200" indent="-457200" eaLnBrk="1" hangingPunct="1">
              <a:buFont typeface="Times New Roman" panose="02020603050405020304" pitchFamily="18" charset="0"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Notice that the pH of the buffer is close to the </a:t>
            </a:r>
            <a:r>
              <a:rPr lang="en-US" sz="2800" dirty="0" err="1" smtClean="0">
                <a:solidFill>
                  <a:srgbClr val="000000"/>
                </a:solidFill>
              </a:rPr>
              <a:t>pKa</a:t>
            </a:r>
            <a:r>
              <a:rPr lang="en-US" sz="2800" dirty="0" smtClean="0">
                <a:solidFill>
                  <a:srgbClr val="000000"/>
                </a:solidFill>
              </a:rPr>
              <a:t> of the acid… that should ALWAYS be the case!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  <a:defRPr/>
            </a:pPr>
            <a:endParaRPr lang="en-US" sz="1050" dirty="0" smtClean="0">
              <a:solidFill>
                <a:srgbClr val="000000"/>
              </a:solidFill>
            </a:endParaRPr>
          </a:p>
          <a:p>
            <a:pPr marL="457200" indent="-457200" eaLnBrk="1" hangingPunct="1">
              <a:buFont typeface="Times New Roman" panose="02020603050405020304" pitchFamily="18" charset="0"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So… choose an acid whose </a:t>
            </a:r>
            <a:r>
              <a:rPr lang="en-US" sz="2800" dirty="0" err="1" smtClean="0">
                <a:solidFill>
                  <a:srgbClr val="000000"/>
                </a:solidFill>
              </a:rPr>
              <a:t>pKa</a:t>
            </a:r>
            <a:r>
              <a:rPr lang="en-US" sz="2800" dirty="0" smtClean="0">
                <a:solidFill>
                  <a:srgbClr val="000000"/>
                </a:solidFill>
              </a:rPr>
              <a:t> is close to the goal pH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  <a:defRPr/>
            </a:pPr>
            <a:endParaRPr lang="en-US" sz="1100" dirty="0" smtClean="0">
              <a:solidFill>
                <a:srgbClr val="000000"/>
              </a:solidFill>
            </a:endParaRPr>
          </a:p>
          <a:p>
            <a:pPr marL="457200" indent="-457200" eaLnBrk="1" hangingPunct="1">
              <a:buFont typeface="Times New Roman" panose="02020603050405020304" pitchFamily="18" charset="0"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Then… mix it with a compound that contains its conjugate 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10.11  Choosing an Appropriate Buffer mixture</a:t>
            </a:r>
          </a:p>
        </p:txBody>
      </p:sp>
      <p:sp>
        <p:nvSpPr>
          <p:cNvPr id="4198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sz="2800" smtClean="0"/>
              <a:t>	</a:t>
            </a:r>
            <a:r>
              <a:rPr lang="en-US" altLang="en-US" sz="2800" smtClean="0">
                <a:solidFill>
                  <a:srgbClr val="000000"/>
                </a:solidFill>
              </a:rPr>
              <a:t>Which acid would you choose for the weak acid part of a buffer solution with a pH of 3.5?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sz="2800" smtClean="0">
                <a:solidFill>
                  <a:srgbClr val="000000"/>
                </a:solidFill>
              </a:rPr>
              <a:t>a)  HNO</a:t>
            </a:r>
            <a:r>
              <a:rPr lang="en-US" altLang="en-US" sz="2800" baseline="-25000" smtClean="0">
                <a:solidFill>
                  <a:srgbClr val="000000"/>
                </a:solidFill>
              </a:rPr>
              <a:t>2</a:t>
            </a:r>
            <a:r>
              <a:rPr lang="en-US" altLang="en-US" sz="2800" smtClean="0">
                <a:solidFill>
                  <a:srgbClr val="000000"/>
                </a:solidFill>
              </a:rPr>
              <a:t>  (pKa = 3.39)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sz="2800" smtClean="0">
                <a:solidFill>
                  <a:srgbClr val="000000"/>
                </a:solidFill>
              </a:rPr>
              <a:t>b)  H</a:t>
            </a:r>
            <a:r>
              <a:rPr lang="en-US" altLang="en-US" sz="2800" baseline="-25000" smtClean="0">
                <a:solidFill>
                  <a:srgbClr val="000000"/>
                </a:solidFill>
              </a:rPr>
              <a:t>2</a:t>
            </a:r>
            <a:r>
              <a:rPr lang="en-US" altLang="en-US" sz="2800" smtClean="0">
                <a:solidFill>
                  <a:srgbClr val="000000"/>
                </a:solidFill>
              </a:rPr>
              <a:t>CO</a:t>
            </a:r>
            <a:r>
              <a:rPr lang="en-US" altLang="en-US" sz="2800" baseline="-25000" smtClean="0">
                <a:solidFill>
                  <a:srgbClr val="000000"/>
                </a:solidFill>
              </a:rPr>
              <a:t>3</a:t>
            </a:r>
            <a:r>
              <a:rPr lang="en-US" altLang="en-US" sz="2800" smtClean="0">
                <a:solidFill>
                  <a:srgbClr val="000000"/>
                </a:solidFill>
              </a:rPr>
              <a:t>  (pKa = 6.35)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sz="2800" smtClean="0">
                <a:solidFill>
                  <a:srgbClr val="000000"/>
                </a:solidFill>
              </a:rPr>
              <a:t>c)  HF         (pKa = 3.14)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endParaRPr lang="en-US" altLang="en-US" sz="1100" smtClean="0">
              <a:solidFill>
                <a:srgbClr val="000000"/>
              </a:solidFill>
            </a:endParaRP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sz="2800" smtClean="0">
                <a:solidFill>
                  <a:srgbClr val="000000"/>
                </a:solidFill>
              </a:rPr>
              <a:t>    What would you mix with that acid to make the buffer solution?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sz="2800" smtClean="0">
                <a:solidFill>
                  <a:srgbClr val="000000"/>
                </a:solidFill>
              </a:rPr>
              <a:t>           </a:t>
            </a:r>
            <a:r>
              <a:rPr lang="en-US" altLang="en-US" sz="2800" b="1" smtClean="0">
                <a:solidFill>
                  <a:srgbClr val="000000"/>
                </a:solidFill>
              </a:rPr>
              <a:t>a compound containing NO</a:t>
            </a:r>
            <a:r>
              <a:rPr lang="en-US" altLang="en-US" sz="2800" b="1" baseline="-25000" smtClean="0">
                <a:solidFill>
                  <a:srgbClr val="000000"/>
                </a:solidFill>
              </a:rPr>
              <a:t>2</a:t>
            </a:r>
            <a:r>
              <a:rPr lang="en-US" altLang="en-US" sz="2800" b="1" baseline="30000" smtClean="0">
                <a:solidFill>
                  <a:srgbClr val="000000"/>
                </a:solidFill>
              </a:rPr>
              <a:t>-</a:t>
            </a:r>
            <a:r>
              <a:rPr lang="en-US" altLang="en-US" sz="2800" b="1" smtClean="0">
                <a:solidFill>
                  <a:srgbClr val="000000"/>
                </a:solidFill>
              </a:rPr>
              <a:t> </a:t>
            </a:r>
            <a:r>
              <a:rPr lang="en-US" altLang="en-US" sz="2800" smtClean="0">
                <a:solidFill>
                  <a:srgbClr val="000000"/>
                </a:solidFill>
              </a:rPr>
              <a:t>(like NaNO</a:t>
            </a:r>
            <a:r>
              <a:rPr lang="en-US" altLang="en-US" sz="2800" baseline="-25000" smtClean="0">
                <a:solidFill>
                  <a:srgbClr val="000000"/>
                </a:solidFill>
              </a:rPr>
              <a:t>2</a:t>
            </a:r>
            <a:r>
              <a:rPr lang="en-US" altLang="en-US" sz="2800" smtClean="0">
                <a:solidFill>
                  <a:srgbClr val="000000"/>
                </a:solidFill>
              </a:rPr>
              <a:t>)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10.11  Choosing an Appropriate Buffer mixture</a:t>
            </a:r>
          </a:p>
        </p:txBody>
      </p:sp>
      <p:sp>
        <p:nvSpPr>
          <p:cNvPr id="41987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Your book only lists </a:t>
            </a:r>
            <a:r>
              <a:rPr lang="en-US" sz="2800" dirty="0" err="1" smtClean="0">
                <a:solidFill>
                  <a:srgbClr val="000000"/>
                </a:solidFill>
              </a:rPr>
              <a:t>Ka</a:t>
            </a:r>
            <a:r>
              <a:rPr lang="en-US" sz="2800" dirty="0" smtClean="0">
                <a:solidFill>
                  <a:srgbClr val="000000"/>
                </a:solidFill>
              </a:rPr>
              <a:t> values…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  <a:defRPr/>
            </a:pPr>
            <a:endParaRPr lang="en-US" sz="2800" dirty="0" smtClean="0">
              <a:solidFill>
                <a:srgbClr val="000000"/>
              </a:solidFill>
            </a:endParaRPr>
          </a:p>
          <a:p>
            <a:pPr marL="457200" indent="-457200" eaLnBrk="1" hangingPunct="1">
              <a:buFont typeface="Times New Roman" panose="02020603050405020304" pitchFamily="18" charset="0"/>
              <a:buNone/>
              <a:defRPr/>
            </a:pPr>
            <a:endParaRPr lang="en-US" sz="2800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6" r="3265" b="8279"/>
          <a:stretch>
            <a:fillRect/>
          </a:stretch>
        </p:blipFill>
        <p:spPr bwMode="auto">
          <a:xfrm>
            <a:off x="228600" y="1905000"/>
            <a:ext cx="6283325" cy="453707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740525" y="1447800"/>
            <a:ext cx="2251075" cy="475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E494"/>
              </a:buClr>
              <a:buFont typeface="Times New Roman" pitchFamily="18" charset="0"/>
              <a:buChar char="►"/>
              <a:defRPr sz="320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rgbClr val="002060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rgbClr val="002060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–"/>
              <a:defRPr sz="3200">
                <a:solidFill>
                  <a:srgbClr val="002060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u"/>
              <a:defRPr sz="3200">
                <a:solidFill>
                  <a:srgbClr val="002060"/>
                </a:solidFill>
                <a:effectLst/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pPr marL="0" indent="0" eaLnBrk="1" hangingPunct="1">
              <a:buFont typeface="Times New Roman" pitchFamily="18" charset="0"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To help find </a:t>
            </a:r>
            <a:r>
              <a:rPr lang="en-US" sz="2800" dirty="0" err="1" smtClean="0">
                <a:solidFill>
                  <a:srgbClr val="000000"/>
                </a:solidFill>
              </a:rPr>
              <a:t>pKa</a:t>
            </a:r>
            <a:r>
              <a:rPr lang="en-US" sz="2800" dirty="0" smtClean="0">
                <a:solidFill>
                  <a:srgbClr val="000000"/>
                </a:solidFill>
              </a:rPr>
              <a:t> values for HW problems, I would calculate the </a:t>
            </a:r>
            <a:r>
              <a:rPr lang="en-US" sz="2800" dirty="0" err="1" smtClean="0">
                <a:solidFill>
                  <a:srgbClr val="000000"/>
                </a:solidFill>
              </a:rPr>
              <a:t>pKa</a:t>
            </a:r>
            <a:r>
              <a:rPr lang="en-US" sz="2800" dirty="0" smtClean="0">
                <a:solidFill>
                  <a:srgbClr val="000000"/>
                </a:solidFill>
              </a:rPr>
              <a:t> of each of these and write them in your book.</a:t>
            </a:r>
          </a:p>
          <a:p>
            <a:pPr marL="457200" indent="-457200" eaLnBrk="1" hangingPunct="1">
              <a:buFont typeface="Times New Roman" pitchFamily="18" charset="0"/>
              <a:buNone/>
              <a:defRPr/>
            </a:pPr>
            <a:endParaRPr lang="en-US" sz="2800" dirty="0" smtClean="0">
              <a:solidFill>
                <a:srgbClr val="000000"/>
              </a:solidFill>
            </a:endParaRPr>
          </a:p>
          <a:p>
            <a:pPr marL="457200" indent="-457200" eaLnBrk="1" hangingPunct="1">
              <a:buFont typeface="Times New Roman" pitchFamily="18" charset="0"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10.11  Choosing an Appropriate Buffer mixture</a:t>
            </a:r>
          </a:p>
        </p:txBody>
      </p:sp>
      <p:sp>
        <p:nvSpPr>
          <p:cNvPr id="41987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229600" cy="4530725"/>
          </a:xfrm>
        </p:spPr>
        <p:txBody>
          <a:bodyPr/>
          <a:lstStyle/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sz="2800" smtClean="0">
                <a:solidFill>
                  <a:srgbClr val="000000"/>
                </a:solidFill>
              </a:rPr>
              <a:t>To do this: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endParaRPr lang="en-US" altLang="en-US" sz="2800" smtClean="0">
              <a:solidFill>
                <a:srgbClr val="000000"/>
              </a:solidFill>
            </a:endParaRP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sz="2800" smtClean="0">
                <a:solidFill>
                  <a:srgbClr val="000000"/>
                </a:solidFill>
              </a:rPr>
              <a:t>    pKa = - log Ka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endParaRPr lang="en-US" altLang="en-US" sz="2800" smtClean="0">
              <a:solidFill>
                <a:srgbClr val="000000"/>
              </a:solidFill>
            </a:endParaRP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sz="2800" smtClean="0">
                <a:solidFill>
                  <a:srgbClr val="000000"/>
                </a:solidFill>
              </a:rPr>
              <a:t>What is the pKa of HF, whose Ka = 3.5 x 10</a:t>
            </a:r>
            <a:r>
              <a:rPr lang="en-US" altLang="en-US" sz="2800" baseline="30000" smtClean="0">
                <a:solidFill>
                  <a:srgbClr val="000000"/>
                </a:solidFill>
              </a:rPr>
              <a:t>-4</a:t>
            </a:r>
            <a:r>
              <a:rPr lang="en-US" altLang="en-US" sz="2800" smtClean="0">
                <a:solidFill>
                  <a:srgbClr val="000000"/>
                </a:solidFill>
              </a:rPr>
              <a:t> ?  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10.11  How Buffers Work</a:t>
            </a:r>
          </a:p>
        </p:txBody>
      </p:sp>
      <p:sp>
        <p:nvSpPr>
          <p:cNvPr id="4198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sz="2800" dirty="0" smtClean="0"/>
              <a:t>	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How </a:t>
            </a:r>
            <a:r>
              <a:rPr lang="en-US" altLang="en-US" b="1" u="sng" dirty="0" smtClean="0">
                <a:solidFill>
                  <a:srgbClr val="000000"/>
                </a:solidFill>
              </a:rPr>
              <a:t>does</a:t>
            </a:r>
            <a:r>
              <a:rPr lang="en-US" altLang="en-US" dirty="0" smtClean="0">
                <a:solidFill>
                  <a:srgbClr val="000000"/>
                </a:solidFill>
              </a:rPr>
              <a:t> the HF</a:t>
            </a:r>
            <a:r>
              <a:rPr lang="en-US" altLang="en-US" baseline="-25000" dirty="0" smtClean="0">
                <a:solidFill>
                  <a:srgbClr val="000000"/>
                </a:solidFill>
              </a:rPr>
              <a:t>  </a:t>
            </a:r>
            <a:r>
              <a:rPr lang="en-US" altLang="en-US" dirty="0" smtClean="0">
                <a:solidFill>
                  <a:srgbClr val="000000"/>
                </a:solidFill>
              </a:rPr>
              <a:t> /  F</a:t>
            </a:r>
            <a:r>
              <a:rPr lang="en-US" altLang="en-US" baseline="30000" dirty="0" smtClean="0">
                <a:solidFill>
                  <a:srgbClr val="000000"/>
                </a:solidFill>
              </a:rPr>
              <a:t>-</a:t>
            </a:r>
            <a:r>
              <a:rPr lang="en-US" altLang="en-US" dirty="0" smtClean="0">
                <a:solidFill>
                  <a:srgbClr val="000000"/>
                </a:solidFill>
              </a:rPr>
              <a:t> buffer solution keep the pH around 3.2?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endParaRPr lang="en-US" altLang="en-US" sz="2800" dirty="0" smtClean="0">
              <a:solidFill>
                <a:srgbClr val="000000"/>
              </a:solidFill>
            </a:endParaRP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u="sng" dirty="0" smtClean="0">
                <a:solidFill>
                  <a:srgbClr val="000000"/>
                </a:solidFill>
              </a:rPr>
              <a:t>If a </a:t>
            </a:r>
            <a:r>
              <a:rPr lang="en-US" altLang="en-US" b="1" u="sng" dirty="0" smtClean="0">
                <a:solidFill>
                  <a:srgbClr val="000000"/>
                </a:solidFill>
              </a:rPr>
              <a:t>base</a:t>
            </a:r>
            <a:r>
              <a:rPr lang="en-US" altLang="en-US" u="sng" dirty="0" smtClean="0">
                <a:solidFill>
                  <a:srgbClr val="000000"/>
                </a:solidFill>
              </a:rPr>
              <a:t> is added to the buffer solution:</a:t>
            </a:r>
            <a:endParaRPr lang="en-US" altLang="en-US" dirty="0" smtClean="0">
              <a:solidFill>
                <a:srgbClr val="000000"/>
              </a:solidFill>
            </a:endParaRP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sz="2800" dirty="0" smtClean="0">
                <a:solidFill>
                  <a:srgbClr val="000000"/>
                </a:solidFill>
              </a:rPr>
              <a:t>      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OH-</a:t>
            </a:r>
            <a:r>
              <a:rPr lang="en-US" altLang="en-US" sz="2800" dirty="0" smtClean="0">
                <a:solidFill>
                  <a:srgbClr val="000000"/>
                </a:solidFill>
              </a:rPr>
              <a:t> + 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H</a:t>
            </a:r>
            <a:r>
              <a:rPr lang="en-US" altLang="en-US" sz="2800" dirty="0" smtClean="0">
                <a:solidFill>
                  <a:srgbClr val="000000"/>
                </a:solidFill>
              </a:rPr>
              <a:t>F</a:t>
            </a:r>
            <a:r>
              <a:rPr lang="en-US" altLang="en-US" sz="2800" baseline="-25000" dirty="0" smtClean="0">
                <a:solidFill>
                  <a:srgbClr val="000000"/>
                </a:solidFill>
              </a:rPr>
              <a:t>  </a:t>
            </a:r>
            <a:r>
              <a:rPr lang="en-US" altLang="en-US" sz="2800" dirty="0" smtClean="0">
                <a:solidFill>
                  <a:srgbClr val="000000"/>
                </a:solidFill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H</a:t>
            </a:r>
            <a:r>
              <a:rPr lang="en-US" altLang="en-US" sz="2800" b="1" baseline="-25000" dirty="0" smtClean="0">
                <a:solidFill>
                  <a:srgbClr val="000000"/>
                </a:solidFill>
              </a:rPr>
              <a:t>2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O</a:t>
            </a:r>
            <a:r>
              <a:rPr lang="en-US" alt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+ </a:t>
            </a:r>
            <a:r>
              <a:rPr lang="en-US" altLang="en-US" sz="2800" dirty="0" smtClean="0">
                <a:solidFill>
                  <a:srgbClr val="000000"/>
                </a:solidFill>
              </a:rPr>
              <a:t>F</a:t>
            </a:r>
            <a:r>
              <a:rPr lang="en-US" altLang="en-US" sz="2800" baseline="30000" dirty="0" smtClean="0">
                <a:solidFill>
                  <a:srgbClr val="000000"/>
                </a:solidFill>
              </a:rPr>
              <a:t>-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sz="2800" dirty="0" smtClean="0">
                <a:solidFill>
                  <a:srgbClr val="000000"/>
                </a:solidFill>
              </a:rPr>
              <a:t>     </a:t>
            </a:r>
            <a:r>
              <a:rPr lang="en-US" altLang="en-US" sz="2800" i="1" dirty="0" smtClean="0">
                <a:solidFill>
                  <a:srgbClr val="000000"/>
                </a:solidFill>
              </a:rPr>
              <a:t>the base has been neutralized so pH resists change!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10.11  How Buffers Work</a:t>
            </a:r>
          </a:p>
        </p:txBody>
      </p:sp>
      <p:sp>
        <p:nvSpPr>
          <p:cNvPr id="4198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sz="2800" dirty="0" smtClean="0"/>
              <a:t>	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How </a:t>
            </a:r>
            <a:r>
              <a:rPr lang="en-US" altLang="en-US" b="1" u="sng" dirty="0" smtClean="0">
                <a:solidFill>
                  <a:srgbClr val="000000"/>
                </a:solidFill>
              </a:rPr>
              <a:t>does</a:t>
            </a:r>
            <a:r>
              <a:rPr lang="en-US" altLang="en-US" dirty="0" smtClean="0">
                <a:solidFill>
                  <a:srgbClr val="000000"/>
                </a:solidFill>
              </a:rPr>
              <a:t> the HF</a:t>
            </a:r>
            <a:r>
              <a:rPr lang="en-US" altLang="en-US" baseline="-25000" dirty="0" smtClean="0">
                <a:solidFill>
                  <a:srgbClr val="000000"/>
                </a:solidFill>
              </a:rPr>
              <a:t>  </a:t>
            </a:r>
            <a:r>
              <a:rPr lang="en-US" altLang="en-US" dirty="0" smtClean="0">
                <a:solidFill>
                  <a:srgbClr val="000000"/>
                </a:solidFill>
              </a:rPr>
              <a:t> /  </a:t>
            </a:r>
            <a:r>
              <a:rPr lang="en-US" altLang="en-US" dirty="0">
                <a:solidFill>
                  <a:srgbClr val="000000"/>
                </a:solidFill>
              </a:rPr>
              <a:t>F</a:t>
            </a:r>
            <a:r>
              <a:rPr lang="en-US" altLang="en-US" baseline="30000" dirty="0" smtClean="0">
                <a:solidFill>
                  <a:srgbClr val="000000"/>
                </a:solidFill>
              </a:rPr>
              <a:t>-</a:t>
            </a:r>
            <a:r>
              <a:rPr lang="en-US" altLang="en-US" dirty="0" smtClean="0">
                <a:solidFill>
                  <a:srgbClr val="000000"/>
                </a:solidFill>
              </a:rPr>
              <a:t> buffer solution keep the pH around 3.2?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endParaRPr lang="en-US" altLang="en-US" sz="1600" dirty="0" smtClean="0">
              <a:solidFill>
                <a:srgbClr val="000000"/>
              </a:solidFill>
            </a:endParaRP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u="sng" dirty="0" smtClean="0">
                <a:solidFill>
                  <a:srgbClr val="000000"/>
                </a:solidFill>
              </a:rPr>
              <a:t>If an </a:t>
            </a:r>
            <a:r>
              <a:rPr lang="en-US" altLang="en-US" b="1" u="sng" dirty="0" smtClean="0">
                <a:solidFill>
                  <a:srgbClr val="000000"/>
                </a:solidFill>
              </a:rPr>
              <a:t>acid</a:t>
            </a:r>
            <a:r>
              <a:rPr lang="en-US" altLang="en-US" u="sng" dirty="0" smtClean="0">
                <a:solidFill>
                  <a:srgbClr val="000000"/>
                </a:solidFill>
              </a:rPr>
              <a:t> is added to the buffer solution:</a:t>
            </a:r>
            <a:endParaRPr lang="en-US" altLang="en-US" sz="2800" dirty="0" smtClean="0">
              <a:solidFill>
                <a:srgbClr val="000000"/>
              </a:solidFill>
            </a:endParaRP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sz="2800" dirty="0" smtClean="0">
                <a:solidFill>
                  <a:srgbClr val="000000"/>
                </a:solidFill>
              </a:rPr>
              <a:t>     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H</a:t>
            </a:r>
            <a:r>
              <a:rPr lang="en-US" altLang="en-US" sz="2800" b="1" baseline="-25000" dirty="0" smtClean="0">
                <a:solidFill>
                  <a:srgbClr val="000000"/>
                </a:solidFill>
              </a:rPr>
              <a:t>3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O</a:t>
            </a:r>
            <a:r>
              <a:rPr lang="en-US" altLang="en-US" sz="2800" b="1" baseline="30000" dirty="0" smtClean="0">
                <a:solidFill>
                  <a:srgbClr val="000000"/>
                </a:solidFill>
              </a:rPr>
              <a:t>+</a:t>
            </a:r>
            <a:r>
              <a:rPr lang="en-US" altLang="en-US" sz="2800" dirty="0" smtClean="0">
                <a:solidFill>
                  <a:srgbClr val="000000"/>
                </a:solidFill>
              </a:rPr>
              <a:t> + F</a:t>
            </a:r>
            <a:r>
              <a:rPr lang="en-US" altLang="en-US" sz="2800" baseline="30000" dirty="0" smtClean="0">
                <a:solidFill>
                  <a:srgbClr val="000000"/>
                </a:solidFill>
              </a:rPr>
              <a:t>-</a:t>
            </a:r>
            <a:r>
              <a:rPr lang="en-US" altLang="en-US" sz="2800" dirty="0" smtClean="0">
                <a:solidFill>
                  <a:srgbClr val="000000"/>
                </a:solidFill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H</a:t>
            </a:r>
            <a:r>
              <a:rPr lang="en-US" altLang="en-US" sz="2800" b="1" baseline="-25000" dirty="0" smtClean="0">
                <a:solidFill>
                  <a:srgbClr val="000000"/>
                </a:solidFill>
              </a:rPr>
              <a:t>2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O </a:t>
            </a:r>
            <a:r>
              <a:rPr lang="en-US" altLang="en-US" sz="2800" dirty="0" smtClean="0">
                <a:solidFill>
                  <a:srgbClr val="000000"/>
                </a:solidFill>
              </a:rPr>
              <a:t>+ HF</a:t>
            </a:r>
            <a:endParaRPr lang="en-US" altLang="en-US" sz="2800" baseline="-25000" dirty="0" smtClean="0">
              <a:solidFill>
                <a:srgbClr val="000000"/>
              </a:solidFill>
            </a:endParaRP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sz="2800" dirty="0" smtClean="0">
                <a:solidFill>
                  <a:srgbClr val="000000"/>
                </a:solidFill>
              </a:rPr>
              <a:t>     </a:t>
            </a:r>
            <a:r>
              <a:rPr lang="en-US" altLang="en-US" sz="2800" i="1" dirty="0" smtClean="0">
                <a:solidFill>
                  <a:srgbClr val="000000"/>
                </a:solidFill>
              </a:rPr>
              <a:t>the acid has been neutralized so pH resists change!</a:t>
            </a:r>
            <a:endParaRPr lang="en-US" altLang="en-US" sz="28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10.11  How Buffers Work</a:t>
            </a:r>
          </a:p>
        </p:txBody>
      </p:sp>
      <p:sp>
        <p:nvSpPr>
          <p:cNvPr id="4198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sz="2800" dirty="0" smtClean="0"/>
              <a:t>	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HF</a:t>
            </a:r>
            <a:r>
              <a:rPr lang="en-US" altLang="en-US" baseline="-25000" dirty="0" smtClean="0">
                <a:solidFill>
                  <a:srgbClr val="000000"/>
                </a:solidFill>
              </a:rPr>
              <a:t>  </a:t>
            </a:r>
            <a:r>
              <a:rPr lang="en-US" altLang="en-US" dirty="0" smtClean="0">
                <a:solidFill>
                  <a:srgbClr val="000000"/>
                </a:solidFill>
              </a:rPr>
              <a:t> /  F</a:t>
            </a:r>
            <a:r>
              <a:rPr lang="en-US" altLang="en-US" baseline="30000" dirty="0" smtClean="0">
                <a:solidFill>
                  <a:srgbClr val="000000"/>
                </a:solidFill>
              </a:rPr>
              <a:t>-</a:t>
            </a:r>
            <a:endParaRPr lang="en-US" altLang="en-US" dirty="0" smtClean="0">
              <a:solidFill>
                <a:srgbClr val="000000"/>
              </a:solidFill>
            </a:endParaRP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endParaRPr lang="en-US" altLang="en-US" sz="1600" dirty="0" smtClean="0">
              <a:solidFill>
                <a:srgbClr val="000000"/>
              </a:solidFill>
            </a:endParaRP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And each reaction generates more of the other buffer component!</a:t>
            </a:r>
            <a:endParaRPr lang="en-US" altLang="en-US" sz="2800" dirty="0" smtClean="0">
              <a:solidFill>
                <a:srgbClr val="000000"/>
              </a:solidFill>
            </a:endParaRP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sz="2800" dirty="0" smtClean="0">
                <a:solidFill>
                  <a:srgbClr val="000000"/>
                </a:solidFill>
              </a:rPr>
              <a:t>     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H</a:t>
            </a:r>
            <a:r>
              <a:rPr lang="en-US" altLang="en-US" sz="2800" b="1" baseline="-25000" dirty="0" smtClean="0">
                <a:solidFill>
                  <a:srgbClr val="000000"/>
                </a:solidFill>
              </a:rPr>
              <a:t>3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O</a:t>
            </a:r>
            <a:r>
              <a:rPr lang="en-US" altLang="en-US" sz="2800" b="1" baseline="30000" dirty="0" smtClean="0">
                <a:solidFill>
                  <a:srgbClr val="000000"/>
                </a:solidFill>
              </a:rPr>
              <a:t>+</a:t>
            </a:r>
            <a:r>
              <a:rPr lang="en-US" altLang="en-US" sz="2800" dirty="0" smtClean="0">
                <a:solidFill>
                  <a:srgbClr val="000000"/>
                </a:solidFill>
              </a:rPr>
              <a:t> + F</a:t>
            </a:r>
            <a:r>
              <a:rPr lang="en-US" altLang="en-US" sz="2800" baseline="30000" dirty="0" smtClean="0">
                <a:solidFill>
                  <a:srgbClr val="000000"/>
                </a:solidFill>
              </a:rPr>
              <a:t>-</a:t>
            </a:r>
            <a:r>
              <a:rPr lang="en-US" altLang="en-US" sz="2800" dirty="0" smtClean="0">
                <a:solidFill>
                  <a:srgbClr val="000000"/>
                </a:solidFill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H</a:t>
            </a:r>
            <a:r>
              <a:rPr lang="en-US" altLang="en-US" sz="2800" b="1" baseline="-25000" dirty="0" smtClean="0">
                <a:solidFill>
                  <a:srgbClr val="000000"/>
                </a:solidFill>
              </a:rPr>
              <a:t>2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O </a:t>
            </a:r>
            <a:r>
              <a:rPr lang="en-US" altLang="en-US" sz="2800" dirty="0" smtClean="0">
                <a:solidFill>
                  <a:srgbClr val="000000"/>
                </a:solidFill>
              </a:rPr>
              <a:t>+ HF</a:t>
            </a:r>
            <a:endParaRPr lang="en-US" altLang="en-US" sz="2800" baseline="-25000" dirty="0" smtClean="0">
              <a:solidFill>
                <a:srgbClr val="000000"/>
              </a:solidFill>
            </a:endParaRP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sz="2800" b="1" dirty="0" smtClean="0">
                <a:solidFill>
                  <a:srgbClr val="000000"/>
                </a:solidFill>
              </a:rPr>
              <a:t>     OH-</a:t>
            </a:r>
            <a:r>
              <a:rPr lang="en-US" altLang="en-US" sz="2800" dirty="0" smtClean="0">
                <a:solidFill>
                  <a:srgbClr val="000000"/>
                </a:solidFill>
              </a:rPr>
              <a:t> + 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H</a:t>
            </a:r>
            <a:r>
              <a:rPr lang="en-US" altLang="en-US" sz="2800" dirty="0" smtClean="0">
                <a:solidFill>
                  <a:srgbClr val="000000"/>
                </a:solidFill>
              </a:rPr>
              <a:t>F</a:t>
            </a:r>
            <a:r>
              <a:rPr lang="en-US" altLang="en-US" sz="2800" baseline="-25000" dirty="0" smtClean="0">
                <a:solidFill>
                  <a:srgbClr val="000000"/>
                </a:solidFill>
              </a:rPr>
              <a:t>  </a:t>
            </a:r>
            <a:r>
              <a:rPr lang="en-US" altLang="en-US" sz="2800" dirty="0" smtClean="0">
                <a:solidFill>
                  <a:srgbClr val="000000"/>
                </a:solidFill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H</a:t>
            </a:r>
            <a:r>
              <a:rPr lang="en-US" altLang="en-US" sz="2800" b="1" baseline="-25000" dirty="0" smtClean="0">
                <a:solidFill>
                  <a:srgbClr val="000000"/>
                </a:solidFill>
              </a:rPr>
              <a:t>2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O</a:t>
            </a:r>
            <a:r>
              <a:rPr lang="en-US" alt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+ </a:t>
            </a:r>
            <a:r>
              <a:rPr lang="en-US" altLang="en-US" sz="2800" dirty="0" smtClean="0">
                <a:solidFill>
                  <a:srgbClr val="000000"/>
                </a:solidFill>
              </a:rPr>
              <a:t>F</a:t>
            </a:r>
            <a:r>
              <a:rPr lang="en-US" altLang="en-US" sz="2800" baseline="30000" dirty="0" smtClean="0">
                <a:solidFill>
                  <a:srgbClr val="000000"/>
                </a:solidFill>
              </a:rPr>
              <a:t>-</a:t>
            </a:r>
            <a:endParaRPr lang="en-US" altLang="en-US" sz="28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10. 12  Buffers in the Body</a:t>
            </a:r>
          </a:p>
        </p:txBody>
      </p:sp>
      <p:sp>
        <p:nvSpPr>
          <p:cNvPr id="4403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tabLst>
                <a:tab pos="457200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</a:rPr>
              <a:t>The pH of body fluids is maintained by three major buffer systems. </a:t>
            </a:r>
          </a:p>
          <a:p>
            <a:pPr marL="457200" indent="-457200" eaLnBrk="1" hangingPunct="1">
              <a:tabLst>
                <a:tab pos="457200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</a:rPr>
              <a:t>The H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CO</a:t>
            </a:r>
            <a:r>
              <a:rPr lang="en-US" baseline="-25000" dirty="0" smtClean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 / HCO</a:t>
            </a:r>
            <a:r>
              <a:rPr lang="en-US" baseline="-25000" dirty="0" smtClean="0">
                <a:solidFill>
                  <a:srgbClr val="000000"/>
                </a:solidFill>
              </a:rPr>
              <a:t>3</a:t>
            </a:r>
            <a:r>
              <a:rPr lang="en-US" baseline="30000" dirty="0" smtClean="0">
                <a:solidFill>
                  <a:srgbClr val="000000"/>
                </a:solidFill>
              </a:rPr>
              <a:t>-</a:t>
            </a:r>
            <a:r>
              <a:rPr lang="en-US" dirty="0" smtClean="0">
                <a:solidFill>
                  <a:srgbClr val="000000"/>
                </a:solidFill>
              </a:rPr>
              <a:t>  system is the principal buffer in blood</a:t>
            </a:r>
          </a:p>
          <a:p>
            <a:pPr marL="857250" lvl="1" indent="-457200" eaLnBrk="1" hangingPunct="1">
              <a:tabLst>
                <a:tab pos="457200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</a:rPr>
              <a:t>It keeps the pH of blood at ~ 7.4</a:t>
            </a:r>
          </a:p>
          <a:p>
            <a:pPr marL="857250" lvl="1" indent="-457200" eaLnBrk="1" hangingPunct="1">
              <a:tabLst>
                <a:tab pos="457200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(H</a:t>
            </a:r>
            <a:r>
              <a:rPr lang="en-US" sz="2800" baseline="-25000" dirty="0" smtClean="0">
                <a:solidFill>
                  <a:srgbClr val="000000"/>
                </a:solidFill>
              </a:rPr>
              <a:t>2</a:t>
            </a:r>
            <a:r>
              <a:rPr lang="en-US" sz="2800" dirty="0" smtClean="0">
                <a:solidFill>
                  <a:srgbClr val="000000"/>
                </a:solidFill>
              </a:rPr>
              <a:t>CO</a:t>
            </a:r>
            <a:r>
              <a:rPr lang="en-US" sz="2800" baseline="-25000" dirty="0" smtClean="0">
                <a:solidFill>
                  <a:srgbClr val="000000"/>
                </a:solidFill>
              </a:rPr>
              <a:t>3</a:t>
            </a:r>
            <a:r>
              <a:rPr lang="en-US" sz="2800" dirty="0" smtClean="0">
                <a:solidFill>
                  <a:srgbClr val="000000"/>
                </a:solidFill>
              </a:rPr>
              <a:t> is made by CO</a:t>
            </a:r>
            <a:r>
              <a:rPr lang="en-US" sz="2800" baseline="-25000" dirty="0" smtClean="0">
                <a:solidFill>
                  <a:srgbClr val="000000"/>
                </a:solidFill>
              </a:rPr>
              <a:t>2</a:t>
            </a:r>
            <a:r>
              <a:rPr lang="en-US" sz="2800" dirty="0" smtClean="0">
                <a:solidFill>
                  <a:srgbClr val="000000"/>
                </a:solidFill>
              </a:rPr>
              <a:t> mixing with H</a:t>
            </a:r>
            <a:r>
              <a:rPr lang="en-US" sz="2800" baseline="-25000" dirty="0" smtClean="0">
                <a:solidFill>
                  <a:srgbClr val="000000"/>
                </a:solidFill>
              </a:rPr>
              <a:t>2</a:t>
            </a:r>
            <a:r>
              <a:rPr lang="en-US" sz="2800" dirty="0" smtClean="0">
                <a:solidFill>
                  <a:srgbClr val="000000"/>
                </a:solidFill>
              </a:rPr>
              <a:t>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9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r>
              <a:rPr lang="en-US" altLang="en-US" smtClean="0"/>
              <a:t>Conjugate ratios in a buffer</a:t>
            </a:r>
          </a:p>
        </p:txBody>
      </p:sp>
      <p:sp>
        <p:nvSpPr>
          <p:cNvPr id="44035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955675"/>
            <a:ext cx="8229600" cy="4530725"/>
          </a:xfrm>
        </p:spPr>
        <p:txBody>
          <a:bodyPr/>
          <a:lstStyle/>
          <a:p>
            <a:pPr marL="857250" lvl="1" indent="-457200" eaLnBrk="1" hangingPunct="1">
              <a:tabLst>
                <a:tab pos="457200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If the </a:t>
            </a:r>
            <a:r>
              <a:rPr lang="en-US" sz="2800" dirty="0" err="1" smtClean="0">
                <a:solidFill>
                  <a:srgbClr val="000000"/>
                </a:solidFill>
              </a:rPr>
              <a:t>pKa</a:t>
            </a:r>
            <a:r>
              <a:rPr lang="en-US" sz="2800" dirty="0" smtClean="0">
                <a:solidFill>
                  <a:srgbClr val="000000"/>
                </a:solidFill>
              </a:rPr>
              <a:t> of H</a:t>
            </a:r>
            <a:r>
              <a:rPr lang="en-US" sz="2800" baseline="-25000" dirty="0" smtClean="0">
                <a:solidFill>
                  <a:srgbClr val="000000"/>
                </a:solidFill>
              </a:rPr>
              <a:t>2</a:t>
            </a:r>
            <a:r>
              <a:rPr lang="en-US" sz="2800" dirty="0" smtClean="0">
                <a:solidFill>
                  <a:srgbClr val="000000"/>
                </a:solidFill>
              </a:rPr>
              <a:t>CO</a:t>
            </a:r>
            <a:r>
              <a:rPr lang="en-US" sz="2800" baseline="-25000" dirty="0" smtClean="0">
                <a:solidFill>
                  <a:srgbClr val="000000"/>
                </a:solidFill>
              </a:rPr>
              <a:t>3 </a:t>
            </a:r>
            <a:r>
              <a:rPr lang="en-US" sz="2800" dirty="0" smtClean="0">
                <a:solidFill>
                  <a:srgbClr val="000000"/>
                </a:solidFill>
              </a:rPr>
              <a:t>= 6.37, what is the </a:t>
            </a:r>
            <a:r>
              <a:rPr lang="en-US" sz="2800" b="1" dirty="0" smtClean="0">
                <a:solidFill>
                  <a:srgbClr val="000000"/>
                </a:solidFill>
              </a:rPr>
              <a:t>ratio</a:t>
            </a:r>
            <a:r>
              <a:rPr lang="en-US" sz="2800" dirty="0" smtClean="0">
                <a:solidFill>
                  <a:srgbClr val="000000"/>
                </a:solidFill>
              </a:rPr>
              <a:t> of HCO</a:t>
            </a:r>
            <a:r>
              <a:rPr lang="en-US" sz="2800" baseline="-25000" dirty="0" smtClean="0">
                <a:solidFill>
                  <a:srgbClr val="000000"/>
                </a:solidFill>
              </a:rPr>
              <a:t>3</a:t>
            </a:r>
            <a:r>
              <a:rPr lang="en-US" sz="2800" baseline="30000" dirty="0" smtClean="0">
                <a:solidFill>
                  <a:srgbClr val="000000"/>
                </a:solidFill>
              </a:rPr>
              <a:t>-</a:t>
            </a:r>
            <a:r>
              <a:rPr lang="en-US" sz="2800" dirty="0" smtClean="0">
                <a:solidFill>
                  <a:srgbClr val="000000"/>
                </a:solidFill>
              </a:rPr>
              <a:t>  to H</a:t>
            </a:r>
            <a:r>
              <a:rPr lang="en-US" sz="2800" baseline="-25000" dirty="0" smtClean="0">
                <a:solidFill>
                  <a:srgbClr val="000000"/>
                </a:solidFill>
              </a:rPr>
              <a:t>2</a:t>
            </a:r>
            <a:r>
              <a:rPr lang="en-US" sz="2800" dirty="0" smtClean="0">
                <a:solidFill>
                  <a:srgbClr val="000000"/>
                </a:solidFill>
              </a:rPr>
              <a:t>CO</a:t>
            </a:r>
            <a:r>
              <a:rPr lang="en-US" sz="2800" baseline="-25000" dirty="0" smtClean="0">
                <a:solidFill>
                  <a:srgbClr val="000000"/>
                </a:solidFill>
              </a:rPr>
              <a:t>3</a:t>
            </a:r>
            <a:r>
              <a:rPr lang="en-US" sz="2800" dirty="0" smtClean="0">
                <a:solidFill>
                  <a:srgbClr val="000000"/>
                </a:solidFill>
              </a:rPr>
              <a:t>  in blood if the pH of blood is 7.40? 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  <a:defRPr/>
            </a:pPr>
            <a:endParaRPr lang="en-US" sz="900" dirty="0" smtClean="0">
              <a:solidFill>
                <a:srgbClr val="000000"/>
              </a:solidFill>
            </a:endParaRPr>
          </a:p>
          <a:p>
            <a:pPr marL="457200" indent="-457200" eaLnBrk="1" hangingPunct="1"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857250" lvl="1" indent="-457200" eaLnBrk="1" hangingPunct="1">
              <a:buFont typeface="Arial" pitchFamily="34" charset="0"/>
              <a:buNone/>
              <a:tabLst>
                <a:tab pos="457200" algn="l"/>
              </a:tabLst>
              <a:defRPr/>
            </a:pPr>
            <a:endParaRPr lang="en-US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10.14  Acid / Strong Base Neutralization Reactions</a:t>
            </a:r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All acid/base reaction examples thus far this chapter have been </a:t>
            </a:r>
            <a:r>
              <a:rPr lang="en-US" b="1" dirty="0" smtClean="0">
                <a:solidFill>
                  <a:srgbClr val="000000"/>
                </a:solidFill>
              </a:rPr>
              <a:t>net ionic </a:t>
            </a:r>
            <a:r>
              <a:rPr lang="en-US" dirty="0" smtClean="0">
                <a:solidFill>
                  <a:srgbClr val="000000"/>
                </a:solidFill>
              </a:rPr>
              <a:t>equations.</a:t>
            </a:r>
          </a:p>
          <a:p>
            <a:pPr marL="457200" indent="-457200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But sometimes </a:t>
            </a:r>
            <a:r>
              <a:rPr lang="en-US" b="1" dirty="0" smtClean="0">
                <a:solidFill>
                  <a:srgbClr val="000000"/>
                </a:solidFill>
              </a:rPr>
              <a:t>full molecular</a:t>
            </a:r>
            <a:r>
              <a:rPr lang="en-US" dirty="0" smtClean="0">
                <a:solidFill>
                  <a:srgbClr val="000000"/>
                </a:solidFill>
              </a:rPr>
              <a:t> chemical equations are more useful</a:t>
            </a:r>
          </a:p>
          <a:p>
            <a:pPr marL="457200" indent="-457200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So a review is in order…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5" name="Rectangle 3"/>
          <p:cNvSpPr>
            <a:spLocks noGrp="1" noChangeArrowheads="1"/>
          </p:cNvSpPr>
          <p:nvPr>
            <p:ph idx="1"/>
          </p:nvPr>
        </p:nvSpPr>
        <p:spPr>
          <a:xfrm>
            <a:off x="484188" y="228600"/>
            <a:ext cx="8229600" cy="4530725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There are two ways for this to happen:</a:t>
            </a:r>
          </a:p>
          <a:p>
            <a:pPr marL="914400" lvl="1" indent="-514350" eaLnBrk="1" hangingPunct="1">
              <a:buFontTx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</a:rPr>
              <a:t>An ionic compound containing hydroxide dissolves… thus releasing hydroxide into the solution:  </a:t>
            </a:r>
          </a:p>
          <a:p>
            <a:pPr marL="914400" lvl="1" indent="-514350" eaLnBrk="1" hangingPunct="1"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       NaOH</a:t>
            </a:r>
            <a:r>
              <a:rPr lang="en-US" baseline="-25000" dirty="0" smtClean="0">
                <a:solidFill>
                  <a:srgbClr val="000000"/>
                </a:solidFill>
              </a:rPr>
              <a:t>(s)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(+ water)  </a:t>
            </a:r>
            <a:r>
              <a:rPr lang="en-US" dirty="0" smtClean="0">
                <a:solidFill>
                  <a:srgbClr val="000000"/>
                </a:solidFill>
              </a:rPr>
              <a:t>→      Na</a:t>
            </a:r>
            <a:r>
              <a:rPr lang="en-US" baseline="30000" dirty="0" smtClean="0">
                <a:solidFill>
                  <a:srgbClr val="000000"/>
                </a:solidFill>
              </a:rPr>
              <a:t>+</a:t>
            </a:r>
            <a:r>
              <a:rPr lang="en-US" baseline="-25000" dirty="0" smtClean="0">
                <a:solidFill>
                  <a:srgbClr val="000000"/>
                </a:solidFill>
              </a:rPr>
              <a:t>(</a:t>
            </a:r>
            <a:r>
              <a:rPr lang="en-US" baseline="-25000" dirty="0" err="1" smtClean="0">
                <a:solidFill>
                  <a:srgbClr val="000000"/>
                </a:solidFill>
              </a:rPr>
              <a:t>aq</a:t>
            </a:r>
            <a:r>
              <a:rPr lang="en-US" baseline="-25000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0000"/>
                </a:solidFill>
              </a:rPr>
              <a:t> + OH</a:t>
            </a:r>
            <a:r>
              <a:rPr lang="en-US" baseline="30000" dirty="0" smtClean="0">
                <a:solidFill>
                  <a:srgbClr val="000000"/>
                </a:solidFill>
              </a:rPr>
              <a:t>-</a:t>
            </a:r>
            <a:r>
              <a:rPr lang="en-US" baseline="-25000" dirty="0" smtClean="0">
                <a:solidFill>
                  <a:srgbClr val="000000"/>
                </a:solidFill>
              </a:rPr>
              <a:t>(</a:t>
            </a:r>
            <a:r>
              <a:rPr lang="en-US" baseline="-25000" dirty="0" err="1" smtClean="0">
                <a:solidFill>
                  <a:srgbClr val="000000"/>
                </a:solidFill>
              </a:rPr>
              <a:t>aq</a:t>
            </a:r>
            <a:r>
              <a:rPr lang="en-US" baseline="-25000" dirty="0" smtClean="0">
                <a:solidFill>
                  <a:srgbClr val="000000"/>
                </a:solidFill>
              </a:rPr>
              <a:t>)</a:t>
            </a:r>
            <a:endParaRPr lang="en-US" dirty="0" smtClean="0">
              <a:solidFill>
                <a:srgbClr val="000000"/>
              </a:solidFill>
            </a:endParaRPr>
          </a:p>
          <a:p>
            <a:pPr marL="914400" lvl="1" indent="-514350" eaLnBrk="1" hangingPunct="1">
              <a:buFont typeface="+mj-lt"/>
              <a:buAutoNum type="arabicPeriod" startAt="2"/>
              <a:defRPr/>
            </a:pPr>
            <a:r>
              <a:rPr lang="en-US" dirty="0" smtClean="0">
                <a:solidFill>
                  <a:srgbClr val="000000"/>
                </a:solidFill>
              </a:rPr>
              <a:t>Or a covalent compound removes an H</a:t>
            </a:r>
            <a:r>
              <a:rPr lang="en-US" baseline="30000" dirty="0" smtClean="0">
                <a:solidFill>
                  <a:srgbClr val="000000"/>
                </a:solidFill>
              </a:rPr>
              <a:t>+</a:t>
            </a:r>
            <a:r>
              <a:rPr lang="en-US" dirty="0" smtClean="0">
                <a:solidFill>
                  <a:srgbClr val="000000"/>
                </a:solidFill>
              </a:rPr>
              <a:t> from water, leaving an OH</a:t>
            </a:r>
            <a:r>
              <a:rPr lang="en-US" baseline="30000" dirty="0" smtClean="0">
                <a:solidFill>
                  <a:srgbClr val="000000"/>
                </a:solidFill>
              </a:rPr>
              <a:t>-</a:t>
            </a:r>
            <a:r>
              <a:rPr lang="en-US" dirty="0" smtClean="0">
                <a:solidFill>
                  <a:srgbClr val="000000"/>
                </a:solidFill>
              </a:rPr>
              <a:t> behind.</a:t>
            </a:r>
          </a:p>
          <a:p>
            <a:pPr marL="914400" lvl="1" indent="-514350" eaLnBrk="1" hangingPunct="1">
              <a:buFontTx/>
              <a:buNone/>
              <a:defRPr/>
            </a:pPr>
            <a:r>
              <a:rPr lang="en-US" dirty="0" smtClean="0"/>
              <a:t>       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52" r="22609" b="7297"/>
          <a:stretch>
            <a:fillRect/>
          </a:stretch>
        </p:blipFill>
        <p:spPr bwMode="auto">
          <a:xfrm>
            <a:off x="457200" y="4343400"/>
            <a:ext cx="8288338" cy="1676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7239000" y="4267200"/>
            <a:ext cx="1447800" cy="762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10.14  Acid / Strong Base Neutralization Reactions</a:t>
            </a:r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Acid + Strong Base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water + aqueous salt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		HA</a:t>
            </a:r>
            <a:r>
              <a:rPr lang="en-US" baseline="-25000" dirty="0" smtClean="0">
                <a:solidFill>
                  <a:srgbClr val="000000"/>
                </a:solidFill>
              </a:rPr>
              <a:t>(</a:t>
            </a:r>
            <a:r>
              <a:rPr lang="en-US" baseline="-25000" dirty="0" err="1" smtClean="0">
                <a:solidFill>
                  <a:srgbClr val="000000"/>
                </a:solidFill>
              </a:rPr>
              <a:t>aq</a:t>
            </a:r>
            <a:r>
              <a:rPr lang="en-US" baseline="-25000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0000"/>
                </a:solidFill>
              </a:rPr>
              <a:t> + MOH</a:t>
            </a:r>
            <a:r>
              <a:rPr lang="en-US" baseline="-25000" dirty="0" smtClean="0">
                <a:solidFill>
                  <a:srgbClr val="000000"/>
                </a:solidFill>
              </a:rPr>
              <a:t>(</a:t>
            </a:r>
            <a:r>
              <a:rPr lang="en-US" baseline="-25000" dirty="0" err="1" smtClean="0">
                <a:solidFill>
                  <a:srgbClr val="000000"/>
                </a:solidFill>
              </a:rPr>
              <a:t>aq</a:t>
            </a:r>
            <a:r>
              <a:rPr lang="en-US" baseline="-25000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</a:t>
            </a:r>
            <a:r>
              <a:rPr lang="en-US" dirty="0" smtClean="0">
                <a:solidFill>
                  <a:srgbClr val="000000"/>
                </a:solidFill>
              </a:rPr>
              <a:t>H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O</a:t>
            </a:r>
            <a:r>
              <a:rPr lang="en-US" baseline="-25000" dirty="0" smtClean="0">
                <a:solidFill>
                  <a:srgbClr val="000000"/>
                </a:solidFill>
              </a:rPr>
              <a:t>(l)</a:t>
            </a:r>
            <a:r>
              <a:rPr lang="en-US" dirty="0" smtClean="0">
                <a:solidFill>
                  <a:srgbClr val="000000"/>
                </a:solidFill>
              </a:rPr>
              <a:t> +MA</a:t>
            </a:r>
            <a:r>
              <a:rPr lang="en-US" baseline="-25000" dirty="0" smtClean="0">
                <a:solidFill>
                  <a:srgbClr val="000000"/>
                </a:solidFill>
              </a:rPr>
              <a:t>(</a:t>
            </a:r>
            <a:r>
              <a:rPr lang="en-US" baseline="-25000" dirty="0" err="1" smtClean="0">
                <a:solidFill>
                  <a:srgbClr val="000000"/>
                </a:solidFill>
              </a:rPr>
              <a:t>aq</a:t>
            </a:r>
            <a:r>
              <a:rPr lang="en-US" baseline="-25000" dirty="0" smtClean="0">
                <a:solidFill>
                  <a:srgbClr val="000000"/>
                </a:solidFill>
              </a:rPr>
              <a:t>)</a:t>
            </a: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857250" lvl="1" indent="-457200" eaLnBrk="1" hangingPunct="1">
              <a:defRPr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“salt” is another term for an ionic compound</a:t>
            </a:r>
          </a:p>
          <a:p>
            <a:pPr marL="857250" lvl="1" indent="-457200" eaLnBrk="1" hangingPunct="1">
              <a:defRPr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If the water is evaporated away, you could recover the ionic compound that was produced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45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10.14  </a:t>
            </a:r>
            <a:r>
              <a:rPr lang="en-US" altLang="en-US" dirty="0" smtClean="0"/>
              <a:t>Acid </a:t>
            </a:r>
            <a:r>
              <a:rPr lang="en-US" altLang="en-US" dirty="0"/>
              <a:t>/ Strong Base Neutralization Reactions</a:t>
            </a:r>
            <a:endParaRPr lang="en-US" altLang="en-US" dirty="0" smtClean="0"/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Predicting products of neutralization </a:t>
            </a:r>
            <a:r>
              <a:rPr lang="en-US" dirty="0" err="1" smtClean="0">
                <a:solidFill>
                  <a:srgbClr val="000000"/>
                </a:solidFill>
              </a:rPr>
              <a:t>rxns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pPr marL="857250" lvl="1" indent="-457200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They are double replacement reactions… studied in chapter 6…</a:t>
            </a:r>
          </a:p>
          <a:p>
            <a:pPr marL="857250" lvl="1" indent="-457200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“Swap partners”, re-check charges, balance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10.14  </a:t>
            </a:r>
            <a:r>
              <a:rPr lang="en-US" altLang="en-US" dirty="0" smtClean="0"/>
              <a:t>Acid </a:t>
            </a:r>
            <a:r>
              <a:rPr lang="en-US" altLang="en-US" dirty="0"/>
              <a:t>/ Strong Base Neutralization Reactions</a:t>
            </a:r>
            <a:endParaRPr lang="en-US" altLang="en-US" dirty="0" smtClean="0"/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57250" lvl="1" indent="-457200" eaLnBrk="1" hangingPunct="1">
              <a:buFont typeface="Arial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Write the balanced equation for the reaction between:</a:t>
            </a:r>
          </a:p>
          <a:p>
            <a:pPr marL="857250" lvl="1" indent="-457200" eaLnBrk="1" hangingPunct="1">
              <a:buFontTx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</a:rPr>
              <a:t>Nitric acid and calcium hydroxide</a:t>
            </a:r>
          </a:p>
          <a:p>
            <a:pPr marL="857250" lvl="1" indent="-457200" eaLnBrk="1" hangingPunct="1">
              <a:buFontTx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</a:rPr>
              <a:t>Acetic acid and sodium hydroxide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n-US" altLang="en-US" smtClean="0"/>
              <a:t>10.15  Titration</a:t>
            </a:r>
          </a:p>
        </p:txBody>
      </p:sp>
      <p:sp>
        <p:nvSpPr>
          <p:cNvPr id="5222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</a:rPr>
              <a:t>An experimental technique used to determine the molarity of an acid or base solution.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</a:rPr>
              <a:t>“Titrating” is the process of carefully adding a base to an acid until the acid is neutralized (or vice versa).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</a:rPr>
              <a:t>The base is dispensed from a special device called a buret 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n-US" altLang="en-US" smtClean="0"/>
              <a:t>10.15  Titration</a:t>
            </a:r>
          </a:p>
        </p:txBody>
      </p:sp>
      <p:pic>
        <p:nvPicPr>
          <p:cNvPr id="56323" name="Picture 4" descr="buret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3000"/>
            <a:ext cx="5080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2209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0000"/>
                </a:solidFill>
              </a:rPr>
              <a:t>A measured volume of the acid solution is placed in the flask along with an indicator.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573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04" b="8115"/>
          <a:stretch>
            <a:fillRect/>
          </a:stretch>
        </p:blipFill>
        <p:spPr bwMode="auto">
          <a:xfrm>
            <a:off x="2819400" y="2819400"/>
            <a:ext cx="2743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2209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000000"/>
                </a:solidFill>
              </a:rPr>
              <a:t>A measured volume of the acid solution is placed in the flask along with an indicator.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000000"/>
                </a:solidFill>
              </a:rPr>
              <a:t> The base of known concentration is then added from a buret until the color change of the indicator shows that neutralization is complete.</a:t>
            </a:r>
          </a:p>
        </p:txBody>
      </p:sp>
      <p:pic>
        <p:nvPicPr>
          <p:cNvPr id="5325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4" b="8115"/>
          <a:stretch>
            <a:fillRect/>
          </a:stretch>
        </p:blipFill>
        <p:spPr bwMode="auto">
          <a:xfrm>
            <a:off x="5791200" y="2819400"/>
            <a:ext cx="27114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04" b="8115"/>
          <a:stretch>
            <a:fillRect/>
          </a:stretch>
        </p:blipFill>
        <p:spPr bwMode="auto">
          <a:xfrm>
            <a:off x="2819400" y="2819400"/>
            <a:ext cx="2743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91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n-US" altLang="en-US" smtClean="0"/>
              <a:t>10.15  Titration Calculations</a:t>
            </a:r>
          </a:p>
        </p:txBody>
      </p:sp>
      <p:sp>
        <p:nvSpPr>
          <p:cNvPr id="5222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57300"/>
            <a:ext cx="8077200" cy="4495800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buClrTx/>
              <a:buFont typeface="Times New Roman" panose="02020603050405020304" pitchFamily="18" charset="0"/>
              <a:buNone/>
              <a:defRPr/>
            </a:pPr>
            <a:r>
              <a:rPr lang="en-US" b="1" dirty="0" smtClean="0">
                <a:solidFill>
                  <a:srgbClr val="000000"/>
                </a:solidFill>
              </a:rPr>
              <a:t>If</a:t>
            </a:r>
            <a:r>
              <a:rPr lang="en-US" dirty="0" smtClean="0">
                <a:solidFill>
                  <a:srgbClr val="000000"/>
                </a:solidFill>
              </a:rPr>
              <a:t> your goal is the </a:t>
            </a:r>
            <a:r>
              <a:rPr lang="en-US" dirty="0" err="1" smtClean="0">
                <a:solidFill>
                  <a:srgbClr val="000000"/>
                </a:solidFill>
              </a:rPr>
              <a:t>M</a:t>
            </a:r>
            <a:r>
              <a:rPr lang="en-US" baseline="-25000" dirty="0" err="1" smtClean="0">
                <a:solidFill>
                  <a:srgbClr val="000000"/>
                </a:solidFill>
              </a:rPr>
              <a:t>acid</a:t>
            </a:r>
            <a:r>
              <a:rPr lang="en-US" dirty="0" smtClean="0">
                <a:solidFill>
                  <a:srgbClr val="000000"/>
                </a:solidFill>
              </a:rPr>
              <a:t>, then </a:t>
            </a:r>
          </a:p>
          <a:p>
            <a:pPr marL="514350" indent="-514350" eaLnBrk="1" hangingPunct="1">
              <a:lnSpc>
                <a:spcPct val="80000"/>
              </a:lnSpc>
              <a:buClrTx/>
              <a:buFont typeface="Times New Roman" panose="02020603050405020304" pitchFamily="18" charset="0"/>
              <a:buAutoNum type="arabicPeriod"/>
              <a:defRPr/>
            </a:pPr>
            <a:endParaRPr lang="en-US" sz="1600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b="1" dirty="0" err="1" smtClean="0">
                <a:solidFill>
                  <a:srgbClr val="000000"/>
                </a:solidFill>
              </a:rPr>
              <a:t>Molarity</a:t>
            </a:r>
            <a:r>
              <a:rPr lang="en-US" b="1" baseline="-25000" dirty="0" err="1" smtClean="0">
                <a:solidFill>
                  <a:srgbClr val="000000"/>
                </a:solidFill>
              </a:rPr>
              <a:t>acid</a:t>
            </a:r>
            <a:r>
              <a:rPr lang="en-US" dirty="0" smtClean="0">
                <a:solidFill>
                  <a:srgbClr val="000000"/>
                </a:solidFill>
              </a:rPr>
              <a:t> =   </a:t>
            </a:r>
            <a:r>
              <a:rPr lang="en-US" dirty="0" err="1" smtClean="0">
                <a:solidFill>
                  <a:srgbClr val="000000"/>
                </a:solidFill>
              </a:rPr>
              <a:t>moles</a:t>
            </a:r>
            <a:r>
              <a:rPr lang="en-US" baseline="-25000" dirty="0" err="1" smtClean="0">
                <a:solidFill>
                  <a:srgbClr val="000000"/>
                </a:solidFill>
              </a:rPr>
              <a:t>acid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                          </a:t>
            </a:r>
            <a:r>
              <a:rPr lang="en-US" dirty="0" err="1" smtClean="0">
                <a:solidFill>
                  <a:srgbClr val="000000"/>
                </a:solidFill>
              </a:rPr>
              <a:t>Liters</a:t>
            </a:r>
            <a:r>
              <a:rPr lang="en-US" baseline="-25000" dirty="0" err="1" smtClean="0">
                <a:solidFill>
                  <a:srgbClr val="000000"/>
                </a:solidFill>
              </a:rPr>
              <a:t>acid</a:t>
            </a:r>
            <a:r>
              <a:rPr lang="en-US" baseline="-25000" dirty="0" smtClean="0">
                <a:solidFill>
                  <a:srgbClr val="000000"/>
                </a:solidFill>
              </a:rPr>
              <a:t> </a:t>
            </a:r>
            <a:endParaRPr lang="en-US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</a:rPr>
              <a:t>Volume of acid will be known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</a:rPr>
              <a:t>Determine the moles of acid in the sample </a:t>
            </a:r>
            <a:r>
              <a:rPr lang="en-US" b="1" i="1" u="sng" dirty="0" smtClean="0">
                <a:solidFill>
                  <a:srgbClr val="000000"/>
                </a:solidFill>
              </a:rPr>
              <a:t>by stoichiometry</a:t>
            </a:r>
            <a:r>
              <a:rPr lang="en-US" i="1" u="sng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based on how many moles of base it took to neutralize it.</a:t>
            </a:r>
          </a:p>
          <a:p>
            <a:pPr marL="457200" lvl="1" indent="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marL="971550" lvl="1" indent="-51435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en-US" dirty="0" smtClean="0"/>
          </a:p>
        </p:txBody>
      </p:sp>
      <p:cxnSp>
        <p:nvCxnSpPr>
          <p:cNvPr id="58372" name="Straight Connector 4"/>
          <p:cNvCxnSpPr>
            <a:cxnSpLocks noChangeShapeType="1"/>
          </p:cNvCxnSpPr>
          <p:nvPr/>
        </p:nvCxnSpPr>
        <p:spPr bwMode="auto">
          <a:xfrm>
            <a:off x="3429000" y="2438400"/>
            <a:ext cx="1981200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n-US" altLang="en-US" smtClean="0"/>
              <a:t>10.15  Titration Calculations</a:t>
            </a:r>
          </a:p>
        </p:txBody>
      </p:sp>
      <p:sp>
        <p:nvSpPr>
          <p:cNvPr id="5222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610600" cy="4495800"/>
          </a:xfrm>
        </p:spPr>
        <p:txBody>
          <a:bodyPr/>
          <a:lstStyle/>
          <a:p>
            <a:pPr lvl="1" eaLnBrk="1" hangingPunct="1">
              <a:buFont typeface="Arial" pitchFamily="34" charset="0"/>
              <a:buNone/>
              <a:defRPr/>
            </a:pPr>
            <a:r>
              <a:rPr lang="en-US" sz="3600" dirty="0" smtClean="0">
                <a:solidFill>
                  <a:srgbClr val="000000"/>
                </a:solidFill>
              </a:rPr>
              <a:t>Example 1:  </a:t>
            </a:r>
          </a:p>
          <a:p>
            <a:pPr lvl="1" eaLnBrk="1" hangingPunct="1">
              <a:buFont typeface="Arial" pitchFamily="34" charset="0"/>
              <a:buNone/>
              <a:defRPr/>
            </a:pPr>
            <a:r>
              <a:rPr lang="en-US" sz="3600" dirty="0" smtClean="0">
                <a:solidFill>
                  <a:srgbClr val="000000"/>
                </a:solidFill>
              </a:rPr>
              <a:t>25.0 mL of H</a:t>
            </a:r>
            <a:r>
              <a:rPr lang="en-US" sz="3600" baseline="-25000" dirty="0" smtClean="0">
                <a:solidFill>
                  <a:srgbClr val="000000"/>
                </a:solidFill>
              </a:rPr>
              <a:t>2</a:t>
            </a:r>
            <a:r>
              <a:rPr lang="en-US" sz="3600" dirty="0" smtClean="0">
                <a:solidFill>
                  <a:srgbClr val="000000"/>
                </a:solidFill>
              </a:rPr>
              <a:t>CO</a:t>
            </a:r>
            <a:r>
              <a:rPr lang="en-US" sz="3600" baseline="-25000" dirty="0" smtClean="0">
                <a:solidFill>
                  <a:srgbClr val="000000"/>
                </a:solidFill>
              </a:rPr>
              <a:t>3</a:t>
            </a:r>
            <a:r>
              <a:rPr lang="en-US" sz="3600" dirty="0" smtClean="0">
                <a:solidFill>
                  <a:srgbClr val="000000"/>
                </a:solidFill>
              </a:rPr>
              <a:t> are put into a flask and titrated with 0.150M NaOH.  If it requires 18.2 mL of NaOH to neutralize the acid, what was the molarity of the acid?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n-US" altLang="en-US" smtClean="0"/>
              <a:t>10.15  Titration Calculations</a:t>
            </a:r>
          </a:p>
        </p:txBody>
      </p:sp>
      <p:sp>
        <p:nvSpPr>
          <p:cNvPr id="5222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58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Times New Roman" panose="02020603050405020304" pitchFamily="18" charset="0"/>
              <a:buNone/>
            </a:pPr>
            <a:r>
              <a:rPr lang="en-US" altLang="en-US" sz="2400" smtClean="0"/>
              <a:t>Example:  25.0 mL of H</a:t>
            </a:r>
            <a:r>
              <a:rPr lang="en-US" altLang="en-US" sz="2400" baseline="-25000" smtClean="0"/>
              <a:t>2</a:t>
            </a:r>
            <a:r>
              <a:rPr lang="en-US" altLang="en-US" sz="2400" smtClean="0"/>
              <a:t>CO</a:t>
            </a:r>
            <a:r>
              <a:rPr lang="en-US" altLang="en-US" sz="2400" baseline="-25000" smtClean="0"/>
              <a:t>3</a:t>
            </a:r>
            <a:r>
              <a:rPr lang="en-US" altLang="en-US" sz="2400" smtClean="0"/>
              <a:t> are put into a flask and titrated with 0.150M NaOH.  If it requires 18.2 mL of NaOH to neutralize the acid, what is the molarity of the acid?</a:t>
            </a:r>
          </a:p>
          <a:p>
            <a:pPr eaLnBrk="1" hangingPunct="1">
              <a:lnSpc>
                <a:spcPct val="80000"/>
              </a:lnSpc>
              <a:buFont typeface="Times New Roman" panose="02020603050405020304" pitchFamily="18" charset="0"/>
              <a:buNone/>
            </a:pPr>
            <a:endParaRPr lang="en-US" altLang="en-US" sz="2400" smtClean="0"/>
          </a:p>
          <a:p>
            <a:pPr eaLnBrk="1" hangingPunct="1">
              <a:lnSpc>
                <a:spcPct val="80000"/>
              </a:lnSpc>
              <a:buFont typeface="Times New Roman" panose="02020603050405020304" pitchFamily="18" charset="0"/>
              <a:buNone/>
            </a:pPr>
            <a:r>
              <a:rPr lang="en-US" altLang="en-US" smtClean="0">
                <a:solidFill>
                  <a:srgbClr val="000000"/>
                </a:solidFill>
              </a:rPr>
              <a:t>1</a:t>
            </a:r>
            <a:r>
              <a:rPr lang="en-US" altLang="en-US" baseline="30000" smtClean="0">
                <a:solidFill>
                  <a:srgbClr val="000000"/>
                </a:solidFill>
              </a:rPr>
              <a:t>st</a:t>
            </a:r>
            <a:r>
              <a:rPr lang="en-US" altLang="en-US" smtClean="0">
                <a:solidFill>
                  <a:srgbClr val="000000"/>
                </a:solidFill>
              </a:rPr>
              <a:t> step?</a:t>
            </a:r>
          </a:p>
          <a:p>
            <a:pPr eaLnBrk="1" hangingPunct="1">
              <a:lnSpc>
                <a:spcPct val="80000"/>
              </a:lnSpc>
              <a:buFont typeface="Times New Roman" panose="02020603050405020304" pitchFamily="18" charset="0"/>
              <a:buNone/>
            </a:pPr>
            <a:r>
              <a:rPr lang="en-US" altLang="en-US" smtClean="0">
                <a:solidFill>
                  <a:srgbClr val="000000"/>
                </a:solidFill>
              </a:rPr>
              <a:t>    Balanced equation</a:t>
            </a:r>
          </a:p>
          <a:p>
            <a:pPr eaLnBrk="1" hangingPunct="1">
              <a:lnSpc>
                <a:spcPct val="80000"/>
              </a:lnSpc>
              <a:buFont typeface="Times New Roman" panose="02020603050405020304" pitchFamily="18" charset="0"/>
              <a:buNone/>
            </a:pPr>
            <a:r>
              <a:rPr lang="en-US" altLang="en-US" smtClean="0">
                <a:solidFill>
                  <a:srgbClr val="000000"/>
                </a:solidFill>
              </a:rPr>
              <a:t>        H</a:t>
            </a:r>
            <a:r>
              <a:rPr lang="en-US" altLang="en-US" baseline="-25000" smtClean="0">
                <a:solidFill>
                  <a:srgbClr val="000000"/>
                </a:solidFill>
              </a:rPr>
              <a:t>2</a:t>
            </a:r>
            <a:r>
              <a:rPr lang="en-US" altLang="en-US" smtClean="0">
                <a:solidFill>
                  <a:srgbClr val="000000"/>
                </a:solidFill>
              </a:rPr>
              <a:t>CO</a:t>
            </a:r>
            <a:r>
              <a:rPr lang="en-US" altLang="en-US" baseline="-25000" smtClean="0">
                <a:solidFill>
                  <a:srgbClr val="000000"/>
                </a:solidFill>
              </a:rPr>
              <a:t>3</a:t>
            </a:r>
            <a:r>
              <a:rPr lang="en-US" altLang="en-US" smtClean="0">
                <a:solidFill>
                  <a:srgbClr val="000000"/>
                </a:solidFill>
              </a:rPr>
              <a:t> +  2 NaOH </a:t>
            </a:r>
            <a:r>
              <a:rPr lang="en-US" altLang="en-US" smtClean="0">
                <a:solidFill>
                  <a:srgbClr val="000000"/>
                </a:solidFill>
                <a:sym typeface="Wingdings" panose="05000000000000000000" pitchFamily="2" charset="2"/>
              </a:rPr>
              <a:t>   2 HOH + Na</a:t>
            </a:r>
            <a:r>
              <a:rPr lang="en-US" altLang="en-US" baseline="-25000" smtClean="0">
                <a:solidFill>
                  <a:srgbClr val="000000"/>
                </a:solidFill>
                <a:sym typeface="Wingdings" panose="05000000000000000000" pitchFamily="2" charset="2"/>
              </a:rPr>
              <a:t>2</a:t>
            </a:r>
            <a:r>
              <a:rPr lang="en-US" altLang="en-US" smtClean="0">
                <a:solidFill>
                  <a:srgbClr val="000000"/>
                </a:solidFill>
                <a:sym typeface="Wingdings" panose="05000000000000000000" pitchFamily="2" charset="2"/>
              </a:rPr>
              <a:t>CO</a:t>
            </a:r>
            <a:r>
              <a:rPr lang="en-US" altLang="en-US" baseline="-25000" smtClean="0">
                <a:solidFill>
                  <a:srgbClr val="000000"/>
                </a:solidFill>
                <a:sym typeface="Wingdings" panose="05000000000000000000" pitchFamily="2" charset="2"/>
              </a:rPr>
              <a:t>3</a:t>
            </a:r>
            <a:r>
              <a:rPr lang="en-US" altLang="en-US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2133600"/>
          </a:xfrm>
        </p:spPr>
        <p:txBody>
          <a:bodyPr/>
          <a:lstStyle/>
          <a:p>
            <a:pPr eaLnBrk="1" hangingPunct="1"/>
            <a:r>
              <a:rPr lang="en-US" altLang="en-US" smtClean="0"/>
              <a:t>10.2  Some Common Acids – Formulas and Names Must be MEMORIZED</a:t>
            </a:r>
          </a:p>
        </p:txBody>
      </p:sp>
      <p:sp>
        <p:nvSpPr>
          <p:cNvPr id="3358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438400"/>
            <a:ext cx="8229600" cy="35814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rgbClr val="000000"/>
                </a:solidFill>
              </a:rPr>
              <a:t>Sulfuric acid, H</a:t>
            </a:r>
            <a:r>
              <a:rPr lang="en-US" altLang="en-US" b="1" baseline="-25000" dirty="0" smtClean="0">
                <a:solidFill>
                  <a:srgbClr val="000000"/>
                </a:solidFill>
              </a:rPr>
              <a:t>2</a:t>
            </a:r>
            <a:r>
              <a:rPr lang="en-US" altLang="en-US" b="1" dirty="0" smtClean="0">
                <a:solidFill>
                  <a:srgbClr val="000000"/>
                </a:solidFill>
              </a:rPr>
              <a:t>SO</a:t>
            </a:r>
            <a:r>
              <a:rPr lang="en-US" altLang="en-US" b="1" baseline="-25000" dirty="0" smtClean="0">
                <a:solidFill>
                  <a:srgbClr val="000000"/>
                </a:solidFill>
              </a:rPr>
              <a:t>4</a:t>
            </a:r>
            <a:r>
              <a:rPr lang="en-US" altLang="en-US" b="1" dirty="0" smtClean="0">
                <a:solidFill>
                  <a:srgbClr val="000000"/>
                </a:solidFill>
              </a:rPr>
              <a:t> 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rgbClr val="000000"/>
                </a:solidFill>
              </a:rPr>
              <a:t>Hydrochloric acid, </a:t>
            </a:r>
            <a:r>
              <a:rPr lang="en-US" altLang="en-US" b="1" dirty="0" err="1" smtClean="0">
                <a:solidFill>
                  <a:srgbClr val="000000"/>
                </a:solidFill>
              </a:rPr>
              <a:t>HCl</a:t>
            </a:r>
            <a:endParaRPr lang="en-US" altLang="en-US" b="1" dirty="0" smtClean="0">
              <a:solidFill>
                <a:srgbClr val="000000"/>
              </a:solidFill>
            </a:endParaRP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rgbClr val="000000"/>
                </a:solidFill>
              </a:rPr>
              <a:t>Phosphoric acid, H</a:t>
            </a:r>
            <a:r>
              <a:rPr lang="en-US" altLang="en-US" b="1" baseline="-25000" dirty="0" smtClean="0">
                <a:solidFill>
                  <a:srgbClr val="000000"/>
                </a:solidFill>
              </a:rPr>
              <a:t>3</a:t>
            </a:r>
            <a:r>
              <a:rPr lang="en-US" altLang="en-US" b="1" dirty="0" smtClean="0">
                <a:solidFill>
                  <a:srgbClr val="000000"/>
                </a:solidFill>
              </a:rPr>
              <a:t>PO</a:t>
            </a:r>
            <a:r>
              <a:rPr lang="en-US" altLang="en-US" b="1" baseline="-25000" dirty="0" smtClean="0">
                <a:solidFill>
                  <a:srgbClr val="000000"/>
                </a:solidFill>
              </a:rPr>
              <a:t>4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rgbClr val="000000"/>
                </a:solidFill>
              </a:rPr>
              <a:t>Carbonic acid, H</a:t>
            </a:r>
            <a:r>
              <a:rPr lang="en-US" altLang="en-US" b="1" baseline="-25000" dirty="0" smtClean="0">
                <a:solidFill>
                  <a:srgbClr val="000000"/>
                </a:solidFill>
              </a:rPr>
              <a:t>2</a:t>
            </a:r>
            <a:r>
              <a:rPr lang="en-US" altLang="en-US" b="1" dirty="0" smtClean="0">
                <a:solidFill>
                  <a:srgbClr val="000000"/>
                </a:solidFill>
              </a:rPr>
              <a:t>CO</a:t>
            </a:r>
            <a:r>
              <a:rPr lang="en-US" altLang="en-US" b="1" baseline="-25000" dirty="0" smtClean="0">
                <a:solidFill>
                  <a:srgbClr val="000000"/>
                </a:solidFill>
              </a:rPr>
              <a:t>3</a:t>
            </a:r>
            <a:endParaRPr lang="en-US" altLang="en-US" b="1" dirty="0" smtClean="0">
              <a:solidFill>
                <a:srgbClr val="000000"/>
              </a:solidFill>
            </a:endParaRP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rgbClr val="000000"/>
                </a:solidFill>
              </a:rPr>
              <a:t>Nitric acid, HNO</a:t>
            </a:r>
            <a:r>
              <a:rPr lang="en-US" altLang="en-US" b="1" baseline="-25000" dirty="0" smtClean="0">
                <a:solidFill>
                  <a:srgbClr val="000000"/>
                </a:solidFill>
              </a:rPr>
              <a:t>3</a:t>
            </a:r>
            <a:endParaRPr lang="en-US" altLang="en-US" dirty="0" smtClean="0">
              <a:solidFill>
                <a:srgbClr val="000000"/>
              </a:solidFill>
            </a:endParaRP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rgbClr val="000000"/>
                </a:solidFill>
              </a:rPr>
              <a:t>Acetic acid, HCH</a:t>
            </a:r>
            <a:r>
              <a:rPr lang="en-US" altLang="en-US" b="1" baseline="-25000" dirty="0" smtClean="0">
                <a:solidFill>
                  <a:srgbClr val="000000"/>
                </a:solidFill>
              </a:rPr>
              <a:t>3</a:t>
            </a:r>
            <a:r>
              <a:rPr lang="en-US" altLang="en-US" b="1" dirty="0" smtClean="0">
                <a:solidFill>
                  <a:srgbClr val="000000"/>
                </a:solidFill>
              </a:rPr>
              <a:t>CO</a:t>
            </a:r>
            <a:r>
              <a:rPr lang="en-US" altLang="en-US" b="1" baseline="-25000" dirty="0" smtClean="0">
                <a:solidFill>
                  <a:srgbClr val="000000"/>
                </a:solidFill>
              </a:rPr>
              <a:t>2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6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Times New Roman" panose="02020603050405020304" pitchFamily="18" charset="0"/>
              <a:buNone/>
              <a:defRPr/>
            </a:pPr>
            <a:endParaRPr lang="en-US" sz="1050" dirty="0" smtClean="0"/>
          </a:p>
          <a:p>
            <a:pPr eaLnBrk="1" hangingPunct="1">
              <a:lnSpc>
                <a:spcPct val="80000"/>
              </a:lnSpc>
              <a:buFont typeface="Times New Roman" panose="02020603050405020304" pitchFamily="18" charset="0"/>
              <a:buNone/>
              <a:defRPr/>
            </a:pPr>
            <a:r>
              <a:rPr lang="en-US" dirty="0" smtClean="0"/>
              <a:t>2.  </a:t>
            </a:r>
            <a:r>
              <a:rPr lang="en-US" dirty="0" smtClean="0">
                <a:solidFill>
                  <a:srgbClr val="000000"/>
                </a:solidFill>
              </a:rPr>
              <a:t>Since </a:t>
            </a:r>
            <a:r>
              <a:rPr lang="en-US" b="1" dirty="0" smtClean="0">
                <a:solidFill>
                  <a:srgbClr val="000000"/>
                </a:solidFill>
              </a:rPr>
              <a:t>molarity of H</a:t>
            </a:r>
            <a:r>
              <a:rPr lang="en-US" b="1" baseline="-25000" dirty="0" smtClean="0">
                <a:solidFill>
                  <a:srgbClr val="000000"/>
                </a:solidFill>
              </a:rPr>
              <a:t>2</a:t>
            </a:r>
            <a:r>
              <a:rPr lang="en-US" b="1" dirty="0" smtClean="0">
                <a:solidFill>
                  <a:srgbClr val="000000"/>
                </a:solidFill>
              </a:rPr>
              <a:t>CO</a:t>
            </a:r>
            <a:r>
              <a:rPr lang="en-US" b="1" baseline="-25000" dirty="0" smtClean="0">
                <a:solidFill>
                  <a:srgbClr val="000000"/>
                </a:solidFill>
              </a:rPr>
              <a:t>3</a:t>
            </a:r>
            <a:r>
              <a:rPr lang="en-US" b="1" dirty="0" smtClean="0">
                <a:solidFill>
                  <a:srgbClr val="000000"/>
                </a:solidFill>
              </a:rPr>
              <a:t> is the unknown</a:t>
            </a:r>
            <a:r>
              <a:rPr lang="en-US" dirty="0" smtClean="0">
                <a:solidFill>
                  <a:srgbClr val="000000"/>
                </a:solidFill>
              </a:rPr>
              <a:t>, use stoichiometry to find moles of this acid needed for the neutralization. </a:t>
            </a:r>
          </a:p>
          <a:p>
            <a:pPr eaLnBrk="1" hangingPunct="1">
              <a:lnSpc>
                <a:spcPct val="80000"/>
              </a:lnSpc>
              <a:buFont typeface="Times New Roman" panose="02020603050405020304" pitchFamily="18" charset="0"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(Which will then be divided by the liters of H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CO</a:t>
            </a:r>
            <a:r>
              <a:rPr lang="en-US" sz="2400" baseline="-25000" dirty="0" smtClean="0">
                <a:solidFill>
                  <a:srgbClr val="000000"/>
                </a:solidFill>
              </a:rPr>
              <a:t>3</a:t>
            </a:r>
            <a:r>
              <a:rPr lang="en-US" sz="2400" dirty="0" smtClean="0">
                <a:solidFill>
                  <a:srgbClr val="000000"/>
                </a:solidFill>
              </a:rPr>
              <a:t> solution to find molarity)</a:t>
            </a:r>
          </a:p>
          <a:p>
            <a:pPr eaLnBrk="1" hangingPunct="1">
              <a:lnSpc>
                <a:spcPct val="80000"/>
              </a:lnSpc>
              <a:buFont typeface="Times New Roman" panose="02020603050405020304" pitchFamily="18" charset="0"/>
              <a:buNone/>
              <a:defRPr/>
            </a:pPr>
            <a:endParaRPr lang="en-US" sz="16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4"/>
          <p:cNvSpPr>
            <a:spLocks noGrp="1" noChangeArrowheads="1"/>
          </p:cNvSpPr>
          <p:nvPr>
            <p:ph idx="1"/>
          </p:nvPr>
        </p:nvSpPr>
        <p:spPr>
          <a:xfrm>
            <a:off x="152400" y="304800"/>
            <a:ext cx="88392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Example:  25.0 mL of H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CO</a:t>
            </a:r>
            <a:r>
              <a:rPr lang="en-US" sz="2400" baseline="-25000" dirty="0" smtClean="0">
                <a:solidFill>
                  <a:srgbClr val="000000"/>
                </a:solidFill>
              </a:rPr>
              <a:t>3</a:t>
            </a:r>
            <a:r>
              <a:rPr lang="en-US" sz="2400" dirty="0" smtClean="0">
                <a:solidFill>
                  <a:srgbClr val="000000"/>
                </a:solidFill>
              </a:rPr>
              <a:t> are put into a flask and titrated with 0.150M NaOH.  If it requires </a:t>
            </a:r>
            <a:r>
              <a:rPr lang="en-US" sz="2400" b="1" dirty="0" smtClean="0">
                <a:solidFill>
                  <a:srgbClr val="000000"/>
                </a:solidFill>
              </a:rPr>
              <a:t>18.2 mL of NaOH </a:t>
            </a:r>
            <a:r>
              <a:rPr lang="en-US" sz="2400" dirty="0" smtClean="0">
                <a:solidFill>
                  <a:srgbClr val="000000"/>
                </a:solidFill>
              </a:rPr>
              <a:t>to neutralize the acid, what is the molarity of the acid?</a:t>
            </a:r>
          </a:p>
          <a:p>
            <a:pPr eaLnBrk="1" hangingPunct="1">
              <a:lnSpc>
                <a:spcPct val="80000"/>
              </a:lnSpc>
              <a:buFont typeface="Times New Roman" panose="02020603050405020304" pitchFamily="18" charset="0"/>
              <a:buNone/>
              <a:defRPr/>
            </a:pPr>
            <a:endParaRPr lang="en-US" sz="5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 typeface="Times New Roman" panose="02020603050405020304" pitchFamily="18" charset="0"/>
              <a:buNone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               H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CO</a:t>
            </a:r>
            <a:r>
              <a:rPr lang="en-US" sz="2400" baseline="-25000" dirty="0" smtClean="0">
                <a:solidFill>
                  <a:srgbClr val="000000"/>
                </a:solidFill>
              </a:rPr>
              <a:t>3</a:t>
            </a:r>
            <a:r>
              <a:rPr lang="en-US" sz="2400" dirty="0" smtClean="0">
                <a:solidFill>
                  <a:srgbClr val="000000"/>
                </a:solidFill>
              </a:rPr>
              <a:t> +  2 NaOH 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   2 HOH + Na</a:t>
            </a:r>
            <a:r>
              <a:rPr lang="en-US" sz="2400" baseline="-25000" dirty="0" smtClean="0">
                <a:solidFill>
                  <a:srgbClr val="000000"/>
                </a:solidFill>
                <a:sym typeface="Wingdings" pitchFamily="2" charset="2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CO</a:t>
            </a:r>
            <a:r>
              <a:rPr lang="en-US" sz="2400" baseline="-25000" dirty="0" smtClean="0">
                <a:solidFill>
                  <a:srgbClr val="000000"/>
                </a:solidFill>
                <a:sym typeface="Wingdings" pitchFamily="2" charset="2"/>
              </a:rPr>
              <a:t>3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</a:p>
          <a:p>
            <a:pPr eaLnBrk="1" hangingPunct="1">
              <a:lnSpc>
                <a:spcPct val="80000"/>
              </a:lnSpc>
              <a:buFont typeface="Times New Roman" panose="02020603050405020304" pitchFamily="18" charset="0"/>
              <a:buNone/>
              <a:defRPr/>
            </a:pPr>
            <a:endParaRPr lang="en-US" sz="1050" dirty="0" smtClean="0"/>
          </a:p>
          <a:p>
            <a:pPr eaLnBrk="1" hangingPunct="1">
              <a:lnSpc>
                <a:spcPct val="80000"/>
              </a:lnSpc>
              <a:buFont typeface="Times New Roman" panose="02020603050405020304" pitchFamily="18" charset="0"/>
              <a:buNone/>
              <a:defRPr/>
            </a:pPr>
            <a:endParaRPr lang="en-US" sz="2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 typeface="Times New Roman" panose="02020603050405020304" pitchFamily="18" charset="0"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0.0182 L </a:t>
            </a:r>
            <a:r>
              <a:rPr lang="en-US" sz="2800" dirty="0" err="1" smtClean="0">
                <a:solidFill>
                  <a:srgbClr val="000000"/>
                </a:solidFill>
              </a:rPr>
              <a:t>NaOH</a:t>
            </a:r>
            <a:r>
              <a:rPr lang="en-US" sz="2800" dirty="0" smtClean="0">
                <a:solidFill>
                  <a:srgbClr val="000000"/>
                </a:solidFill>
              </a:rPr>
              <a:t> x </a:t>
            </a:r>
            <a:r>
              <a:rPr lang="en-US" sz="2800" u="sng" dirty="0" smtClean="0">
                <a:solidFill>
                  <a:srgbClr val="000000"/>
                </a:solidFill>
              </a:rPr>
              <a:t>0.150 </a:t>
            </a:r>
            <a:r>
              <a:rPr lang="en-US" sz="2800" u="sng" dirty="0" err="1" smtClean="0">
                <a:solidFill>
                  <a:srgbClr val="000000"/>
                </a:solidFill>
              </a:rPr>
              <a:t>mol</a:t>
            </a:r>
            <a:r>
              <a:rPr lang="en-US" sz="2800" u="sng" dirty="0">
                <a:solidFill>
                  <a:srgbClr val="000000"/>
                </a:solidFill>
              </a:rPr>
              <a:t> </a:t>
            </a:r>
            <a:r>
              <a:rPr lang="en-US" sz="2800" u="sng" dirty="0" err="1" smtClean="0">
                <a:solidFill>
                  <a:srgbClr val="000000"/>
                </a:solidFill>
              </a:rPr>
              <a:t>NaOH</a:t>
            </a:r>
            <a:r>
              <a:rPr lang="en-US" sz="2800" dirty="0" smtClean="0">
                <a:solidFill>
                  <a:srgbClr val="000000"/>
                </a:solidFill>
              </a:rPr>
              <a:t> x </a:t>
            </a:r>
            <a:r>
              <a:rPr lang="en-US" sz="2800" u="sng" dirty="0" smtClean="0">
                <a:solidFill>
                  <a:srgbClr val="000000"/>
                </a:solidFill>
              </a:rPr>
              <a:t>1mol H</a:t>
            </a:r>
            <a:r>
              <a:rPr lang="en-US" sz="2800" baseline="-25000" dirty="0" smtClean="0">
                <a:solidFill>
                  <a:srgbClr val="000000"/>
                </a:solidFill>
              </a:rPr>
              <a:t>2</a:t>
            </a:r>
            <a:r>
              <a:rPr lang="en-US" sz="2800" u="sng" dirty="0" smtClean="0">
                <a:solidFill>
                  <a:srgbClr val="000000"/>
                </a:solidFill>
              </a:rPr>
              <a:t>CO</a:t>
            </a:r>
            <a:r>
              <a:rPr lang="en-US" sz="2800" baseline="-25000" dirty="0" smtClean="0">
                <a:solidFill>
                  <a:srgbClr val="000000"/>
                </a:solidFill>
              </a:rPr>
              <a:t>3</a:t>
            </a:r>
            <a:r>
              <a:rPr lang="en-US" sz="2800" dirty="0" smtClean="0">
                <a:solidFill>
                  <a:srgbClr val="000000"/>
                </a:solidFill>
              </a:rPr>
              <a:t>   =</a:t>
            </a:r>
            <a:endParaRPr lang="en-US" sz="2800" baseline="-25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 typeface="Times New Roman" panose="02020603050405020304" pitchFamily="18" charset="0"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					1 L		2 </a:t>
            </a:r>
            <a:r>
              <a:rPr lang="en-US" sz="2800" dirty="0" err="1" smtClean="0">
                <a:solidFill>
                  <a:srgbClr val="000000"/>
                </a:solidFill>
              </a:rPr>
              <a:t>mol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NaOH</a:t>
            </a:r>
            <a:endParaRPr lang="en-US" sz="2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 typeface="Times New Roman" panose="02020603050405020304" pitchFamily="18" charset="0"/>
              <a:buNone/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 typeface="Times New Roman" panose="02020603050405020304" pitchFamily="18" charset="0"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             </a:t>
            </a:r>
            <a:r>
              <a:rPr lang="en-US" b="1" dirty="0" smtClean="0">
                <a:solidFill>
                  <a:srgbClr val="000000"/>
                </a:solidFill>
              </a:rPr>
              <a:t>0.00137 </a:t>
            </a:r>
            <a:r>
              <a:rPr lang="en-US" b="1" dirty="0" err="1" smtClean="0">
                <a:solidFill>
                  <a:srgbClr val="000000"/>
                </a:solidFill>
              </a:rPr>
              <a:t>mol</a:t>
            </a:r>
            <a:r>
              <a:rPr lang="en-US" b="1" dirty="0" smtClean="0">
                <a:solidFill>
                  <a:srgbClr val="000000"/>
                </a:solidFill>
              </a:rPr>
              <a:t> H</a:t>
            </a:r>
            <a:r>
              <a:rPr lang="en-US" b="1" baseline="-25000" dirty="0" smtClean="0">
                <a:solidFill>
                  <a:srgbClr val="000000"/>
                </a:solidFill>
              </a:rPr>
              <a:t>2</a:t>
            </a:r>
            <a:r>
              <a:rPr lang="en-US" b="1" dirty="0" smtClean="0">
                <a:solidFill>
                  <a:srgbClr val="000000"/>
                </a:solidFill>
              </a:rPr>
              <a:t>CO</a:t>
            </a:r>
            <a:r>
              <a:rPr lang="en-US" b="1" baseline="-25000" dirty="0" smtClean="0">
                <a:solidFill>
                  <a:srgbClr val="000000"/>
                </a:solidFill>
              </a:rPr>
              <a:t>3</a:t>
            </a:r>
            <a:endParaRPr lang="en-US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 typeface="Times New Roman" panose="02020603050405020304" pitchFamily="18" charset="0"/>
              <a:buNone/>
              <a:defRPr/>
            </a:pPr>
            <a:r>
              <a:rPr lang="en-US" dirty="0" smtClean="0"/>
              <a:t>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eaLnBrk="1" hangingPunct="1"/>
            <a:r>
              <a:rPr lang="en-US" altLang="en-US" smtClean="0"/>
              <a:t>10.15  Titration Calculations</a:t>
            </a:r>
          </a:p>
        </p:txBody>
      </p:sp>
      <p:sp>
        <p:nvSpPr>
          <p:cNvPr id="52227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400" dirty="0" smtClean="0"/>
              <a:t>Example:  </a:t>
            </a:r>
            <a:r>
              <a:rPr lang="en-US" sz="2400" b="1" dirty="0" smtClean="0"/>
              <a:t>25.0 mL of H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CO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 </a:t>
            </a:r>
            <a:r>
              <a:rPr lang="en-US" sz="2400" dirty="0" smtClean="0"/>
              <a:t>are put into a flask and titrated with 0.150M NaOH.  If it requires 18.3 mL of NaOH to neutralize the acid, what is the molarity of the acid?</a:t>
            </a:r>
          </a:p>
          <a:p>
            <a:pPr eaLnBrk="1" hangingPunct="1">
              <a:lnSpc>
                <a:spcPct val="80000"/>
              </a:lnSpc>
              <a:buFont typeface="Times New Roman" panose="02020603050405020304" pitchFamily="18" charset="0"/>
              <a:buNone/>
              <a:defRPr/>
            </a:pPr>
            <a:endParaRPr lang="en-US" sz="500" dirty="0" smtClean="0"/>
          </a:p>
          <a:p>
            <a:pPr eaLnBrk="1" hangingPunct="1">
              <a:lnSpc>
                <a:spcPct val="80000"/>
              </a:lnSpc>
              <a:buFont typeface="Times New Roman" panose="02020603050405020304" pitchFamily="18" charset="0"/>
              <a:buNone/>
              <a:defRPr/>
            </a:pPr>
            <a:r>
              <a:rPr lang="en-US" sz="2400" dirty="0" smtClean="0"/>
              <a:t>              </a:t>
            </a:r>
            <a:r>
              <a:rPr lang="en-US" sz="2400" b="1" dirty="0" smtClean="0"/>
              <a:t>moles acid </a:t>
            </a:r>
            <a:r>
              <a:rPr lang="en-US" sz="2400" dirty="0" smtClean="0"/>
              <a:t>= </a:t>
            </a:r>
            <a:r>
              <a:rPr lang="en-US" sz="2400" b="1" dirty="0" smtClean="0"/>
              <a:t>0.00137mol H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CO</a:t>
            </a:r>
            <a:r>
              <a:rPr lang="en-US" sz="2400" b="1" baseline="-25000" dirty="0" smtClean="0"/>
              <a:t>3</a:t>
            </a:r>
            <a:endParaRPr lang="en-US" sz="2400" b="1" dirty="0" smtClean="0"/>
          </a:p>
          <a:p>
            <a:pPr eaLnBrk="1" hangingPunct="1">
              <a:lnSpc>
                <a:spcPct val="80000"/>
              </a:lnSpc>
              <a:buFont typeface="Times New Roman" panose="02020603050405020304" pitchFamily="18" charset="0"/>
              <a:buNone/>
              <a:defRPr/>
            </a:pPr>
            <a:endParaRPr lang="en-US" sz="1050" dirty="0" smtClean="0"/>
          </a:p>
          <a:p>
            <a:pPr eaLnBrk="1" hangingPunct="1">
              <a:lnSpc>
                <a:spcPct val="80000"/>
              </a:lnSpc>
              <a:buFont typeface="Times New Roman" panose="02020603050405020304" pitchFamily="18" charset="0"/>
              <a:buNone/>
              <a:defRPr/>
            </a:pPr>
            <a:r>
              <a:rPr lang="en-US" dirty="0" smtClean="0"/>
              <a:t>3.  </a:t>
            </a:r>
            <a:r>
              <a:rPr lang="en-US" dirty="0" smtClean="0">
                <a:solidFill>
                  <a:srgbClr val="000000"/>
                </a:solidFill>
              </a:rPr>
              <a:t>Calculate </a:t>
            </a:r>
            <a:r>
              <a:rPr lang="en-US" dirty="0" err="1" smtClean="0">
                <a:solidFill>
                  <a:srgbClr val="000000"/>
                </a:solidFill>
              </a:rPr>
              <a:t>M</a:t>
            </a:r>
            <a:r>
              <a:rPr lang="en-US" baseline="-25000" dirty="0" err="1" smtClean="0">
                <a:solidFill>
                  <a:srgbClr val="000000"/>
                </a:solidFill>
              </a:rPr>
              <a:t>acid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buClrTx/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           </a:t>
            </a:r>
            <a:r>
              <a:rPr lang="en-US" b="1" dirty="0" err="1" smtClean="0">
                <a:solidFill>
                  <a:srgbClr val="000000"/>
                </a:solidFill>
              </a:rPr>
              <a:t>M</a:t>
            </a:r>
            <a:r>
              <a:rPr lang="en-US" b="1" baseline="-25000" dirty="0" err="1" smtClean="0">
                <a:solidFill>
                  <a:srgbClr val="000000"/>
                </a:solidFill>
              </a:rPr>
              <a:t>acid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=  </a:t>
            </a:r>
            <a:r>
              <a:rPr lang="en-US" u="sng" dirty="0" smtClean="0">
                <a:solidFill>
                  <a:srgbClr val="000000"/>
                </a:solidFill>
              </a:rPr>
              <a:t>moles acid</a:t>
            </a:r>
            <a:endParaRPr lang="en-US" u="sng" baseline="-25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Tx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                           </a:t>
            </a:r>
            <a:r>
              <a:rPr lang="en-US" dirty="0" err="1" smtClean="0">
                <a:solidFill>
                  <a:srgbClr val="000000"/>
                </a:solidFill>
              </a:rPr>
              <a:t>Liters</a:t>
            </a:r>
            <a:r>
              <a:rPr lang="en-US" baseline="-25000" dirty="0" err="1" smtClean="0">
                <a:solidFill>
                  <a:srgbClr val="000000"/>
                </a:solidFill>
              </a:rPr>
              <a:t>acid</a:t>
            </a:r>
            <a:endParaRPr lang="en-US" baseline="-25000" dirty="0" smtClean="0">
              <a:solidFill>
                <a:srgbClr val="000000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buClrTx/>
              <a:buFont typeface="Times New Roman" panose="02020603050405020304" pitchFamily="18" charset="0"/>
              <a:buNone/>
              <a:defRPr/>
            </a:pPr>
            <a:endParaRPr lang="en-US" baseline="-25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Tx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                    = </a:t>
            </a:r>
            <a:r>
              <a:rPr lang="en-US" u="sng" dirty="0" smtClean="0">
                <a:solidFill>
                  <a:srgbClr val="000000"/>
                </a:solidFill>
              </a:rPr>
              <a:t>0.00137 mol   </a:t>
            </a:r>
            <a:r>
              <a:rPr lang="en-US" dirty="0" smtClean="0">
                <a:solidFill>
                  <a:srgbClr val="000000"/>
                </a:solidFill>
              </a:rPr>
              <a:t>=  </a:t>
            </a:r>
            <a:r>
              <a:rPr lang="en-US" b="1" dirty="0" smtClean="0">
                <a:solidFill>
                  <a:srgbClr val="000000"/>
                </a:solidFill>
              </a:rPr>
              <a:t>0.0548 M</a:t>
            </a:r>
          </a:p>
          <a:p>
            <a:pPr eaLnBrk="1" hangingPunct="1">
              <a:lnSpc>
                <a:spcPct val="80000"/>
              </a:lnSpc>
              <a:buClrTx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                        0.0250 L</a:t>
            </a:r>
          </a:p>
          <a:p>
            <a:pPr eaLnBrk="1" hangingPunct="1">
              <a:lnSpc>
                <a:spcPct val="80000"/>
              </a:lnSpc>
              <a:buFont typeface="Times New Roman" panose="02020603050405020304" pitchFamily="18" charset="0"/>
              <a:buNone/>
              <a:defRPr/>
            </a:pPr>
            <a:r>
              <a:rPr lang="en-US" dirty="0" smtClean="0"/>
              <a:t>             </a:t>
            </a:r>
          </a:p>
          <a:p>
            <a:pPr eaLnBrk="1" hangingPunct="1">
              <a:lnSpc>
                <a:spcPct val="80000"/>
              </a:lnSpc>
              <a:buFont typeface="Times New Roman" panose="02020603050405020304" pitchFamily="18" charset="0"/>
              <a:buNone/>
              <a:defRPr/>
            </a:pPr>
            <a:r>
              <a:rPr lang="en-US" dirty="0" smtClean="0"/>
              <a:t>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n-US" altLang="en-US" smtClean="0"/>
              <a:t>10.15  Titration Calculations</a:t>
            </a:r>
          </a:p>
        </p:txBody>
      </p:sp>
      <p:sp>
        <p:nvSpPr>
          <p:cNvPr id="6451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Times New Roman" panose="02020603050405020304" pitchFamily="18" charset="0"/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Example #2: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0.350 g of KHP </a:t>
            </a:r>
            <a:r>
              <a:rPr lang="en-US" altLang="en-US" dirty="0" smtClean="0">
                <a:solidFill>
                  <a:srgbClr val="000000"/>
                </a:solidFill>
              </a:rPr>
              <a:t>(</a:t>
            </a:r>
            <a:r>
              <a:rPr lang="en-US" altLang="en-US" dirty="0">
                <a:solidFill>
                  <a:srgbClr val="000000"/>
                </a:solidFill>
              </a:rPr>
              <a:t>H</a:t>
            </a:r>
            <a:r>
              <a:rPr lang="en-US" altLang="en-US" dirty="0" smtClean="0">
                <a:solidFill>
                  <a:srgbClr val="000000"/>
                </a:solidFill>
              </a:rPr>
              <a:t>KC</a:t>
            </a:r>
            <a:r>
              <a:rPr lang="en-US" altLang="en-US" baseline="-25000" dirty="0" smtClean="0">
                <a:solidFill>
                  <a:srgbClr val="000000"/>
                </a:solidFill>
              </a:rPr>
              <a:t>8</a:t>
            </a:r>
            <a:r>
              <a:rPr lang="en-US" altLang="en-US" dirty="0" smtClean="0">
                <a:solidFill>
                  <a:srgbClr val="000000"/>
                </a:solidFill>
              </a:rPr>
              <a:t>H</a:t>
            </a:r>
            <a:r>
              <a:rPr lang="en-US" altLang="en-US" baseline="-25000" dirty="0" smtClean="0">
                <a:solidFill>
                  <a:srgbClr val="000000"/>
                </a:solidFill>
              </a:rPr>
              <a:t>4</a:t>
            </a:r>
            <a:r>
              <a:rPr lang="en-US" altLang="en-US" dirty="0" smtClean="0">
                <a:solidFill>
                  <a:srgbClr val="000000"/>
                </a:solidFill>
              </a:rPr>
              <a:t>O</a:t>
            </a:r>
            <a:r>
              <a:rPr lang="en-US" altLang="en-US" baseline="-25000" dirty="0" smtClean="0">
                <a:solidFill>
                  <a:srgbClr val="000000"/>
                </a:solidFill>
              </a:rPr>
              <a:t>4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</a:rPr>
              <a:t>… MM=204.1 g/</a:t>
            </a:r>
            <a:r>
              <a:rPr lang="en-US" altLang="en-US" dirty="0" err="1" smtClean="0">
                <a:solidFill>
                  <a:srgbClr val="000000"/>
                </a:solidFill>
              </a:rPr>
              <a:t>mol</a:t>
            </a:r>
            <a:r>
              <a:rPr lang="en-US" altLang="en-US" dirty="0" smtClean="0">
                <a:solidFill>
                  <a:srgbClr val="000000"/>
                </a:solidFill>
              </a:rPr>
              <a:t>) is dissolved in 250. mL of water and titrated to the endpoint with </a:t>
            </a:r>
            <a:r>
              <a:rPr lang="en-US" altLang="en-US" dirty="0" err="1" smtClean="0">
                <a:solidFill>
                  <a:srgbClr val="000000"/>
                </a:solidFill>
              </a:rPr>
              <a:t>NaOH</a:t>
            </a:r>
            <a:r>
              <a:rPr lang="en-US" altLang="en-US" dirty="0" smtClean="0">
                <a:solidFill>
                  <a:srgbClr val="000000"/>
                </a:solidFill>
              </a:rPr>
              <a:t>.  The buret readings dropped from 0.13 mL to 14.44 </a:t>
            </a:r>
            <a:r>
              <a:rPr lang="en-US" altLang="en-US" dirty="0" err="1" smtClean="0">
                <a:solidFill>
                  <a:srgbClr val="000000"/>
                </a:solidFill>
              </a:rPr>
              <a:t>mL.</a:t>
            </a:r>
            <a:r>
              <a:rPr lang="en-US" altLang="en-US" dirty="0" smtClean="0">
                <a:solidFill>
                  <a:srgbClr val="000000"/>
                </a:solidFill>
              </a:rPr>
              <a:t>  What is the molarity of the base</a:t>
            </a:r>
            <a:r>
              <a:rPr lang="en-US" altLang="en-US" dirty="0" smtClean="0">
                <a:solidFill>
                  <a:srgbClr val="000000"/>
                </a:solidFill>
              </a:rPr>
              <a:t>?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altLang="en-US" sz="4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   HKC</a:t>
            </a:r>
            <a:r>
              <a:rPr lang="en-US" altLang="en-US" baseline="-25000" dirty="0" smtClean="0">
                <a:solidFill>
                  <a:srgbClr val="000000"/>
                </a:solidFill>
              </a:rPr>
              <a:t>8</a:t>
            </a:r>
            <a:r>
              <a:rPr lang="en-US" altLang="en-US" dirty="0" smtClean="0">
                <a:solidFill>
                  <a:srgbClr val="000000"/>
                </a:solidFill>
              </a:rPr>
              <a:t>H</a:t>
            </a:r>
            <a:r>
              <a:rPr lang="en-US" altLang="en-US" baseline="-25000" dirty="0" smtClean="0">
                <a:solidFill>
                  <a:srgbClr val="000000"/>
                </a:solidFill>
              </a:rPr>
              <a:t>4</a:t>
            </a:r>
            <a:r>
              <a:rPr lang="en-US" altLang="en-US" dirty="0" smtClean="0">
                <a:solidFill>
                  <a:srgbClr val="000000"/>
                </a:solidFill>
              </a:rPr>
              <a:t>O</a:t>
            </a:r>
            <a:r>
              <a:rPr lang="en-US" altLang="en-US" baseline="-25000" dirty="0" smtClean="0">
                <a:solidFill>
                  <a:srgbClr val="000000"/>
                </a:solidFill>
              </a:rPr>
              <a:t>4</a:t>
            </a:r>
            <a:r>
              <a:rPr lang="en-US" altLang="en-US" dirty="0" smtClean="0">
                <a:solidFill>
                  <a:srgbClr val="000000"/>
                </a:solidFill>
              </a:rPr>
              <a:t> + </a:t>
            </a:r>
            <a:r>
              <a:rPr lang="en-US" altLang="en-US" dirty="0" err="1" smtClean="0">
                <a:solidFill>
                  <a:srgbClr val="000000"/>
                </a:solidFill>
              </a:rPr>
              <a:t>NaOH</a:t>
            </a:r>
            <a:r>
              <a:rPr lang="en-US" altLang="en-US" dirty="0" smtClean="0">
                <a:solidFill>
                  <a:srgbClr val="000000"/>
                </a:solidFill>
              </a:rPr>
              <a:t> →  HOH + NaKC</a:t>
            </a:r>
            <a:r>
              <a:rPr lang="en-US" altLang="en-US" baseline="-25000" dirty="0" smtClean="0">
                <a:solidFill>
                  <a:srgbClr val="000000"/>
                </a:solidFill>
              </a:rPr>
              <a:t>8</a:t>
            </a:r>
            <a:r>
              <a:rPr lang="en-US" altLang="en-US" dirty="0" smtClean="0">
                <a:solidFill>
                  <a:srgbClr val="000000"/>
                </a:solidFill>
              </a:rPr>
              <a:t>H</a:t>
            </a:r>
            <a:r>
              <a:rPr lang="en-US" altLang="en-US" baseline="-25000" dirty="0" smtClean="0">
                <a:solidFill>
                  <a:srgbClr val="000000"/>
                </a:solidFill>
              </a:rPr>
              <a:t>4</a:t>
            </a:r>
            <a:r>
              <a:rPr lang="en-US" altLang="en-US" dirty="0" smtClean="0">
                <a:solidFill>
                  <a:srgbClr val="000000"/>
                </a:solidFill>
              </a:rPr>
              <a:t>O</a:t>
            </a:r>
            <a:r>
              <a:rPr lang="en-US" altLang="en-US" baseline="-25000" dirty="0" smtClean="0">
                <a:solidFill>
                  <a:srgbClr val="000000"/>
                </a:solidFill>
              </a:rPr>
              <a:t>4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altLang="en-US" baseline="-25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(note the 1:1 ratio of acid to base)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n-US" altLang="en-US" smtClean="0"/>
              <a:t>10.15  Titration Calculations</a:t>
            </a:r>
          </a:p>
        </p:txBody>
      </p:sp>
      <p:sp>
        <p:nvSpPr>
          <p:cNvPr id="6553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Times New Roman" panose="02020603050405020304" pitchFamily="18" charset="0"/>
              <a:buNone/>
            </a:pPr>
            <a:r>
              <a:rPr lang="en-US" altLang="en-US" sz="2400" smtClean="0">
                <a:solidFill>
                  <a:srgbClr val="000000"/>
                </a:solidFill>
              </a:rPr>
              <a:t>Example #2:</a:t>
            </a:r>
          </a:p>
          <a:p>
            <a:pPr eaLnBrk="1" hangingPunct="1">
              <a:lnSpc>
                <a:spcPct val="80000"/>
              </a:lnSpc>
              <a:buFont typeface="Times New Roman" panose="02020603050405020304" pitchFamily="18" charset="0"/>
              <a:buNone/>
            </a:pPr>
            <a:r>
              <a:rPr lang="en-US" altLang="en-US" sz="2400" smtClean="0">
                <a:solidFill>
                  <a:srgbClr val="000000"/>
                </a:solidFill>
              </a:rPr>
              <a:t>0.350 g of KHP (HKC</a:t>
            </a:r>
            <a:r>
              <a:rPr lang="en-US" altLang="en-US" sz="2400" baseline="-25000" smtClean="0">
                <a:solidFill>
                  <a:srgbClr val="000000"/>
                </a:solidFill>
              </a:rPr>
              <a:t>8</a:t>
            </a:r>
            <a:r>
              <a:rPr lang="en-US" altLang="en-US" sz="2400" smtClean="0">
                <a:solidFill>
                  <a:srgbClr val="000000"/>
                </a:solidFill>
              </a:rPr>
              <a:t>H</a:t>
            </a:r>
            <a:r>
              <a:rPr lang="en-US" altLang="en-US" sz="2400" baseline="-25000" smtClean="0">
                <a:solidFill>
                  <a:srgbClr val="000000"/>
                </a:solidFill>
              </a:rPr>
              <a:t>4</a:t>
            </a:r>
            <a:r>
              <a:rPr lang="en-US" altLang="en-US" sz="2400" smtClean="0">
                <a:solidFill>
                  <a:srgbClr val="000000"/>
                </a:solidFill>
              </a:rPr>
              <a:t>O</a:t>
            </a:r>
            <a:r>
              <a:rPr lang="en-US" altLang="en-US" sz="2400" baseline="-25000" smtClean="0">
                <a:solidFill>
                  <a:srgbClr val="000000"/>
                </a:solidFill>
              </a:rPr>
              <a:t>4</a:t>
            </a:r>
            <a:r>
              <a:rPr lang="en-US" altLang="en-US" sz="2400" smtClean="0">
                <a:solidFill>
                  <a:srgbClr val="000000"/>
                </a:solidFill>
              </a:rPr>
              <a:t> … MM=204.1 g/mol) is dissolved in 250. mL of water and titrated to the endpoint with NaOH.  The buret readings dropped from 0.13 mL to 14.44 mL.  What is the molarity of the base?</a:t>
            </a:r>
            <a:endParaRPr lang="en-US" altLang="en-US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 typeface="Times New Roman" panose="02020603050405020304" pitchFamily="18" charset="0"/>
              <a:buNone/>
            </a:pPr>
            <a:r>
              <a:rPr lang="en-US" altLang="en-US" smtClean="0"/>
              <a:t>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n-US" altLang="en-US" smtClean="0"/>
              <a:t>10.15  Titration Calculations</a:t>
            </a:r>
          </a:p>
        </p:txBody>
      </p:sp>
      <p:sp>
        <p:nvSpPr>
          <p:cNvPr id="6656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Times New Roman" panose="02020603050405020304" pitchFamily="18" charset="0"/>
              <a:buNone/>
            </a:pPr>
            <a:r>
              <a:rPr lang="en-US" altLang="en-US" smtClean="0">
                <a:solidFill>
                  <a:srgbClr val="000000"/>
                </a:solidFill>
              </a:rPr>
              <a:t>Example #3:</a:t>
            </a:r>
          </a:p>
          <a:p>
            <a:pPr eaLnBrk="1" hangingPunct="1">
              <a:lnSpc>
                <a:spcPct val="80000"/>
              </a:lnSpc>
              <a:buFont typeface="Times New Roman" panose="02020603050405020304" pitchFamily="18" charset="0"/>
              <a:buNone/>
            </a:pPr>
            <a:r>
              <a:rPr lang="en-US" altLang="en-US" smtClean="0">
                <a:solidFill>
                  <a:srgbClr val="000000"/>
                </a:solidFill>
              </a:rPr>
              <a:t>How many mL of 0.520M NaOH would be required to neutralize 100.mL of a 0.150M sulfuric acid solution?</a:t>
            </a:r>
            <a:endParaRPr lang="en-US" altLang="en-US" sz="40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 typeface="Times New Roman" panose="02020603050405020304" pitchFamily="18" charset="0"/>
              <a:buNone/>
            </a:pPr>
            <a:r>
              <a:rPr lang="en-US" altLang="en-US" smtClean="0"/>
              <a:t>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49725"/>
          </a:xfrm>
        </p:spPr>
        <p:txBody>
          <a:bodyPr/>
          <a:lstStyle/>
          <a:p>
            <a:pPr marL="0" indent="0" algn="ctr" eaLnBrk="1" hangingPunct="1">
              <a:buFont typeface="Times New Roman" panose="02020603050405020304" pitchFamily="18" charset="0"/>
              <a:buNone/>
            </a:pPr>
            <a:r>
              <a:rPr lang="en-US" altLang="en-US" sz="4800" b="1" smtClean="0"/>
              <a:t>End of Chapter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Acetic Acid Formulas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3352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rgbClr val="000000"/>
                </a:solidFill>
              </a:rPr>
              <a:t>LOTS of ways that you will see acetic acid’s formula: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000000"/>
                </a:solidFill>
              </a:rPr>
              <a:t>HCH</a:t>
            </a:r>
            <a:r>
              <a:rPr lang="en-US" altLang="en-US" b="1" baseline="-25000" dirty="0">
                <a:solidFill>
                  <a:srgbClr val="000000"/>
                </a:solidFill>
              </a:rPr>
              <a:t>3</a:t>
            </a:r>
            <a:r>
              <a:rPr lang="en-US" altLang="en-US" b="1" dirty="0">
                <a:solidFill>
                  <a:srgbClr val="000000"/>
                </a:solidFill>
              </a:rPr>
              <a:t>CO</a:t>
            </a:r>
            <a:r>
              <a:rPr lang="en-US" altLang="en-US" b="1" baseline="-25000" dirty="0">
                <a:solidFill>
                  <a:srgbClr val="000000"/>
                </a:solidFill>
              </a:rPr>
              <a:t>2</a:t>
            </a:r>
            <a:endParaRPr lang="en-US" altLang="en-US" dirty="0">
              <a:solidFill>
                <a:srgbClr val="000000"/>
              </a:solidFill>
            </a:endParaRP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rgbClr val="000000"/>
                </a:solidFill>
              </a:rPr>
              <a:t>HC</a:t>
            </a:r>
            <a:r>
              <a:rPr lang="en-US" altLang="en-US" b="1" baseline="-25000" dirty="0" smtClean="0">
                <a:solidFill>
                  <a:srgbClr val="000000"/>
                </a:solidFill>
              </a:rPr>
              <a:t>2</a:t>
            </a:r>
            <a:r>
              <a:rPr lang="en-US" altLang="en-US" b="1" dirty="0" smtClean="0">
                <a:solidFill>
                  <a:srgbClr val="000000"/>
                </a:solidFill>
              </a:rPr>
              <a:t>H</a:t>
            </a:r>
            <a:r>
              <a:rPr lang="en-US" altLang="en-US" b="1" baseline="-25000" dirty="0" smtClean="0">
                <a:solidFill>
                  <a:srgbClr val="000000"/>
                </a:solidFill>
              </a:rPr>
              <a:t>3</a:t>
            </a:r>
            <a:r>
              <a:rPr lang="en-US" altLang="en-US" b="1" dirty="0" smtClean="0">
                <a:solidFill>
                  <a:srgbClr val="000000"/>
                </a:solidFill>
              </a:rPr>
              <a:t>O</a:t>
            </a:r>
            <a:r>
              <a:rPr lang="en-US" altLang="en-US" b="1" baseline="-25000" dirty="0" smtClean="0">
                <a:solidFill>
                  <a:srgbClr val="000000"/>
                </a:solidFill>
              </a:rPr>
              <a:t>2</a:t>
            </a:r>
            <a:endParaRPr lang="en-US" altLang="en-US" dirty="0">
              <a:solidFill>
                <a:srgbClr val="000000"/>
              </a:solidFill>
            </a:endParaRP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rgbClr val="000000"/>
                </a:solidFill>
              </a:rPr>
              <a:t>CH</a:t>
            </a:r>
            <a:r>
              <a:rPr lang="en-US" altLang="en-US" b="1" baseline="-25000" dirty="0" smtClean="0">
                <a:solidFill>
                  <a:srgbClr val="000000"/>
                </a:solidFill>
              </a:rPr>
              <a:t>3</a:t>
            </a:r>
            <a:r>
              <a:rPr lang="en-US" altLang="en-US" b="1" dirty="0" smtClean="0">
                <a:solidFill>
                  <a:srgbClr val="000000"/>
                </a:solidFill>
              </a:rPr>
              <a:t>CO</a:t>
            </a:r>
            <a:r>
              <a:rPr lang="en-US" altLang="en-US" b="1" baseline="-25000" dirty="0" smtClean="0">
                <a:solidFill>
                  <a:srgbClr val="000000"/>
                </a:solidFill>
              </a:rPr>
              <a:t>2</a:t>
            </a:r>
            <a:r>
              <a:rPr lang="en-US" altLang="en-US" b="1" dirty="0">
                <a:solidFill>
                  <a:srgbClr val="000000"/>
                </a:solidFill>
              </a:rPr>
              <a:t>H</a:t>
            </a:r>
            <a:endParaRPr lang="en-US" altLang="en-US" dirty="0">
              <a:solidFill>
                <a:srgbClr val="000000"/>
              </a:solidFill>
            </a:endParaRP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rgbClr val="000000"/>
                </a:solidFill>
              </a:rPr>
              <a:t>C</a:t>
            </a:r>
            <a:r>
              <a:rPr lang="en-US" altLang="en-US" b="1" baseline="-25000" dirty="0" smtClean="0">
                <a:solidFill>
                  <a:srgbClr val="000000"/>
                </a:solidFill>
              </a:rPr>
              <a:t>2</a:t>
            </a:r>
            <a:r>
              <a:rPr lang="en-US" altLang="en-US" b="1" dirty="0" smtClean="0">
                <a:solidFill>
                  <a:srgbClr val="000000"/>
                </a:solidFill>
              </a:rPr>
              <a:t>H</a:t>
            </a:r>
            <a:r>
              <a:rPr lang="en-US" altLang="en-US" b="1" baseline="-25000" dirty="0" smtClean="0">
                <a:solidFill>
                  <a:srgbClr val="000000"/>
                </a:solidFill>
              </a:rPr>
              <a:t>3</a:t>
            </a:r>
            <a:r>
              <a:rPr lang="en-US" altLang="en-US" b="1" dirty="0" smtClean="0">
                <a:solidFill>
                  <a:srgbClr val="000000"/>
                </a:solidFill>
              </a:rPr>
              <a:t>O</a:t>
            </a:r>
            <a:r>
              <a:rPr lang="en-US" altLang="en-US" b="1" baseline="-25000" dirty="0" smtClean="0">
                <a:solidFill>
                  <a:srgbClr val="000000"/>
                </a:solidFill>
              </a:rPr>
              <a:t>2</a:t>
            </a:r>
            <a:r>
              <a:rPr lang="en-US" altLang="en-US" b="1" dirty="0" smtClean="0">
                <a:solidFill>
                  <a:srgbClr val="000000"/>
                </a:solidFill>
              </a:rPr>
              <a:t>H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rgbClr val="000000"/>
                </a:solidFill>
              </a:rPr>
              <a:t>HCH</a:t>
            </a:r>
            <a:r>
              <a:rPr lang="en-US" altLang="en-US" b="1" baseline="-25000" dirty="0" smtClean="0">
                <a:solidFill>
                  <a:srgbClr val="000000"/>
                </a:solidFill>
              </a:rPr>
              <a:t>3</a:t>
            </a:r>
            <a:r>
              <a:rPr lang="en-US" altLang="en-US" b="1" dirty="0" smtClean="0">
                <a:solidFill>
                  <a:srgbClr val="000000"/>
                </a:solidFill>
              </a:rPr>
              <a:t>COO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rgbClr val="000000"/>
                </a:solidFill>
              </a:rPr>
              <a:t>HC</a:t>
            </a:r>
            <a:r>
              <a:rPr lang="en-US" altLang="en-US" b="1" baseline="-25000" dirty="0" smtClean="0">
                <a:solidFill>
                  <a:srgbClr val="000000"/>
                </a:solidFill>
              </a:rPr>
              <a:t>2</a:t>
            </a:r>
            <a:r>
              <a:rPr lang="en-US" altLang="en-US" b="1" dirty="0" smtClean="0">
                <a:solidFill>
                  <a:srgbClr val="000000"/>
                </a:solidFill>
              </a:rPr>
              <a:t>H</a:t>
            </a:r>
            <a:r>
              <a:rPr lang="en-US" altLang="en-US" b="1" baseline="-25000" dirty="0" smtClean="0">
                <a:solidFill>
                  <a:srgbClr val="000000"/>
                </a:solidFill>
              </a:rPr>
              <a:t>3</a:t>
            </a:r>
            <a:r>
              <a:rPr lang="en-US" altLang="en-US" b="1" dirty="0" smtClean="0">
                <a:solidFill>
                  <a:srgbClr val="000000"/>
                </a:solidFill>
              </a:rPr>
              <a:t>OO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rgbClr val="000000"/>
                </a:solidFill>
              </a:rPr>
              <a:t>C</a:t>
            </a:r>
            <a:r>
              <a:rPr lang="en-US" altLang="en-US" b="1" baseline="-25000" dirty="0" smtClean="0">
                <a:solidFill>
                  <a:srgbClr val="000000"/>
                </a:solidFill>
              </a:rPr>
              <a:t>2</a:t>
            </a:r>
            <a:r>
              <a:rPr lang="en-US" altLang="en-US" b="1" dirty="0" smtClean="0">
                <a:solidFill>
                  <a:srgbClr val="000000"/>
                </a:solidFill>
              </a:rPr>
              <a:t>H</a:t>
            </a:r>
            <a:r>
              <a:rPr lang="en-US" altLang="en-US" b="1" baseline="-25000" dirty="0" smtClean="0">
                <a:solidFill>
                  <a:srgbClr val="000000"/>
                </a:solidFill>
              </a:rPr>
              <a:t>3</a:t>
            </a:r>
            <a:r>
              <a:rPr lang="en-US" altLang="en-US" b="1" dirty="0" smtClean="0">
                <a:solidFill>
                  <a:srgbClr val="000000"/>
                </a:solidFill>
              </a:rPr>
              <a:t>OOH</a:t>
            </a:r>
            <a:endParaRPr lang="en-US" altLang="en-US" b="1" dirty="0">
              <a:solidFill>
                <a:srgbClr val="000000"/>
              </a:solidFill>
            </a:endParaRPr>
          </a:p>
          <a:p>
            <a:pPr marL="457200" indent="-457200" eaLnBrk="1" hangingPunct="1">
              <a:lnSpc>
                <a:spcPct val="90000"/>
              </a:lnSpc>
            </a:pPr>
            <a:endParaRPr lang="en-US" altLang="en-US" dirty="0">
              <a:solidFill>
                <a:srgbClr val="000000"/>
              </a:solidFill>
            </a:endParaRPr>
          </a:p>
          <a:p>
            <a:pPr marL="457200" indent="-457200" eaLnBrk="1" hangingPunct="1">
              <a:lnSpc>
                <a:spcPct val="90000"/>
              </a:lnSpc>
            </a:pPr>
            <a:endParaRPr lang="en-US" altLang="en-US" dirty="0" smtClean="0">
              <a:solidFill>
                <a:srgbClr val="000000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en-US" b="1" dirty="0" smtClean="0"/>
              <a:t>		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60960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endParaRPr lang="en-US" altLang="en-US" b="1" u="sng" smtClean="0"/>
          </a:p>
          <a:p>
            <a:pPr marL="457200" indent="-457200"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endParaRPr lang="en-US" altLang="en-US" b="1" u="sng" smtClean="0"/>
          </a:p>
          <a:p>
            <a:pPr marL="457200" indent="-457200"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endParaRPr lang="en-US" altLang="en-US" b="1" u="sng" smtClean="0"/>
          </a:p>
          <a:p>
            <a:pPr marL="457200" indent="-457200"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endParaRPr lang="en-US" altLang="en-US" b="1" smtClean="0"/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en-US" b="1" smtClean="0">
                <a:solidFill>
                  <a:srgbClr val="000000"/>
                </a:solidFill>
              </a:rPr>
              <a:t>All ionic hydroxides: NaOH, Ca(OH)</a:t>
            </a:r>
            <a:r>
              <a:rPr lang="en-US" altLang="en-US" b="1" baseline="-25000" smtClean="0">
                <a:solidFill>
                  <a:srgbClr val="000000"/>
                </a:solidFill>
              </a:rPr>
              <a:t>2</a:t>
            </a:r>
            <a:r>
              <a:rPr lang="en-US" altLang="en-US" b="1" smtClean="0">
                <a:solidFill>
                  <a:srgbClr val="000000"/>
                </a:solidFill>
              </a:rPr>
              <a:t>, etc.</a:t>
            </a:r>
          </a:p>
          <a:p>
            <a:pPr marL="457200" indent="-457200"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endParaRPr lang="en-US" altLang="en-US" smtClean="0">
              <a:solidFill>
                <a:srgbClr val="000000"/>
              </a:solidFill>
            </a:endParaRP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en-US" b="1" smtClean="0">
                <a:solidFill>
                  <a:srgbClr val="000000"/>
                </a:solidFill>
              </a:rPr>
              <a:t>Ammonia, NH</a:t>
            </a:r>
            <a:r>
              <a:rPr lang="en-US" altLang="en-US" b="1" baseline="-25000" smtClean="0">
                <a:solidFill>
                  <a:srgbClr val="000000"/>
                </a:solidFill>
              </a:rPr>
              <a:t>3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322387"/>
          </a:xfrm>
        </p:spPr>
        <p:txBody>
          <a:bodyPr/>
          <a:lstStyle/>
          <a:p>
            <a:pPr eaLnBrk="1" hangingPunct="1"/>
            <a:r>
              <a:rPr lang="en-US" altLang="en-US" smtClean="0"/>
              <a:t>10.3 Some Common Bases - MEMORIZE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4648200"/>
          </a:xfrm>
        </p:spPr>
        <p:txBody>
          <a:bodyPr/>
          <a:lstStyle/>
          <a:p>
            <a:pPr marL="457200" indent="-457200" eaLnBrk="1" hangingPunct="1">
              <a:defRPr/>
            </a:pPr>
            <a:endParaRPr lang="en-US" b="1" dirty="0" smtClean="0"/>
          </a:p>
          <a:p>
            <a:pPr marL="457200" indent="-457200" eaLnBrk="1" hangingPunct="1">
              <a:defRPr/>
            </a:pPr>
            <a:endParaRPr lang="en-US" b="1" dirty="0" smtClean="0"/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</a:rPr>
              <a:t>In acid / base REACTIONS:  </a:t>
            </a:r>
          </a:p>
          <a:p>
            <a:pPr marL="857250" lvl="1" indent="-457200" eaLnBrk="1" hangingPunct="1">
              <a:defRPr/>
            </a:pPr>
            <a:r>
              <a:rPr lang="en-US" b="1" dirty="0" smtClean="0">
                <a:solidFill>
                  <a:srgbClr val="000000"/>
                </a:solidFill>
              </a:rPr>
              <a:t>Acids donate an H+ ion to the base.</a:t>
            </a:r>
          </a:p>
          <a:p>
            <a:pPr marL="857250" lvl="1" indent="-457200" eaLnBrk="1" hangingPunct="1">
              <a:defRPr/>
            </a:pPr>
            <a:r>
              <a:rPr lang="en-US" b="1" dirty="0" smtClean="0">
                <a:solidFill>
                  <a:srgbClr val="000000"/>
                </a:solidFill>
              </a:rPr>
              <a:t>Bases will accept an H+ ion from the acid.</a:t>
            </a:r>
          </a:p>
          <a:p>
            <a:pPr marL="857250" lvl="1" indent="-457200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(Your book calls the above the “</a:t>
            </a:r>
            <a:r>
              <a:rPr lang="en-US" dirty="0" err="1" smtClean="0">
                <a:solidFill>
                  <a:srgbClr val="000000"/>
                </a:solidFill>
              </a:rPr>
              <a:t>Bronsted</a:t>
            </a:r>
            <a:r>
              <a:rPr lang="en-US" dirty="0" smtClean="0">
                <a:solidFill>
                  <a:srgbClr val="000000"/>
                </a:solidFill>
              </a:rPr>
              <a:t>-Lowery” </a:t>
            </a:r>
            <a:r>
              <a:rPr lang="en-US" b="1" dirty="0" smtClean="0">
                <a:solidFill>
                  <a:srgbClr val="000000"/>
                </a:solidFill>
              </a:rPr>
              <a:t>definitions</a:t>
            </a:r>
            <a:r>
              <a:rPr lang="en-US" dirty="0" smtClean="0">
                <a:solidFill>
                  <a:srgbClr val="000000"/>
                </a:solidFill>
              </a:rPr>
              <a:t> of acids and bases)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10.3 Acid Base Reactions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Tx/>
          <a:buChar char="-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Tx/>
          <a:buChar char="-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76190</TotalTime>
  <Words>2303</Words>
  <Application>Microsoft Office PowerPoint</Application>
  <PresentationFormat>On-screen Show (4:3)</PresentationFormat>
  <Paragraphs>395</Paragraphs>
  <Slides>66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3" baseType="lpstr">
      <vt:lpstr>Arial</vt:lpstr>
      <vt:lpstr>Symbol</vt:lpstr>
      <vt:lpstr>Times New Roman</vt:lpstr>
      <vt:lpstr>Verdana</vt:lpstr>
      <vt:lpstr>Wingdings</vt:lpstr>
      <vt:lpstr>Wingdings 3</vt:lpstr>
      <vt:lpstr>Cliff</vt:lpstr>
      <vt:lpstr>Chapter Ten</vt:lpstr>
      <vt:lpstr>10.1 Acids and Bases in Aqueous Solution</vt:lpstr>
      <vt:lpstr>10.1 Acids and Bases in Aqueous Solution</vt:lpstr>
      <vt:lpstr>10.1 Acids and Bases in Aqueous Solution</vt:lpstr>
      <vt:lpstr>PowerPoint Presentation</vt:lpstr>
      <vt:lpstr>10.2  Some Common Acids – Formulas and Names Must be MEMORIZED</vt:lpstr>
      <vt:lpstr>Acetic Acid Formulas</vt:lpstr>
      <vt:lpstr>10.3 Some Common Bases - MEMORIZE</vt:lpstr>
      <vt:lpstr>10.3 Acid Base Reactions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10.5 Acid and Base Strength</vt:lpstr>
      <vt:lpstr>10.5 Acid and Base Strength</vt:lpstr>
      <vt:lpstr>10.5 Acid and Base Strength</vt:lpstr>
      <vt:lpstr>10.5 Ka of Weak Acids</vt:lpstr>
      <vt:lpstr>10.5 Acid and Base Strength</vt:lpstr>
      <vt:lpstr>10.5 Acid and Base Strength</vt:lpstr>
      <vt:lpstr>10.7 H3O+ and OH- in Pure Water</vt:lpstr>
      <vt:lpstr>10.7 H3O+ and OH- in Pure Water</vt:lpstr>
      <vt:lpstr>10.7 Using Kw</vt:lpstr>
      <vt:lpstr>10.8 Measuring Acidity in Aqueous Solution: pH</vt:lpstr>
      <vt:lpstr>10.8 Measuring Acidity in Aqueous Solution: pH</vt:lpstr>
      <vt:lpstr>10.8 Calculating pH of  Strong Acids and Bases</vt:lpstr>
      <vt:lpstr>10.8 Calculating pH of  Strong Acids and Bases</vt:lpstr>
      <vt:lpstr>10.8 Calculating pH of  Strong Acids and Bases</vt:lpstr>
      <vt:lpstr>10.8 Calculating pH of  WEAK Acids and Bases</vt:lpstr>
      <vt:lpstr>10.8 Calculating pH of  WEAK Acids and Bases</vt:lpstr>
      <vt:lpstr>10.11  Buffer Solutions</vt:lpstr>
      <vt:lpstr>10.11  Buffer Solutions</vt:lpstr>
      <vt:lpstr>10.11  pH of a Buffer Equation</vt:lpstr>
      <vt:lpstr>10.11  pH of a Buffer Equation</vt:lpstr>
      <vt:lpstr>10.11  pH of Buffer Solutions</vt:lpstr>
      <vt:lpstr>10.11  pH of Buffer Solutions</vt:lpstr>
      <vt:lpstr>10.11  Choosing an Appropriate Buffer mixture</vt:lpstr>
      <vt:lpstr>10.11  Choosing an Appropriate Buffer mixture</vt:lpstr>
      <vt:lpstr>10.11  Choosing an Appropriate Buffer mixture</vt:lpstr>
      <vt:lpstr>10.11  Choosing an Appropriate Buffer mixture</vt:lpstr>
      <vt:lpstr>10.11  How Buffers Work</vt:lpstr>
      <vt:lpstr>10.11  How Buffers Work</vt:lpstr>
      <vt:lpstr>10.11  How Buffers Work</vt:lpstr>
      <vt:lpstr>10. 12  Buffers in the Body</vt:lpstr>
      <vt:lpstr>Conjugate ratios in a buffer</vt:lpstr>
      <vt:lpstr>10.14  Acid / Strong Base Neutralization Reactions</vt:lpstr>
      <vt:lpstr>10.14  Acid / Strong Base Neutralization Reactions</vt:lpstr>
      <vt:lpstr>10.14  Acid / Strong Base Neutralization Reactions</vt:lpstr>
      <vt:lpstr>10.14  Acid / Strong Base Neutralization Reactions</vt:lpstr>
      <vt:lpstr>10.15  Titration</vt:lpstr>
      <vt:lpstr>10.15  Titration</vt:lpstr>
      <vt:lpstr>PowerPoint Presentation</vt:lpstr>
      <vt:lpstr>PowerPoint Presentation</vt:lpstr>
      <vt:lpstr>10.15  Titration Calculations</vt:lpstr>
      <vt:lpstr>10.15  Titration Calculations</vt:lpstr>
      <vt:lpstr>10.15  Titration Calculations</vt:lpstr>
      <vt:lpstr>PowerPoint Presentation</vt:lpstr>
      <vt:lpstr>PowerPoint Presentation</vt:lpstr>
      <vt:lpstr>10.15  Titration Calculations</vt:lpstr>
      <vt:lpstr>10.15  Titration Calculations</vt:lpstr>
      <vt:lpstr>10.15  Titration Calculations</vt:lpstr>
      <vt:lpstr>10.15  Titration Calculations</vt:lpstr>
      <vt:lpstr>PowerPoint Presentation</vt:lpstr>
    </vt:vector>
  </TitlesOfParts>
  <Manager>Laurie Varites</Manager>
  <Company>Prentice-Hall (c) 2010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Ten</dc:title>
  <dc:subject>General and Biological Chemistry/ McMurry/Castellion/Ballantine_6e</dc:subject>
  <dc:creator>James E. Mayhugh</dc:creator>
  <cp:lastModifiedBy>Outland, Bruce</cp:lastModifiedBy>
  <cp:revision>888</cp:revision>
  <dcterms:created xsi:type="dcterms:W3CDTF">2001-10-29T20:57:57Z</dcterms:created>
  <dcterms:modified xsi:type="dcterms:W3CDTF">2015-04-17T14:23:08Z</dcterms:modified>
</cp:coreProperties>
</file>