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66"/>
  </p:notesMasterIdLst>
  <p:handoutMasterIdLst>
    <p:handoutMasterId r:id="rId67"/>
  </p:handoutMasterIdLst>
  <p:sldIdLst>
    <p:sldId id="381" r:id="rId2"/>
    <p:sldId id="371" r:id="rId3"/>
    <p:sldId id="383" r:id="rId4"/>
    <p:sldId id="384" r:id="rId5"/>
    <p:sldId id="372" r:id="rId6"/>
    <p:sldId id="308" r:id="rId7"/>
    <p:sldId id="409" r:id="rId8"/>
    <p:sldId id="317" r:id="rId9"/>
    <p:sldId id="304" r:id="rId10"/>
    <p:sldId id="382" r:id="rId11"/>
    <p:sldId id="385" r:id="rId12"/>
    <p:sldId id="411" r:id="rId13"/>
    <p:sldId id="412" r:id="rId14"/>
    <p:sldId id="387" r:id="rId15"/>
    <p:sldId id="413" r:id="rId16"/>
    <p:sldId id="280" r:id="rId17"/>
    <p:sldId id="407" r:id="rId18"/>
    <p:sldId id="414" r:id="rId19"/>
    <p:sldId id="305" r:id="rId20"/>
    <p:sldId id="415" r:id="rId21"/>
    <p:sldId id="416" r:id="rId22"/>
    <p:sldId id="386" r:id="rId23"/>
    <p:sldId id="388" r:id="rId24"/>
    <p:sldId id="417" r:id="rId25"/>
    <p:sldId id="418" r:id="rId26"/>
    <p:sldId id="390" r:id="rId27"/>
    <p:sldId id="373" r:id="rId28"/>
    <p:sldId id="281" r:id="rId29"/>
    <p:sldId id="404" r:id="rId30"/>
    <p:sldId id="419" r:id="rId31"/>
    <p:sldId id="391" r:id="rId32"/>
    <p:sldId id="392" r:id="rId33"/>
    <p:sldId id="394" r:id="rId34"/>
    <p:sldId id="410" r:id="rId35"/>
    <p:sldId id="420" r:id="rId36"/>
    <p:sldId id="395" r:id="rId37"/>
    <p:sldId id="396" r:id="rId38"/>
    <p:sldId id="408" r:id="rId39"/>
    <p:sldId id="421" r:id="rId40"/>
    <p:sldId id="422" r:id="rId41"/>
    <p:sldId id="397" r:id="rId42"/>
    <p:sldId id="423" r:id="rId43"/>
    <p:sldId id="398" r:id="rId44"/>
    <p:sldId id="328" r:id="rId45"/>
    <p:sldId id="329" r:id="rId46"/>
    <p:sldId id="369" r:id="rId47"/>
    <p:sldId id="424" r:id="rId48"/>
    <p:sldId id="331" r:id="rId49"/>
    <p:sldId id="332" r:id="rId50"/>
    <p:sldId id="377" r:id="rId51"/>
    <p:sldId id="333" r:id="rId52"/>
    <p:sldId id="428" r:id="rId53"/>
    <p:sldId id="335" r:id="rId54"/>
    <p:sldId id="336" r:id="rId55"/>
    <p:sldId id="425" r:id="rId56"/>
    <p:sldId id="426" r:id="rId57"/>
    <p:sldId id="337" r:id="rId58"/>
    <p:sldId id="338" r:id="rId59"/>
    <p:sldId id="339" r:id="rId60"/>
    <p:sldId id="340" r:id="rId61"/>
    <p:sldId id="341" r:id="rId62"/>
    <p:sldId id="378" r:id="rId63"/>
    <p:sldId id="379" r:id="rId64"/>
    <p:sldId id="406" r:id="rId65"/>
  </p:sldIdLst>
  <p:sldSz cx="9144000" cy="6858000" type="screen4x3"/>
  <p:notesSz cx="7004050" cy="929005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baseline="300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baseline="300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baseline="300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baseline="300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baseline="30000">
        <a:solidFill>
          <a:schemeClr val="tx1"/>
        </a:solidFill>
        <a:latin typeface="Times" panose="02020603050405020304" pitchFamily="18" charset="0"/>
        <a:ea typeface="+mn-ea"/>
        <a:cs typeface="+mn-cs"/>
      </a:defRPr>
    </a:lvl5pPr>
    <a:lvl6pPr marL="2286000" algn="l" defTabSz="914400" rtl="0" eaLnBrk="1" latinLnBrk="0" hangingPunct="1">
      <a:defRPr sz="2400" kern="1200" baseline="30000">
        <a:solidFill>
          <a:schemeClr val="tx1"/>
        </a:solidFill>
        <a:latin typeface="Times" panose="02020603050405020304" pitchFamily="18" charset="0"/>
        <a:ea typeface="+mn-ea"/>
        <a:cs typeface="+mn-cs"/>
      </a:defRPr>
    </a:lvl6pPr>
    <a:lvl7pPr marL="2743200" algn="l" defTabSz="914400" rtl="0" eaLnBrk="1" latinLnBrk="0" hangingPunct="1">
      <a:defRPr sz="2400" kern="1200" baseline="30000">
        <a:solidFill>
          <a:schemeClr val="tx1"/>
        </a:solidFill>
        <a:latin typeface="Times" panose="02020603050405020304" pitchFamily="18" charset="0"/>
        <a:ea typeface="+mn-ea"/>
        <a:cs typeface="+mn-cs"/>
      </a:defRPr>
    </a:lvl7pPr>
    <a:lvl8pPr marL="3200400" algn="l" defTabSz="914400" rtl="0" eaLnBrk="1" latinLnBrk="0" hangingPunct="1">
      <a:defRPr sz="2400" kern="1200" baseline="30000">
        <a:solidFill>
          <a:schemeClr val="tx1"/>
        </a:solidFill>
        <a:latin typeface="Times" panose="02020603050405020304" pitchFamily="18" charset="0"/>
        <a:ea typeface="+mn-ea"/>
        <a:cs typeface="+mn-cs"/>
      </a:defRPr>
    </a:lvl8pPr>
    <a:lvl9pPr marL="3657600" algn="l" defTabSz="914400" rtl="0" eaLnBrk="1" latinLnBrk="0" hangingPunct="1">
      <a:defRPr sz="2400" kern="1200" baseline="300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fault" initials="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B6E8B2"/>
    <a:srgbClr val="94DE8E"/>
    <a:srgbClr val="3DEC34"/>
    <a:srgbClr val="25FB58"/>
    <a:srgbClr val="FF33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83" autoAdjust="0"/>
    <p:restoredTop sz="92793" autoAdjust="0"/>
  </p:normalViewPr>
  <p:slideViewPr>
    <p:cSldViewPr>
      <p:cViewPr varScale="1">
        <p:scale>
          <a:sx n="69" d="100"/>
          <a:sy n="69" d="100"/>
        </p:scale>
        <p:origin x="1152" y="6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21.xml"/><Relationship Id="rId13" Type="http://schemas.openxmlformats.org/officeDocument/2006/relationships/slide" Target="slides/slide26.xml"/><Relationship Id="rId3" Type="http://schemas.openxmlformats.org/officeDocument/2006/relationships/slide" Target="slides/slide16.xml"/><Relationship Id="rId7" Type="http://schemas.openxmlformats.org/officeDocument/2006/relationships/slide" Target="slides/slide20.xml"/><Relationship Id="rId12" Type="http://schemas.openxmlformats.org/officeDocument/2006/relationships/slide" Target="slides/slide25.xml"/><Relationship Id="rId2" Type="http://schemas.openxmlformats.org/officeDocument/2006/relationships/slide" Target="slides/slide15.xml"/><Relationship Id="rId1" Type="http://schemas.openxmlformats.org/officeDocument/2006/relationships/slide" Target="slides/slide14.xml"/><Relationship Id="rId6" Type="http://schemas.openxmlformats.org/officeDocument/2006/relationships/slide" Target="slides/slide19.xml"/><Relationship Id="rId11" Type="http://schemas.openxmlformats.org/officeDocument/2006/relationships/slide" Target="slides/slide24.xml"/><Relationship Id="rId5" Type="http://schemas.openxmlformats.org/officeDocument/2006/relationships/slide" Target="slides/slide18.xml"/><Relationship Id="rId10" Type="http://schemas.openxmlformats.org/officeDocument/2006/relationships/slide" Target="slides/slide23.xml"/><Relationship Id="rId4" Type="http://schemas.openxmlformats.org/officeDocument/2006/relationships/slide" Target="slides/slide17.xml"/><Relationship Id="rId9" Type="http://schemas.openxmlformats.org/officeDocument/2006/relationships/slide" Target="slides/slide22.xml"/><Relationship Id="rId14" Type="http://schemas.openxmlformats.org/officeDocument/2006/relationships/slide" Target="slides/slide2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08-10-01T13:13:35.051" idx="2">
    <p:pos x="10" y="10"/>
    <p:text>97% to 3%
1 ton of coal
126 gal of gasoline</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08-10-01T13:13:35.051" idx="3">
    <p:pos x="10" y="10"/>
    <p:text>97% to 3%
1 ton of coal
126 gal of gasoline</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a:off x="415925" y="8805863"/>
            <a:ext cx="6148388"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213785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5038" y="4413250"/>
            <a:ext cx="5133975" cy="4179888"/>
          </a:xfrm>
          <a:prstGeom prst="rect">
            <a:avLst/>
          </a:prstGeom>
          <a:noFill/>
          <a:ln w="12700">
            <a:noFill/>
            <a:miter lim="800000"/>
            <a:headEnd/>
            <a:tailEnd/>
          </a:ln>
          <a:effectLst/>
        </p:spPr>
        <p:txBody>
          <a:bodyPr vert="horz" wrap="square" lIns="92129" tIns="45257" rIns="92129" bIns="45257"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5" name="Line 3"/>
          <p:cNvSpPr>
            <a:spLocks noChangeShapeType="1"/>
          </p:cNvSpPr>
          <p:nvPr/>
        </p:nvSpPr>
        <p:spPr bwMode="auto">
          <a:xfrm>
            <a:off x="792163" y="8805863"/>
            <a:ext cx="5394325"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6" name="Rectangle 4"/>
          <p:cNvSpPr>
            <a:spLocks noGrp="1" noRot="1" noChangeAspect="1" noChangeArrowheads="1" noTextEdit="1"/>
          </p:cNvSpPr>
          <p:nvPr>
            <p:ph type="sldImg" idx="2"/>
          </p:nvPr>
        </p:nvSpPr>
        <p:spPr bwMode="auto">
          <a:xfrm>
            <a:off x="1189038" y="703263"/>
            <a:ext cx="4627562" cy="34702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430654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4294967295"/>
          </p:nvPr>
        </p:nvSpPr>
        <p:spPr bwMode="auto">
          <a:xfrm>
            <a:off x="3967163" y="8823325"/>
            <a:ext cx="3035300"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04" tIns="46552" rIns="93104" bIns="46552"/>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643131BA-0A04-4249-AE2A-8282492F7FBA}" type="slidenum">
              <a:rPr lang="en-US" altLang="en-US"/>
              <a:pPr/>
              <a:t>1</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760987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967163" y="0"/>
            <a:ext cx="303688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28675" name="Rectangle 3"/>
          <p:cNvSpPr>
            <a:spLocks noChangeArrowheads="1"/>
          </p:cNvSpPr>
          <p:nvPr/>
        </p:nvSpPr>
        <p:spPr bwMode="auto">
          <a:xfrm>
            <a:off x="3967163" y="882491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95" tIns="0" rIns="19395" bIns="0" anchor="b"/>
          <a:lstStyle>
            <a:lvl1pPr defTabSz="931863">
              <a:defRPr sz="2400" baseline="30000">
                <a:solidFill>
                  <a:schemeClr val="tx1"/>
                </a:solidFill>
                <a:latin typeface="Times" panose="02020603050405020304" pitchFamily="18" charset="0"/>
              </a:defRPr>
            </a:lvl1pPr>
            <a:lvl2pPr marL="742950" indent="-285750" defTabSz="931863">
              <a:defRPr sz="2400" baseline="30000">
                <a:solidFill>
                  <a:schemeClr val="tx1"/>
                </a:solidFill>
                <a:latin typeface="Times" panose="02020603050405020304" pitchFamily="18" charset="0"/>
              </a:defRPr>
            </a:lvl2pPr>
            <a:lvl3pPr marL="1143000" indent="-228600" defTabSz="931863">
              <a:defRPr sz="2400" baseline="30000">
                <a:solidFill>
                  <a:schemeClr val="tx1"/>
                </a:solidFill>
                <a:latin typeface="Times" panose="02020603050405020304" pitchFamily="18" charset="0"/>
              </a:defRPr>
            </a:lvl3pPr>
            <a:lvl4pPr marL="1600200" indent="-228600" defTabSz="931863">
              <a:defRPr sz="2400" baseline="30000">
                <a:solidFill>
                  <a:schemeClr val="tx1"/>
                </a:solidFill>
                <a:latin typeface="Times" panose="02020603050405020304" pitchFamily="18" charset="0"/>
              </a:defRPr>
            </a:lvl4pPr>
            <a:lvl5pPr marL="2057400" indent="-228600" defTabSz="931863">
              <a:defRPr sz="2400" baseline="300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baseline="30000">
                <a:solidFill>
                  <a:schemeClr val="tx1"/>
                </a:solidFill>
                <a:latin typeface="Times" panose="02020603050405020304" pitchFamily="18" charset="0"/>
              </a:defRPr>
            </a:lvl9pPr>
          </a:lstStyle>
          <a:p>
            <a:pPr algn="r"/>
            <a:r>
              <a:rPr lang="en-US" altLang="en-US" sz="1000" i="1" baseline="0">
                <a:latin typeface="Times New Roman" panose="02020603050405020304" pitchFamily="18" charset="0"/>
              </a:rPr>
              <a:t>1</a:t>
            </a:r>
          </a:p>
        </p:txBody>
      </p:sp>
      <p:sp>
        <p:nvSpPr>
          <p:cNvPr id="28676" name="Rectangle 4"/>
          <p:cNvSpPr>
            <a:spLocks noChangeArrowheads="1"/>
          </p:cNvSpPr>
          <p:nvPr/>
        </p:nvSpPr>
        <p:spPr bwMode="auto">
          <a:xfrm>
            <a:off x="0" y="8824913"/>
            <a:ext cx="303688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28677" name="Rectangle 5"/>
          <p:cNvSpPr>
            <a:spLocks noChangeArrowheads="1"/>
          </p:cNvSpPr>
          <p:nvPr/>
        </p:nvSpPr>
        <p:spPr bwMode="auto">
          <a:xfrm>
            <a:off x="0" y="0"/>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28678" name="Rectangle 6"/>
          <p:cNvSpPr>
            <a:spLocks noGrp="1" noRot="1" noChangeAspect="1" noChangeArrowheads="1" noTextEdit="1"/>
          </p:cNvSpPr>
          <p:nvPr>
            <p:ph type="sldImg"/>
          </p:nvPr>
        </p:nvSpPr>
        <p:spPr>
          <a:ln cap="flat"/>
        </p:spPr>
      </p:sp>
      <p:sp>
        <p:nvSpPr>
          <p:cNvPr id="28679"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522040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967163" y="0"/>
            <a:ext cx="303688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30723" name="Rectangle 3"/>
          <p:cNvSpPr>
            <a:spLocks noChangeArrowheads="1"/>
          </p:cNvSpPr>
          <p:nvPr/>
        </p:nvSpPr>
        <p:spPr bwMode="auto">
          <a:xfrm>
            <a:off x="3967163" y="882491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95" tIns="0" rIns="19395" bIns="0" anchor="b"/>
          <a:lstStyle>
            <a:lvl1pPr defTabSz="931863">
              <a:defRPr sz="2400" baseline="30000">
                <a:solidFill>
                  <a:schemeClr val="tx1"/>
                </a:solidFill>
                <a:latin typeface="Times" panose="02020603050405020304" pitchFamily="18" charset="0"/>
              </a:defRPr>
            </a:lvl1pPr>
            <a:lvl2pPr marL="742950" indent="-285750" defTabSz="931863">
              <a:defRPr sz="2400" baseline="30000">
                <a:solidFill>
                  <a:schemeClr val="tx1"/>
                </a:solidFill>
                <a:latin typeface="Times" panose="02020603050405020304" pitchFamily="18" charset="0"/>
              </a:defRPr>
            </a:lvl2pPr>
            <a:lvl3pPr marL="1143000" indent="-228600" defTabSz="931863">
              <a:defRPr sz="2400" baseline="30000">
                <a:solidFill>
                  <a:schemeClr val="tx1"/>
                </a:solidFill>
                <a:latin typeface="Times" panose="02020603050405020304" pitchFamily="18" charset="0"/>
              </a:defRPr>
            </a:lvl3pPr>
            <a:lvl4pPr marL="1600200" indent="-228600" defTabSz="931863">
              <a:defRPr sz="2400" baseline="30000">
                <a:solidFill>
                  <a:schemeClr val="tx1"/>
                </a:solidFill>
                <a:latin typeface="Times" panose="02020603050405020304" pitchFamily="18" charset="0"/>
              </a:defRPr>
            </a:lvl4pPr>
            <a:lvl5pPr marL="2057400" indent="-228600" defTabSz="931863">
              <a:defRPr sz="2400" baseline="300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baseline="30000">
                <a:solidFill>
                  <a:schemeClr val="tx1"/>
                </a:solidFill>
                <a:latin typeface="Times" panose="02020603050405020304" pitchFamily="18" charset="0"/>
              </a:defRPr>
            </a:lvl9pPr>
          </a:lstStyle>
          <a:p>
            <a:pPr algn="r"/>
            <a:r>
              <a:rPr lang="en-US" altLang="en-US" sz="1000" i="1" baseline="0">
                <a:latin typeface="Times New Roman" panose="02020603050405020304" pitchFamily="18" charset="0"/>
              </a:rPr>
              <a:t>1</a:t>
            </a:r>
          </a:p>
        </p:txBody>
      </p:sp>
      <p:sp>
        <p:nvSpPr>
          <p:cNvPr id="30724" name="Rectangle 4"/>
          <p:cNvSpPr>
            <a:spLocks noChangeArrowheads="1"/>
          </p:cNvSpPr>
          <p:nvPr/>
        </p:nvSpPr>
        <p:spPr bwMode="auto">
          <a:xfrm>
            <a:off x="0" y="8824913"/>
            <a:ext cx="303688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30725" name="Rectangle 5"/>
          <p:cNvSpPr>
            <a:spLocks noChangeArrowheads="1"/>
          </p:cNvSpPr>
          <p:nvPr/>
        </p:nvSpPr>
        <p:spPr bwMode="auto">
          <a:xfrm>
            <a:off x="0" y="0"/>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30726" name="Rectangle 6"/>
          <p:cNvSpPr>
            <a:spLocks noGrp="1" noRot="1" noChangeAspect="1" noChangeArrowheads="1" noTextEdit="1"/>
          </p:cNvSpPr>
          <p:nvPr>
            <p:ph type="sldImg"/>
          </p:nvPr>
        </p:nvSpPr>
        <p:spPr>
          <a:ln cap="flat"/>
        </p:spPr>
      </p:sp>
      <p:sp>
        <p:nvSpPr>
          <p:cNvPr id="30727"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33836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967163" y="0"/>
            <a:ext cx="303688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32771" name="Rectangle 3"/>
          <p:cNvSpPr>
            <a:spLocks noChangeArrowheads="1"/>
          </p:cNvSpPr>
          <p:nvPr/>
        </p:nvSpPr>
        <p:spPr bwMode="auto">
          <a:xfrm>
            <a:off x="3967163" y="882491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95" tIns="0" rIns="19395" bIns="0" anchor="b"/>
          <a:lstStyle>
            <a:lvl1pPr defTabSz="931863">
              <a:defRPr sz="2400" baseline="30000">
                <a:solidFill>
                  <a:schemeClr val="tx1"/>
                </a:solidFill>
                <a:latin typeface="Times" panose="02020603050405020304" pitchFamily="18" charset="0"/>
              </a:defRPr>
            </a:lvl1pPr>
            <a:lvl2pPr marL="742950" indent="-285750" defTabSz="931863">
              <a:defRPr sz="2400" baseline="30000">
                <a:solidFill>
                  <a:schemeClr val="tx1"/>
                </a:solidFill>
                <a:latin typeface="Times" panose="02020603050405020304" pitchFamily="18" charset="0"/>
              </a:defRPr>
            </a:lvl2pPr>
            <a:lvl3pPr marL="1143000" indent="-228600" defTabSz="931863">
              <a:defRPr sz="2400" baseline="30000">
                <a:solidFill>
                  <a:schemeClr val="tx1"/>
                </a:solidFill>
                <a:latin typeface="Times" panose="02020603050405020304" pitchFamily="18" charset="0"/>
              </a:defRPr>
            </a:lvl3pPr>
            <a:lvl4pPr marL="1600200" indent="-228600" defTabSz="931863">
              <a:defRPr sz="2400" baseline="30000">
                <a:solidFill>
                  <a:schemeClr val="tx1"/>
                </a:solidFill>
                <a:latin typeface="Times" panose="02020603050405020304" pitchFamily="18" charset="0"/>
              </a:defRPr>
            </a:lvl4pPr>
            <a:lvl5pPr marL="2057400" indent="-228600" defTabSz="931863">
              <a:defRPr sz="2400" baseline="300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baseline="30000">
                <a:solidFill>
                  <a:schemeClr val="tx1"/>
                </a:solidFill>
                <a:latin typeface="Times" panose="02020603050405020304" pitchFamily="18" charset="0"/>
              </a:defRPr>
            </a:lvl9pPr>
          </a:lstStyle>
          <a:p>
            <a:pPr algn="r"/>
            <a:r>
              <a:rPr lang="en-US" altLang="en-US" sz="1000" i="1" baseline="0">
                <a:latin typeface="Times New Roman" panose="02020603050405020304" pitchFamily="18" charset="0"/>
              </a:rPr>
              <a:t>1</a:t>
            </a:r>
          </a:p>
        </p:txBody>
      </p:sp>
      <p:sp>
        <p:nvSpPr>
          <p:cNvPr id="32772" name="Rectangle 4"/>
          <p:cNvSpPr>
            <a:spLocks noChangeArrowheads="1"/>
          </p:cNvSpPr>
          <p:nvPr/>
        </p:nvSpPr>
        <p:spPr bwMode="auto">
          <a:xfrm>
            <a:off x="0" y="8824913"/>
            <a:ext cx="303688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32773" name="Rectangle 5"/>
          <p:cNvSpPr>
            <a:spLocks noChangeArrowheads="1"/>
          </p:cNvSpPr>
          <p:nvPr/>
        </p:nvSpPr>
        <p:spPr bwMode="auto">
          <a:xfrm>
            <a:off x="0" y="0"/>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32774" name="Rectangle 6"/>
          <p:cNvSpPr>
            <a:spLocks noGrp="1" noRot="1" noChangeAspect="1" noChangeArrowheads="1" noTextEdit="1"/>
          </p:cNvSpPr>
          <p:nvPr>
            <p:ph type="sldImg"/>
          </p:nvPr>
        </p:nvSpPr>
        <p:spPr>
          <a:ln cap="flat"/>
        </p:spPr>
      </p:sp>
      <p:sp>
        <p:nvSpPr>
          <p:cNvPr id="32775"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219473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967163" y="0"/>
            <a:ext cx="303688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34819" name="Rectangle 3"/>
          <p:cNvSpPr>
            <a:spLocks noChangeArrowheads="1"/>
          </p:cNvSpPr>
          <p:nvPr/>
        </p:nvSpPr>
        <p:spPr bwMode="auto">
          <a:xfrm>
            <a:off x="3967163" y="882491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95" tIns="0" rIns="19395" bIns="0" anchor="b"/>
          <a:lstStyle>
            <a:lvl1pPr defTabSz="931863">
              <a:defRPr sz="2400" baseline="30000">
                <a:solidFill>
                  <a:schemeClr val="tx1"/>
                </a:solidFill>
                <a:latin typeface="Times" panose="02020603050405020304" pitchFamily="18" charset="0"/>
              </a:defRPr>
            </a:lvl1pPr>
            <a:lvl2pPr marL="742950" indent="-285750" defTabSz="931863">
              <a:defRPr sz="2400" baseline="30000">
                <a:solidFill>
                  <a:schemeClr val="tx1"/>
                </a:solidFill>
                <a:latin typeface="Times" panose="02020603050405020304" pitchFamily="18" charset="0"/>
              </a:defRPr>
            </a:lvl2pPr>
            <a:lvl3pPr marL="1143000" indent="-228600" defTabSz="931863">
              <a:defRPr sz="2400" baseline="30000">
                <a:solidFill>
                  <a:schemeClr val="tx1"/>
                </a:solidFill>
                <a:latin typeface="Times" panose="02020603050405020304" pitchFamily="18" charset="0"/>
              </a:defRPr>
            </a:lvl3pPr>
            <a:lvl4pPr marL="1600200" indent="-228600" defTabSz="931863">
              <a:defRPr sz="2400" baseline="30000">
                <a:solidFill>
                  <a:schemeClr val="tx1"/>
                </a:solidFill>
                <a:latin typeface="Times" panose="02020603050405020304" pitchFamily="18" charset="0"/>
              </a:defRPr>
            </a:lvl4pPr>
            <a:lvl5pPr marL="2057400" indent="-228600" defTabSz="931863">
              <a:defRPr sz="2400" baseline="300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baseline="30000">
                <a:solidFill>
                  <a:schemeClr val="tx1"/>
                </a:solidFill>
                <a:latin typeface="Times" panose="02020603050405020304" pitchFamily="18" charset="0"/>
              </a:defRPr>
            </a:lvl9pPr>
          </a:lstStyle>
          <a:p>
            <a:pPr algn="r"/>
            <a:r>
              <a:rPr lang="en-US" altLang="en-US" sz="1000" i="1" baseline="0">
                <a:latin typeface="Times New Roman" panose="02020603050405020304" pitchFamily="18" charset="0"/>
              </a:rPr>
              <a:t>1</a:t>
            </a:r>
          </a:p>
        </p:txBody>
      </p:sp>
      <p:sp>
        <p:nvSpPr>
          <p:cNvPr id="34820" name="Rectangle 4"/>
          <p:cNvSpPr>
            <a:spLocks noChangeArrowheads="1"/>
          </p:cNvSpPr>
          <p:nvPr/>
        </p:nvSpPr>
        <p:spPr bwMode="auto">
          <a:xfrm>
            <a:off x="0" y="8824913"/>
            <a:ext cx="303688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34821" name="Rectangle 5"/>
          <p:cNvSpPr>
            <a:spLocks noChangeArrowheads="1"/>
          </p:cNvSpPr>
          <p:nvPr/>
        </p:nvSpPr>
        <p:spPr bwMode="auto">
          <a:xfrm>
            <a:off x="0" y="0"/>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34822" name="Rectangle 6"/>
          <p:cNvSpPr>
            <a:spLocks noGrp="1" noRot="1" noChangeAspect="1" noChangeArrowheads="1" noTextEdit="1"/>
          </p:cNvSpPr>
          <p:nvPr>
            <p:ph type="sldImg"/>
          </p:nvPr>
        </p:nvSpPr>
        <p:spPr>
          <a:ln cap="flat"/>
        </p:spPr>
      </p:sp>
      <p:sp>
        <p:nvSpPr>
          <p:cNvPr id="34823"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695998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967163" y="0"/>
            <a:ext cx="303688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36867" name="Rectangle 3"/>
          <p:cNvSpPr>
            <a:spLocks noChangeArrowheads="1"/>
          </p:cNvSpPr>
          <p:nvPr/>
        </p:nvSpPr>
        <p:spPr bwMode="auto">
          <a:xfrm>
            <a:off x="3967163" y="882491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95" tIns="0" rIns="19395" bIns="0" anchor="b"/>
          <a:lstStyle>
            <a:lvl1pPr defTabSz="931863">
              <a:defRPr sz="2400" baseline="30000">
                <a:solidFill>
                  <a:schemeClr val="tx1"/>
                </a:solidFill>
                <a:latin typeface="Times" panose="02020603050405020304" pitchFamily="18" charset="0"/>
              </a:defRPr>
            </a:lvl1pPr>
            <a:lvl2pPr marL="742950" indent="-285750" defTabSz="931863">
              <a:defRPr sz="2400" baseline="30000">
                <a:solidFill>
                  <a:schemeClr val="tx1"/>
                </a:solidFill>
                <a:latin typeface="Times" panose="02020603050405020304" pitchFamily="18" charset="0"/>
              </a:defRPr>
            </a:lvl2pPr>
            <a:lvl3pPr marL="1143000" indent="-228600" defTabSz="931863">
              <a:defRPr sz="2400" baseline="30000">
                <a:solidFill>
                  <a:schemeClr val="tx1"/>
                </a:solidFill>
                <a:latin typeface="Times" panose="02020603050405020304" pitchFamily="18" charset="0"/>
              </a:defRPr>
            </a:lvl3pPr>
            <a:lvl4pPr marL="1600200" indent="-228600" defTabSz="931863">
              <a:defRPr sz="2400" baseline="30000">
                <a:solidFill>
                  <a:schemeClr val="tx1"/>
                </a:solidFill>
                <a:latin typeface="Times" panose="02020603050405020304" pitchFamily="18" charset="0"/>
              </a:defRPr>
            </a:lvl4pPr>
            <a:lvl5pPr marL="2057400" indent="-228600" defTabSz="931863">
              <a:defRPr sz="2400" baseline="300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baseline="30000">
                <a:solidFill>
                  <a:schemeClr val="tx1"/>
                </a:solidFill>
                <a:latin typeface="Times" panose="02020603050405020304" pitchFamily="18" charset="0"/>
              </a:defRPr>
            </a:lvl9pPr>
          </a:lstStyle>
          <a:p>
            <a:pPr algn="r"/>
            <a:r>
              <a:rPr lang="en-US" altLang="en-US" sz="1000" i="1" baseline="0">
                <a:latin typeface="Times New Roman" panose="02020603050405020304" pitchFamily="18" charset="0"/>
              </a:rPr>
              <a:t>1</a:t>
            </a:r>
          </a:p>
        </p:txBody>
      </p:sp>
      <p:sp>
        <p:nvSpPr>
          <p:cNvPr id="36868" name="Rectangle 4"/>
          <p:cNvSpPr>
            <a:spLocks noChangeArrowheads="1"/>
          </p:cNvSpPr>
          <p:nvPr/>
        </p:nvSpPr>
        <p:spPr bwMode="auto">
          <a:xfrm>
            <a:off x="0" y="8824913"/>
            <a:ext cx="303688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36869" name="Rectangle 5"/>
          <p:cNvSpPr>
            <a:spLocks noChangeArrowheads="1"/>
          </p:cNvSpPr>
          <p:nvPr/>
        </p:nvSpPr>
        <p:spPr bwMode="auto">
          <a:xfrm>
            <a:off x="0" y="0"/>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36870" name="Rectangle 6"/>
          <p:cNvSpPr>
            <a:spLocks noGrp="1" noRot="1" noChangeAspect="1" noChangeArrowheads="1" noTextEdit="1"/>
          </p:cNvSpPr>
          <p:nvPr>
            <p:ph type="sldImg"/>
          </p:nvPr>
        </p:nvSpPr>
        <p:spPr>
          <a:ln cap="flat"/>
        </p:spPr>
      </p:sp>
      <p:sp>
        <p:nvSpPr>
          <p:cNvPr id="36871"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566462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967163" y="0"/>
            <a:ext cx="303688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38915" name="Rectangle 3"/>
          <p:cNvSpPr>
            <a:spLocks noChangeArrowheads="1"/>
          </p:cNvSpPr>
          <p:nvPr/>
        </p:nvSpPr>
        <p:spPr bwMode="auto">
          <a:xfrm>
            <a:off x="3967163" y="882491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95" tIns="0" rIns="19395" bIns="0" anchor="b"/>
          <a:lstStyle>
            <a:lvl1pPr defTabSz="931863">
              <a:defRPr sz="2400" baseline="30000">
                <a:solidFill>
                  <a:schemeClr val="tx1"/>
                </a:solidFill>
                <a:latin typeface="Times" panose="02020603050405020304" pitchFamily="18" charset="0"/>
              </a:defRPr>
            </a:lvl1pPr>
            <a:lvl2pPr marL="742950" indent="-285750" defTabSz="931863">
              <a:defRPr sz="2400" baseline="30000">
                <a:solidFill>
                  <a:schemeClr val="tx1"/>
                </a:solidFill>
                <a:latin typeface="Times" panose="02020603050405020304" pitchFamily="18" charset="0"/>
              </a:defRPr>
            </a:lvl2pPr>
            <a:lvl3pPr marL="1143000" indent="-228600" defTabSz="931863">
              <a:defRPr sz="2400" baseline="30000">
                <a:solidFill>
                  <a:schemeClr val="tx1"/>
                </a:solidFill>
                <a:latin typeface="Times" panose="02020603050405020304" pitchFamily="18" charset="0"/>
              </a:defRPr>
            </a:lvl3pPr>
            <a:lvl4pPr marL="1600200" indent="-228600" defTabSz="931863">
              <a:defRPr sz="2400" baseline="30000">
                <a:solidFill>
                  <a:schemeClr val="tx1"/>
                </a:solidFill>
                <a:latin typeface="Times" panose="02020603050405020304" pitchFamily="18" charset="0"/>
              </a:defRPr>
            </a:lvl4pPr>
            <a:lvl5pPr marL="2057400" indent="-228600" defTabSz="931863">
              <a:defRPr sz="2400" baseline="300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baseline="30000">
                <a:solidFill>
                  <a:schemeClr val="tx1"/>
                </a:solidFill>
                <a:latin typeface="Times" panose="02020603050405020304" pitchFamily="18" charset="0"/>
              </a:defRPr>
            </a:lvl9pPr>
          </a:lstStyle>
          <a:p>
            <a:pPr algn="r"/>
            <a:r>
              <a:rPr lang="en-US" altLang="en-US" sz="1000" i="1" baseline="0">
                <a:latin typeface="Times New Roman" panose="02020603050405020304" pitchFamily="18" charset="0"/>
              </a:rPr>
              <a:t>1</a:t>
            </a:r>
          </a:p>
        </p:txBody>
      </p:sp>
      <p:sp>
        <p:nvSpPr>
          <p:cNvPr id="38916" name="Rectangle 4"/>
          <p:cNvSpPr>
            <a:spLocks noChangeArrowheads="1"/>
          </p:cNvSpPr>
          <p:nvPr/>
        </p:nvSpPr>
        <p:spPr bwMode="auto">
          <a:xfrm>
            <a:off x="0" y="8824913"/>
            <a:ext cx="303688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38917" name="Rectangle 5"/>
          <p:cNvSpPr>
            <a:spLocks noChangeArrowheads="1"/>
          </p:cNvSpPr>
          <p:nvPr/>
        </p:nvSpPr>
        <p:spPr bwMode="auto">
          <a:xfrm>
            <a:off x="0" y="0"/>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38918" name="Rectangle 6"/>
          <p:cNvSpPr>
            <a:spLocks noGrp="1" noRot="1" noChangeAspect="1" noChangeArrowheads="1" noTextEdit="1"/>
          </p:cNvSpPr>
          <p:nvPr>
            <p:ph type="sldImg"/>
          </p:nvPr>
        </p:nvSpPr>
        <p:spPr>
          <a:ln cap="flat"/>
        </p:spPr>
      </p:sp>
      <p:sp>
        <p:nvSpPr>
          <p:cNvPr id="38919"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412662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3967163" y="0"/>
            <a:ext cx="303688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40963" name="Rectangle 3"/>
          <p:cNvSpPr>
            <a:spLocks noChangeArrowheads="1"/>
          </p:cNvSpPr>
          <p:nvPr/>
        </p:nvSpPr>
        <p:spPr bwMode="auto">
          <a:xfrm>
            <a:off x="3967163" y="882491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95" tIns="0" rIns="19395" bIns="0" anchor="b"/>
          <a:lstStyle>
            <a:lvl1pPr defTabSz="931863">
              <a:defRPr sz="2400" baseline="30000">
                <a:solidFill>
                  <a:schemeClr val="tx1"/>
                </a:solidFill>
                <a:latin typeface="Times" panose="02020603050405020304" pitchFamily="18" charset="0"/>
              </a:defRPr>
            </a:lvl1pPr>
            <a:lvl2pPr marL="742950" indent="-285750" defTabSz="931863">
              <a:defRPr sz="2400" baseline="30000">
                <a:solidFill>
                  <a:schemeClr val="tx1"/>
                </a:solidFill>
                <a:latin typeface="Times" panose="02020603050405020304" pitchFamily="18" charset="0"/>
              </a:defRPr>
            </a:lvl2pPr>
            <a:lvl3pPr marL="1143000" indent="-228600" defTabSz="931863">
              <a:defRPr sz="2400" baseline="30000">
                <a:solidFill>
                  <a:schemeClr val="tx1"/>
                </a:solidFill>
                <a:latin typeface="Times" panose="02020603050405020304" pitchFamily="18" charset="0"/>
              </a:defRPr>
            </a:lvl3pPr>
            <a:lvl4pPr marL="1600200" indent="-228600" defTabSz="931863">
              <a:defRPr sz="2400" baseline="30000">
                <a:solidFill>
                  <a:schemeClr val="tx1"/>
                </a:solidFill>
                <a:latin typeface="Times" panose="02020603050405020304" pitchFamily="18" charset="0"/>
              </a:defRPr>
            </a:lvl4pPr>
            <a:lvl5pPr marL="2057400" indent="-228600" defTabSz="931863">
              <a:defRPr sz="2400" baseline="300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baseline="30000">
                <a:solidFill>
                  <a:schemeClr val="tx1"/>
                </a:solidFill>
                <a:latin typeface="Times" panose="02020603050405020304" pitchFamily="18" charset="0"/>
              </a:defRPr>
            </a:lvl9pPr>
          </a:lstStyle>
          <a:p>
            <a:pPr algn="r"/>
            <a:r>
              <a:rPr lang="en-US" altLang="en-US" sz="1000" i="1" baseline="0">
                <a:latin typeface="Times New Roman" panose="02020603050405020304" pitchFamily="18" charset="0"/>
              </a:rPr>
              <a:t>1</a:t>
            </a:r>
          </a:p>
        </p:txBody>
      </p:sp>
      <p:sp>
        <p:nvSpPr>
          <p:cNvPr id="40964" name="Rectangle 4"/>
          <p:cNvSpPr>
            <a:spLocks noChangeArrowheads="1"/>
          </p:cNvSpPr>
          <p:nvPr/>
        </p:nvSpPr>
        <p:spPr bwMode="auto">
          <a:xfrm>
            <a:off x="0" y="8824913"/>
            <a:ext cx="303688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40965" name="Rectangle 5"/>
          <p:cNvSpPr>
            <a:spLocks noChangeArrowheads="1"/>
          </p:cNvSpPr>
          <p:nvPr/>
        </p:nvSpPr>
        <p:spPr bwMode="auto">
          <a:xfrm>
            <a:off x="0" y="0"/>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40966" name="Rectangle 6"/>
          <p:cNvSpPr>
            <a:spLocks noGrp="1" noRot="1" noChangeAspect="1" noChangeArrowheads="1" noTextEdit="1"/>
          </p:cNvSpPr>
          <p:nvPr>
            <p:ph type="sldImg"/>
          </p:nvPr>
        </p:nvSpPr>
        <p:spPr>
          <a:ln cap="flat"/>
        </p:spPr>
      </p:sp>
      <p:sp>
        <p:nvSpPr>
          <p:cNvPr id="40967"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791232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3968750" y="0"/>
            <a:ext cx="30353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367" tIns="45683" rIns="91367" bIns="45683"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45059" name="Rectangle 3"/>
          <p:cNvSpPr>
            <a:spLocks noChangeArrowheads="1"/>
          </p:cNvSpPr>
          <p:nvPr/>
        </p:nvSpPr>
        <p:spPr bwMode="auto">
          <a:xfrm>
            <a:off x="3968750" y="8824913"/>
            <a:ext cx="30353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96" tIns="0" rIns="19396" bIns="0" anchor="b"/>
          <a:lstStyle>
            <a:lvl1pPr defTabSz="930275">
              <a:defRPr sz="2400" baseline="30000">
                <a:solidFill>
                  <a:schemeClr val="tx1"/>
                </a:solidFill>
                <a:latin typeface="Times" panose="02020603050405020304" pitchFamily="18" charset="0"/>
              </a:defRPr>
            </a:lvl1pPr>
            <a:lvl2pPr marL="742950" indent="-285750" defTabSz="930275">
              <a:defRPr sz="2400" baseline="30000">
                <a:solidFill>
                  <a:schemeClr val="tx1"/>
                </a:solidFill>
                <a:latin typeface="Times" panose="02020603050405020304" pitchFamily="18" charset="0"/>
              </a:defRPr>
            </a:lvl2pPr>
            <a:lvl3pPr marL="1143000" indent="-228600" defTabSz="930275">
              <a:defRPr sz="2400" baseline="30000">
                <a:solidFill>
                  <a:schemeClr val="tx1"/>
                </a:solidFill>
                <a:latin typeface="Times" panose="02020603050405020304" pitchFamily="18" charset="0"/>
              </a:defRPr>
            </a:lvl3pPr>
            <a:lvl4pPr marL="1600200" indent="-228600" defTabSz="930275">
              <a:defRPr sz="2400" baseline="30000">
                <a:solidFill>
                  <a:schemeClr val="tx1"/>
                </a:solidFill>
                <a:latin typeface="Times" panose="02020603050405020304" pitchFamily="18" charset="0"/>
              </a:defRPr>
            </a:lvl4pPr>
            <a:lvl5pPr marL="2057400" indent="-228600" defTabSz="930275">
              <a:defRPr sz="2400" baseline="30000">
                <a:solidFill>
                  <a:schemeClr val="tx1"/>
                </a:solidFill>
                <a:latin typeface="Times" panose="02020603050405020304" pitchFamily="18" charset="0"/>
              </a:defRPr>
            </a:lvl5pPr>
            <a:lvl6pPr marL="2514600" indent="-228600" defTabSz="930275"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defTabSz="930275"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defTabSz="930275"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defTabSz="930275" eaLnBrk="0" fontAlgn="base" hangingPunct="0">
              <a:spcBef>
                <a:spcPct val="0"/>
              </a:spcBef>
              <a:spcAft>
                <a:spcPct val="0"/>
              </a:spcAft>
              <a:defRPr sz="2400" baseline="30000">
                <a:solidFill>
                  <a:schemeClr val="tx1"/>
                </a:solidFill>
                <a:latin typeface="Times" panose="02020603050405020304" pitchFamily="18" charset="0"/>
              </a:defRPr>
            </a:lvl9pPr>
          </a:lstStyle>
          <a:p>
            <a:pPr algn="r"/>
            <a:r>
              <a:rPr lang="en-US" altLang="en-US" sz="1000" i="1" baseline="0">
                <a:latin typeface="Times New Roman" panose="02020603050405020304" pitchFamily="18" charset="0"/>
              </a:rPr>
              <a:t>1</a:t>
            </a:r>
          </a:p>
        </p:txBody>
      </p:sp>
      <p:sp>
        <p:nvSpPr>
          <p:cNvPr id="45060" name="Rectangle 4"/>
          <p:cNvSpPr>
            <a:spLocks noChangeArrowheads="1"/>
          </p:cNvSpPr>
          <p:nvPr/>
        </p:nvSpPr>
        <p:spPr bwMode="auto">
          <a:xfrm>
            <a:off x="0" y="8824913"/>
            <a:ext cx="30353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367" tIns="45683" rIns="91367" bIns="45683"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45061" name="Rectangle 5"/>
          <p:cNvSpPr>
            <a:spLocks noChangeArrowheads="1"/>
          </p:cNvSpPr>
          <p:nvPr/>
        </p:nvSpPr>
        <p:spPr bwMode="auto">
          <a:xfrm>
            <a:off x="0" y="0"/>
            <a:ext cx="30353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367" tIns="45683" rIns="91367" bIns="45683"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45062" name="Rectangle 6"/>
          <p:cNvSpPr>
            <a:spLocks noGrp="1" noRot="1" noChangeAspect="1" noChangeArrowheads="1" noTextEdit="1"/>
          </p:cNvSpPr>
          <p:nvPr>
            <p:ph type="sldImg"/>
          </p:nvPr>
        </p:nvSpPr>
        <p:spPr>
          <a:ln cap="flat"/>
        </p:spPr>
      </p:sp>
      <p:sp>
        <p:nvSpPr>
          <p:cNvPr id="45063"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079397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968750" y="0"/>
            <a:ext cx="30353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367" tIns="45683" rIns="91367" bIns="45683"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43011" name="Rectangle 3"/>
          <p:cNvSpPr>
            <a:spLocks noChangeArrowheads="1"/>
          </p:cNvSpPr>
          <p:nvPr/>
        </p:nvSpPr>
        <p:spPr bwMode="auto">
          <a:xfrm>
            <a:off x="3968750" y="8824913"/>
            <a:ext cx="30353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96" tIns="0" rIns="19396" bIns="0" anchor="b"/>
          <a:lstStyle>
            <a:lvl1pPr defTabSz="930275">
              <a:defRPr sz="2400" baseline="30000">
                <a:solidFill>
                  <a:schemeClr val="tx1"/>
                </a:solidFill>
                <a:latin typeface="Times" panose="02020603050405020304" pitchFamily="18" charset="0"/>
              </a:defRPr>
            </a:lvl1pPr>
            <a:lvl2pPr marL="742950" indent="-285750" defTabSz="930275">
              <a:defRPr sz="2400" baseline="30000">
                <a:solidFill>
                  <a:schemeClr val="tx1"/>
                </a:solidFill>
                <a:latin typeface="Times" panose="02020603050405020304" pitchFamily="18" charset="0"/>
              </a:defRPr>
            </a:lvl2pPr>
            <a:lvl3pPr marL="1143000" indent="-228600" defTabSz="930275">
              <a:defRPr sz="2400" baseline="30000">
                <a:solidFill>
                  <a:schemeClr val="tx1"/>
                </a:solidFill>
                <a:latin typeface="Times" panose="02020603050405020304" pitchFamily="18" charset="0"/>
              </a:defRPr>
            </a:lvl3pPr>
            <a:lvl4pPr marL="1600200" indent="-228600" defTabSz="930275">
              <a:defRPr sz="2400" baseline="30000">
                <a:solidFill>
                  <a:schemeClr val="tx1"/>
                </a:solidFill>
                <a:latin typeface="Times" panose="02020603050405020304" pitchFamily="18" charset="0"/>
              </a:defRPr>
            </a:lvl4pPr>
            <a:lvl5pPr marL="2057400" indent="-228600" defTabSz="930275">
              <a:defRPr sz="2400" baseline="30000">
                <a:solidFill>
                  <a:schemeClr val="tx1"/>
                </a:solidFill>
                <a:latin typeface="Times" panose="02020603050405020304" pitchFamily="18" charset="0"/>
              </a:defRPr>
            </a:lvl5pPr>
            <a:lvl6pPr marL="2514600" indent="-228600" defTabSz="930275"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defTabSz="930275"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defTabSz="930275"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defTabSz="930275" eaLnBrk="0" fontAlgn="base" hangingPunct="0">
              <a:spcBef>
                <a:spcPct val="0"/>
              </a:spcBef>
              <a:spcAft>
                <a:spcPct val="0"/>
              </a:spcAft>
              <a:defRPr sz="2400" baseline="30000">
                <a:solidFill>
                  <a:schemeClr val="tx1"/>
                </a:solidFill>
                <a:latin typeface="Times" panose="02020603050405020304" pitchFamily="18" charset="0"/>
              </a:defRPr>
            </a:lvl9pPr>
          </a:lstStyle>
          <a:p>
            <a:pPr algn="r"/>
            <a:r>
              <a:rPr lang="en-US" altLang="en-US" sz="1000" i="1" baseline="0">
                <a:latin typeface="Times New Roman" panose="02020603050405020304" pitchFamily="18" charset="0"/>
              </a:rPr>
              <a:t>1</a:t>
            </a:r>
          </a:p>
        </p:txBody>
      </p:sp>
      <p:sp>
        <p:nvSpPr>
          <p:cNvPr id="43012" name="Rectangle 4"/>
          <p:cNvSpPr>
            <a:spLocks noChangeArrowheads="1"/>
          </p:cNvSpPr>
          <p:nvPr/>
        </p:nvSpPr>
        <p:spPr bwMode="auto">
          <a:xfrm>
            <a:off x="0" y="8824913"/>
            <a:ext cx="30353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367" tIns="45683" rIns="91367" bIns="45683"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43013" name="Rectangle 5"/>
          <p:cNvSpPr>
            <a:spLocks noChangeArrowheads="1"/>
          </p:cNvSpPr>
          <p:nvPr/>
        </p:nvSpPr>
        <p:spPr bwMode="auto">
          <a:xfrm>
            <a:off x="0" y="0"/>
            <a:ext cx="30353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367" tIns="45683" rIns="91367" bIns="45683"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43014" name="Rectangle 6"/>
          <p:cNvSpPr>
            <a:spLocks noGrp="1" noRot="1" noChangeAspect="1" noChangeArrowheads="1" noTextEdit="1"/>
          </p:cNvSpPr>
          <p:nvPr>
            <p:ph type="sldImg"/>
          </p:nvPr>
        </p:nvSpPr>
        <p:spPr>
          <a:ln cap="flat"/>
        </p:spPr>
      </p:sp>
      <p:sp>
        <p:nvSpPr>
          <p:cNvPr id="43015"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16241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968750" y="0"/>
            <a:ext cx="30353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367" tIns="45683" rIns="91367" bIns="45683"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47107" name="Rectangle 3"/>
          <p:cNvSpPr>
            <a:spLocks noChangeArrowheads="1"/>
          </p:cNvSpPr>
          <p:nvPr/>
        </p:nvSpPr>
        <p:spPr bwMode="auto">
          <a:xfrm>
            <a:off x="3968750" y="8824913"/>
            <a:ext cx="30353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96" tIns="0" rIns="19396" bIns="0" anchor="b"/>
          <a:lstStyle>
            <a:lvl1pPr defTabSz="930275">
              <a:defRPr sz="2400" baseline="30000">
                <a:solidFill>
                  <a:schemeClr val="tx1"/>
                </a:solidFill>
                <a:latin typeface="Times" panose="02020603050405020304" pitchFamily="18" charset="0"/>
              </a:defRPr>
            </a:lvl1pPr>
            <a:lvl2pPr marL="742950" indent="-285750" defTabSz="930275">
              <a:defRPr sz="2400" baseline="30000">
                <a:solidFill>
                  <a:schemeClr val="tx1"/>
                </a:solidFill>
                <a:latin typeface="Times" panose="02020603050405020304" pitchFamily="18" charset="0"/>
              </a:defRPr>
            </a:lvl2pPr>
            <a:lvl3pPr marL="1143000" indent="-228600" defTabSz="930275">
              <a:defRPr sz="2400" baseline="30000">
                <a:solidFill>
                  <a:schemeClr val="tx1"/>
                </a:solidFill>
                <a:latin typeface="Times" panose="02020603050405020304" pitchFamily="18" charset="0"/>
              </a:defRPr>
            </a:lvl3pPr>
            <a:lvl4pPr marL="1600200" indent="-228600" defTabSz="930275">
              <a:defRPr sz="2400" baseline="30000">
                <a:solidFill>
                  <a:schemeClr val="tx1"/>
                </a:solidFill>
                <a:latin typeface="Times" panose="02020603050405020304" pitchFamily="18" charset="0"/>
              </a:defRPr>
            </a:lvl4pPr>
            <a:lvl5pPr marL="2057400" indent="-228600" defTabSz="930275">
              <a:defRPr sz="2400" baseline="30000">
                <a:solidFill>
                  <a:schemeClr val="tx1"/>
                </a:solidFill>
                <a:latin typeface="Times" panose="02020603050405020304" pitchFamily="18" charset="0"/>
              </a:defRPr>
            </a:lvl5pPr>
            <a:lvl6pPr marL="2514600" indent="-228600" defTabSz="930275"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defTabSz="930275"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defTabSz="930275"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defTabSz="930275" eaLnBrk="0" fontAlgn="base" hangingPunct="0">
              <a:spcBef>
                <a:spcPct val="0"/>
              </a:spcBef>
              <a:spcAft>
                <a:spcPct val="0"/>
              </a:spcAft>
              <a:defRPr sz="2400" baseline="30000">
                <a:solidFill>
                  <a:schemeClr val="tx1"/>
                </a:solidFill>
                <a:latin typeface="Times" panose="02020603050405020304" pitchFamily="18" charset="0"/>
              </a:defRPr>
            </a:lvl9pPr>
          </a:lstStyle>
          <a:p>
            <a:pPr algn="r"/>
            <a:r>
              <a:rPr lang="en-US" altLang="en-US" sz="1000" i="1" baseline="0">
                <a:latin typeface="Times New Roman" panose="02020603050405020304" pitchFamily="18" charset="0"/>
              </a:rPr>
              <a:t>2</a:t>
            </a:r>
          </a:p>
        </p:txBody>
      </p:sp>
      <p:sp>
        <p:nvSpPr>
          <p:cNvPr id="47108" name="Rectangle 4"/>
          <p:cNvSpPr>
            <a:spLocks noChangeArrowheads="1"/>
          </p:cNvSpPr>
          <p:nvPr/>
        </p:nvSpPr>
        <p:spPr bwMode="auto">
          <a:xfrm>
            <a:off x="0" y="8824913"/>
            <a:ext cx="30353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367" tIns="45683" rIns="91367" bIns="45683"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47109" name="Rectangle 5"/>
          <p:cNvSpPr>
            <a:spLocks noChangeArrowheads="1"/>
          </p:cNvSpPr>
          <p:nvPr/>
        </p:nvSpPr>
        <p:spPr bwMode="auto">
          <a:xfrm>
            <a:off x="0" y="0"/>
            <a:ext cx="30353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367" tIns="45683" rIns="91367" bIns="45683"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47110" name="Rectangle 6"/>
          <p:cNvSpPr>
            <a:spLocks noGrp="1" noRot="1" noChangeAspect="1" noChangeArrowheads="1" noTextEdit="1"/>
          </p:cNvSpPr>
          <p:nvPr>
            <p:ph type="sldImg"/>
          </p:nvPr>
        </p:nvSpPr>
        <p:spPr>
          <a:ln cap="flat"/>
        </p:spPr>
      </p:sp>
      <p:sp>
        <p:nvSpPr>
          <p:cNvPr id="47111"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591836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967163" y="0"/>
            <a:ext cx="303688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12291" name="Rectangle 3"/>
          <p:cNvSpPr>
            <a:spLocks noChangeArrowheads="1"/>
          </p:cNvSpPr>
          <p:nvPr/>
        </p:nvSpPr>
        <p:spPr bwMode="auto">
          <a:xfrm>
            <a:off x="3967163" y="882491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95" tIns="0" rIns="19395" bIns="0" anchor="b"/>
          <a:lstStyle>
            <a:lvl1pPr defTabSz="931863">
              <a:defRPr sz="2400" baseline="30000">
                <a:solidFill>
                  <a:schemeClr val="tx1"/>
                </a:solidFill>
                <a:latin typeface="Times" panose="02020603050405020304" pitchFamily="18" charset="0"/>
              </a:defRPr>
            </a:lvl1pPr>
            <a:lvl2pPr marL="742950" indent="-285750" defTabSz="931863">
              <a:defRPr sz="2400" baseline="30000">
                <a:solidFill>
                  <a:schemeClr val="tx1"/>
                </a:solidFill>
                <a:latin typeface="Times" panose="02020603050405020304" pitchFamily="18" charset="0"/>
              </a:defRPr>
            </a:lvl2pPr>
            <a:lvl3pPr marL="1143000" indent="-228600" defTabSz="931863">
              <a:defRPr sz="2400" baseline="30000">
                <a:solidFill>
                  <a:schemeClr val="tx1"/>
                </a:solidFill>
                <a:latin typeface="Times" panose="02020603050405020304" pitchFamily="18" charset="0"/>
              </a:defRPr>
            </a:lvl3pPr>
            <a:lvl4pPr marL="1600200" indent="-228600" defTabSz="931863">
              <a:defRPr sz="2400" baseline="30000">
                <a:solidFill>
                  <a:schemeClr val="tx1"/>
                </a:solidFill>
                <a:latin typeface="Times" panose="02020603050405020304" pitchFamily="18" charset="0"/>
              </a:defRPr>
            </a:lvl4pPr>
            <a:lvl5pPr marL="2057400" indent="-228600" defTabSz="931863">
              <a:defRPr sz="2400" baseline="300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baseline="30000">
                <a:solidFill>
                  <a:schemeClr val="tx1"/>
                </a:solidFill>
                <a:latin typeface="Times" panose="02020603050405020304" pitchFamily="18" charset="0"/>
              </a:defRPr>
            </a:lvl9pPr>
          </a:lstStyle>
          <a:p>
            <a:pPr algn="r"/>
            <a:r>
              <a:rPr lang="en-US" altLang="en-US" sz="1000" i="1" baseline="0">
                <a:latin typeface="Times New Roman" panose="02020603050405020304" pitchFamily="18" charset="0"/>
              </a:rPr>
              <a:t>6</a:t>
            </a:r>
          </a:p>
        </p:txBody>
      </p:sp>
      <p:sp>
        <p:nvSpPr>
          <p:cNvPr id="12292" name="Rectangle 4"/>
          <p:cNvSpPr>
            <a:spLocks noChangeArrowheads="1"/>
          </p:cNvSpPr>
          <p:nvPr/>
        </p:nvSpPr>
        <p:spPr bwMode="auto">
          <a:xfrm>
            <a:off x="0" y="8824913"/>
            <a:ext cx="303688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12293" name="Rectangle 5"/>
          <p:cNvSpPr>
            <a:spLocks noChangeArrowheads="1"/>
          </p:cNvSpPr>
          <p:nvPr/>
        </p:nvSpPr>
        <p:spPr bwMode="auto">
          <a:xfrm>
            <a:off x="0" y="0"/>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12294" name="Rectangle 6"/>
          <p:cNvSpPr>
            <a:spLocks noGrp="1" noRot="1" noChangeAspect="1" noChangeArrowheads="1" noTextEdit="1"/>
          </p:cNvSpPr>
          <p:nvPr>
            <p:ph type="sldImg"/>
          </p:nvPr>
        </p:nvSpPr>
        <p:spPr>
          <a:ln cap="flat"/>
        </p:spPr>
      </p:sp>
      <p:sp>
        <p:nvSpPr>
          <p:cNvPr id="12295"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64734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968750" y="0"/>
            <a:ext cx="30353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367" tIns="45683" rIns="91367" bIns="45683"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49155" name="Rectangle 3"/>
          <p:cNvSpPr>
            <a:spLocks noChangeArrowheads="1"/>
          </p:cNvSpPr>
          <p:nvPr/>
        </p:nvSpPr>
        <p:spPr bwMode="auto">
          <a:xfrm>
            <a:off x="3968750" y="8824913"/>
            <a:ext cx="30353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96" tIns="0" rIns="19396" bIns="0" anchor="b"/>
          <a:lstStyle>
            <a:lvl1pPr defTabSz="930275">
              <a:defRPr sz="2400" baseline="30000">
                <a:solidFill>
                  <a:schemeClr val="tx1"/>
                </a:solidFill>
                <a:latin typeface="Times" panose="02020603050405020304" pitchFamily="18" charset="0"/>
              </a:defRPr>
            </a:lvl1pPr>
            <a:lvl2pPr marL="742950" indent="-285750" defTabSz="930275">
              <a:defRPr sz="2400" baseline="30000">
                <a:solidFill>
                  <a:schemeClr val="tx1"/>
                </a:solidFill>
                <a:latin typeface="Times" panose="02020603050405020304" pitchFamily="18" charset="0"/>
              </a:defRPr>
            </a:lvl2pPr>
            <a:lvl3pPr marL="1143000" indent="-228600" defTabSz="930275">
              <a:defRPr sz="2400" baseline="30000">
                <a:solidFill>
                  <a:schemeClr val="tx1"/>
                </a:solidFill>
                <a:latin typeface="Times" panose="02020603050405020304" pitchFamily="18" charset="0"/>
              </a:defRPr>
            </a:lvl3pPr>
            <a:lvl4pPr marL="1600200" indent="-228600" defTabSz="930275">
              <a:defRPr sz="2400" baseline="30000">
                <a:solidFill>
                  <a:schemeClr val="tx1"/>
                </a:solidFill>
                <a:latin typeface="Times" panose="02020603050405020304" pitchFamily="18" charset="0"/>
              </a:defRPr>
            </a:lvl4pPr>
            <a:lvl5pPr marL="2057400" indent="-228600" defTabSz="930275">
              <a:defRPr sz="2400" baseline="30000">
                <a:solidFill>
                  <a:schemeClr val="tx1"/>
                </a:solidFill>
                <a:latin typeface="Times" panose="02020603050405020304" pitchFamily="18" charset="0"/>
              </a:defRPr>
            </a:lvl5pPr>
            <a:lvl6pPr marL="2514600" indent="-228600" defTabSz="930275"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defTabSz="930275"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defTabSz="930275"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defTabSz="930275" eaLnBrk="0" fontAlgn="base" hangingPunct="0">
              <a:spcBef>
                <a:spcPct val="0"/>
              </a:spcBef>
              <a:spcAft>
                <a:spcPct val="0"/>
              </a:spcAft>
              <a:defRPr sz="2400" baseline="30000">
                <a:solidFill>
                  <a:schemeClr val="tx1"/>
                </a:solidFill>
                <a:latin typeface="Times" panose="02020603050405020304" pitchFamily="18" charset="0"/>
              </a:defRPr>
            </a:lvl9pPr>
          </a:lstStyle>
          <a:p>
            <a:pPr algn="r"/>
            <a:r>
              <a:rPr lang="en-US" altLang="en-US" sz="1000" i="1" baseline="0">
                <a:latin typeface="Times New Roman" panose="02020603050405020304" pitchFamily="18" charset="0"/>
              </a:rPr>
              <a:t>2</a:t>
            </a:r>
          </a:p>
        </p:txBody>
      </p:sp>
      <p:sp>
        <p:nvSpPr>
          <p:cNvPr id="49156" name="Rectangle 4"/>
          <p:cNvSpPr>
            <a:spLocks noChangeArrowheads="1"/>
          </p:cNvSpPr>
          <p:nvPr/>
        </p:nvSpPr>
        <p:spPr bwMode="auto">
          <a:xfrm>
            <a:off x="0" y="8824913"/>
            <a:ext cx="30353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367" tIns="45683" rIns="91367" bIns="45683"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49157" name="Rectangle 5"/>
          <p:cNvSpPr>
            <a:spLocks noChangeArrowheads="1"/>
          </p:cNvSpPr>
          <p:nvPr/>
        </p:nvSpPr>
        <p:spPr bwMode="auto">
          <a:xfrm>
            <a:off x="0" y="0"/>
            <a:ext cx="30353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367" tIns="45683" rIns="91367" bIns="45683"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49158" name="Rectangle 6"/>
          <p:cNvSpPr>
            <a:spLocks noGrp="1" noRot="1" noChangeAspect="1" noChangeArrowheads="1" noTextEdit="1"/>
          </p:cNvSpPr>
          <p:nvPr>
            <p:ph type="sldImg"/>
          </p:nvPr>
        </p:nvSpPr>
        <p:spPr>
          <a:ln cap="flat"/>
        </p:spPr>
      </p:sp>
      <p:sp>
        <p:nvSpPr>
          <p:cNvPr id="49159"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726315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3968750" y="0"/>
            <a:ext cx="30353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367" tIns="45683" rIns="91367" bIns="45683"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53251" name="Rectangle 3"/>
          <p:cNvSpPr>
            <a:spLocks noChangeArrowheads="1"/>
          </p:cNvSpPr>
          <p:nvPr/>
        </p:nvSpPr>
        <p:spPr bwMode="auto">
          <a:xfrm>
            <a:off x="3968750" y="8824913"/>
            <a:ext cx="30353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96" tIns="0" rIns="19396" bIns="0" anchor="b"/>
          <a:lstStyle>
            <a:lvl1pPr defTabSz="930275">
              <a:defRPr sz="2400" baseline="30000">
                <a:solidFill>
                  <a:schemeClr val="tx1"/>
                </a:solidFill>
                <a:latin typeface="Times" panose="02020603050405020304" pitchFamily="18" charset="0"/>
              </a:defRPr>
            </a:lvl1pPr>
            <a:lvl2pPr marL="742950" indent="-285750" defTabSz="930275">
              <a:defRPr sz="2400" baseline="30000">
                <a:solidFill>
                  <a:schemeClr val="tx1"/>
                </a:solidFill>
                <a:latin typeface="Times" panose="02020603050405020304" pitchFamily="18" charset="0"/>
              </a:defRPr>
            </a:lvl2pPr>
            <a:lvl3pPr marL="1143000" indent="-228600" defTabSz="930275">
              <a:defRPr sz="2400" baseline="30000">
                <a:solidFill>
                  <a:schemeClr val="tx1"/>
                </a:solidFill>
                <a:latin typeface="Times" panose="02020603050405020304" pitchFamily="18" charset="0"/>
              </a:defRPr>
            </a:lvl3pPr>
            <a:lvl4pPr marL="1600200" indent="-228600" defTabSz="930275">
              <a:defRPr sz="2400" baseline="30000">
                <a:solidFill>
                  <a:schemeClr val="tx1"/>
                </a:solidFill>
                <a:latin typeface="Times" panose="02020603050405020304" pitchFamily="18" charset="0"/>
              </a:defRPr>
            </a:lvl4pPr>
            <a:lvl5pPr marL="2057400" indent="-228600" defTabSz="930275">
              <a:defRPr sz="2400" baseline="30000">
                <a:solidFill>
                  <a:schemeClr val="tx1"/>
                </a:solidFill>
                <a:latin typeface="Times" panose="02020603050405020304" pitchFamily="18" charset="0"/>
              </a:defRPr>
            </a:lvl5pPr>
            <a:lvl6pPr marL="2514600" indent="-228600" defTabSz="930275"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defTabSz="930275"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defTabSz="930275"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defTabSz="930275" eaLnBrk="0" fontAlgn="base" hangingPunct="0">
              <a:spcBef>
                <a:spcPct val="0"/>
              </a:spcBef>
              <a:spcAft>
                <a:spcPct val="0"/>
              </a:spcAft>
              <a:defRPr sz="2400" baseline="30000">
                <a:solidFill>
                  <a:schemeClr val="tx1"/>
                </a:solidFill>
                <a:latin typeface="Times" panose="02020603050405020304" pitchFamily="18" charset="0"/>
              </a:defRPr>
            </a:lvl9pPr>
          </a:lstStyle>
          <a:p>
            <a:pPr algn="r"/>
            <a:r>
              <a:rPr lang="en-US" altLang="en-US" sz="1000" i="1" baseline="0">
                <a:latin typeface="Times New Roman" panose="02020603050405020304" pitchFamily="18" charset="0"/>
              </a:rPr>
              <a:t>2</a:t>
            </a:r>
          </a:p>
        </p:txBody>
      </p:sp>
      <p:sp>
        <p:nvSpPr>
          <p:cNvPr id="53252" name="Rectangle 4"/>
          <p:cNvSpPr>
            <a:spLocks noChangeArrowheads="1"/>
          </p:cNvSpPr>
          <p:nvPr/>
        </p:nvSpPr>
        <p:spPr bwMode="auto">
          <a:xfrm>
            <a:off x="0" y="8824913"/>
            <a:ext cx="30353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367" tIns="45683" rIns="91367" bIns="45683"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53253" name="Rectangle 5"/>
          <p:cNvSpPr>
            <a:spLocks noChangeArrowheads="1"/>
          </p:cNvSpPr>
          <p:nvPr/>
        </p:nvSpPr>
        <p:spPr bwMode="auto">
          <a:xfrm>
            <a:off x="0" y="0"/>
            <a:ext cx="30353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367" tIns="45683" rIns="91367" bIns="45683"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53254" name="Rectangle 6"/>
          <p:cNvSpPr>
            <a:spLocks noGrp="1" noRot="1" noChangeAspect="1" noChangeArrowheads="1" noTextEdit="1"/>
          </p:cNvSpPr>
          <p:nvPr>
            <p:ph type="sldImg"/>
          </p:nvPr>
        </p:nvSpPr>
        <p:spPr>
          <a:ln cap="flat"/>
        </p:spPr>
      </p:sp>
      <p:sp>
        <p:nvSpPr>
          <p:cNvPr id="53255"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372718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3968750" y="0"/>
            <a:ext cx="30353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367" tIns="45683" rIns="91367" bIns="45683"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51203" name="Rectangle 3"/>
          <p:cNvSpPr>
            <a:spLocks noChangeArrowheads="1"/>
          </p:cNvSpPr>
          <p:nvPr/>
        </p:nvSpPr>
        <p:spPr bwMode="auto">
          <a:xfrm>
            <a:off x="3968750" y="8824913"/>
            <a:ext cx="30353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96" tIns="0" rIns="19396" bIns="0" anchor="b"/>
          <a:lstStyle>
            <a:lvl1pPr defTabSz="930275">
              <a:defRPr sz="2400" baseline="30000">
                <a:solidFill>
                  <a:schemeClr val="tx1"/>
                </a:solidFill>
                <a:latin typeface="Times" panose="02020603050405020304" pitchFamily="18" charset="0"/>
              </a:defRPr>
            </a:lvl1pPr>
            <a:lvl2pPr marL="742950" indent="-285750" defTabSz="930275">
              <a:defRPr sz="2400" baseline="30000">
                <a:solidFill>
                  <a:schemeClr val="tx1"/>
                </a:solidFill>
                <a:latin typeface="Times" panose="02020603050405020304" pitchFamily="18" charset="0"/>
              </a:defRPr>
            </a:lvl2pPr>
            <a:lvl3pPr marL="1143000" indent="-228600" defTabSz="930275">
              <a:defRPr sz="2400" baseline="30000">
                <a:solidFill>
                  <a:schemeClr val="tx1"/>
                </a:solidFill>
                <a:latin typeface="Times" panose="02020603050405020304" pitchFamily="18" charset="0"/>
              </a:defRPr>
            </a:lvl3pPr>
            <a:lvl4pPr marL="1600200" indent="-228600" defTabSz="930275">
              <a:defRPr sz="2400" baseline="30000">
                <a:solidFill>
                  <a:schemeClr val="tx1"/>
                </a:solidFill>
                <a:latin typeface="Times" panose="02020603050405020304" pitchFamily="18" charset="0"/>
              </a:defRPr>
            </a:lvl4pPr>
            <a:lvl5pPr marL="2057400" indent="-228600" defTabSz="930275">
              <a:defRPr sz="2400" baseline="30000">
                <a:solidFill>
                  <a:schemeClr val="tx1"/>
                </a:solidFill>
                <a:latin typeface="Times" panose="02020603050405020304" pitchFamily="18" charset="0"/>
              </a:defRPr>
            </a:lvl5pPr>
            <a:lvl6pPr marL="2514600" indent="-228600" defTabSz="930275"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defTabSz="930275"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defTabSz="930275"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defTabSz="930275" eaLnBrk="0" fontAlgn="base" hangingPunct="0">
              <a:spcBef>
                <a:spcPct val="0"/>
              </a:spcBef>
              <a:spcAft>
                <a:spcPct val="0"/>
              </a:spcAft>
              <a:defRPr sz="2400" baseline="30000">
                <a:solidFill>
                  <a:schemeClr val="tx1"/>
                </a:solidFill>
                <a:latin typeface="Times" panose="02020603050405020304" pitchFamily="18" charset="0"/>
              </a:defRPr>
            </a:lvl9pPr>
          </a:lstStyle>
          <a:p>
            <a:pPr algn="r"/>
            <a:r>
              <a:rPr lang="en-US" altLang="en-US" sz="1000" i="1" baseline="0">
                <a:latin typeface="Times New Roman" panose="02020603050405020304" pitchFamily="18" charset="0"/>
              </a:rPr>
              <a:t>2</a:t>
            </a:r>
          </a:p>
        </p:txBody>
      </p:sp>
      <p:sp>
        <p:nvSpPr>
          <p:cNvPr id="51204" name="Rectangle 4"/>
          <p:cNvSpPr>
            <a:spLocks noChangeArrowheads="1"/>
          </p:cNvSpPr>
          <p:nvPr/>
        </p:nvSpPr>
        <p:spPr bwMode="auto">
          <a:xfrm>
            <a:off x="0" y="8824913"/>
            <a:ext cx="30353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367" tIns="45683" rIns="91367" bIns="45683"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51205" name="Rectangle 5"/>
          <p:cNvSpPr>
            <a:spLocks noChangeArrowheads="1"/>
          </p:cNvSpPr>
          <p:nvPr/>
        </p:nvSpPr>
        <p:spPr bwMode="auto">
          <a:xfrm>
            <a:off x="0" y="0"/>
            <a:ext cx="30353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367" tIns="45683" rIns="91367" bIns="45683"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51206" name="Rectangle 6"/>
          <p:cNvSpPr>
            <a:spLocks noGrp="1" noRot="1" noChangeAspect="1" noChangeArrowheads="1" noTextEdit="1"/>
          </p:cNvSpPr>
          <p:nvPr>
            <p:ph type="sldImg"/>
          </p:nvPr>
        </p:nvSpPr>
        <p:spPr>
          <a:ln cap="flat"/>
        </p:spPr>
      </p:sp>
      <p:sp>
        <p:nvSpPr>
          <p:cNvPr id="51207"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752859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967163" y="0"/>
            <a:ext cx="303688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55299" name="Rectangle 3"/>
          <p:cNvSpPr>
            <a:spLocks noChangeArrowheads="1"/>
          </p:cNvSpPr>
          <p:nvPr/>
        </p:nvSpPr>
        <p:spPr bwMode="auto">
          <a:xfrm>
            <a:off x="3967163" y="882491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95" tIns="0" rIns="19395" bIns="0" anchor="b"/>
          <a:lstStyle>
            <a:lvl1pPr defTabSz="931863">
              <a:defRPr sz="2400" baseline="30000">
                <a:solidFill>
                  <a:schemeClr val="tx1"/>
                </a:solidFill>
                <a:latin typeface="Times" panose="02020603050405020304" pitchFamily="18" charset="0"/>
              </a:defRPr>
            </a:lvl1pPr>
            <a:lvl2pPr marL="742950" indent="-285750" defTabSz="931863">
              <a:defRPr sz="2400" baseline="30000">
                <a:solidFill>
                  <a:schemeClr val="tx1"/>
                </a:solidFill>
                <a:latin typeface="Times" panose="02020603050405020304" pitchFamily="18" charset="0"/>
              </a:defRPr>
            </a:lvl2pPr>
            <a:lvl3pPr marL="1143000" indent="-228600" defTabSz="931863">
              <a:defRPr sz="2400" baseline="30000">
                <a:solidFill>
                  <a:schemeClr val="tx1"/>
                </a:solidFill>
                <a:latin typeface="Times" panose="02020603050405020304" pitchFamily="18" charset="0"/>
              </a:defRPr>
            </a:lvl3pPr>
            <a:lvl4pPr marL="1600200" indent="-228600" defTabSz="931863">
              <a:defRPr sz="2400" baseline="30000">
                <a:solidFill>
                  <a:schemeClr val="tx1"/>
                </a:solidFill>
                <a:latin typeface="Times" panose="02020603050405020304" pitchFamily="18" charset="0"/>
              </a:defRPr>
            </a:lvl4pPr>
            <a:lvl5pPr marL="2057400" indent="-228600" defTabSz="931863">
              <a:defRPr sz="2400" baseline="300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baseline="30000">
                <a:solidFill>
                  <a:schemeClr val="tx1"/>
                </a:solidFill>
                <a:latin typeface="Times" panose="02020603050405020304" pitchFamily="18" charset="0"/>
              </a:defRPr>
            </a:lvl9pPr>
          </a:lstStyle>
          <a:p>
            <a:pPr algn="r"/>
            <a:r>
              <a:rPr lang="en-US" altLang="en-US" sz="1000" i="1" baseline="0">
                <a:latin typeface="Times New Roman" panose="02020603050405020304" pitchFamily="18" charset="0"/>
              </a:rPr>
              <a:t>2</a:t>
            </a:r>
          </a:p>
        </p:txBody>
      </p:sp>
      <p:sp>
        <p:nvSpPr>
          <p:cNvPr id="55300" name="Rectangle 4"/>
          <p:cNvSpPr>
            <a:spLocks noChangeArrowheads="1"/>
          </p:cNvSpPr>
          <p:nvPr/>
        </p:nvSpPr>
        <p:spPr bwMode="auto">
          <a:xfrm>
            <a:off x="0" y="8824913"/>
            <a:ext cx="303688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55301" name="Rectangle 5"/>
          <p:cNvSpPr>
            <a:spLocks noChangeArrowheads="1"/>
          </p:cNvSpPr>
          <p:nvPr/>
        </p:nvSpPr>
        <p:spPr bwMode="auto">
          <a:xfrm>
            <a:off x="0" y="0"/>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55302" name="Rectangle 6"/>
          <p:cNvSpPr>
            <a:spLocks noGrp="1" noRot="1" noChangeAspect="1" noChangeArrowheads="1" noTextEdit="1"/>
          </p:cNvSpPr>
          <p:nvPr>
            <p:ph type="sldImg"/>
          </p:nvPr>
        </p:nvSpPr>
        <p:spPr>
          <a:ln cap="flat"/>
        </p:spPr>
      </p:sp>
      <p:sp>
        <p:nvSpPr>
          <p:cNvPr id="55303"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840068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967163" y="0"/>
            <a:ext cx="303688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14339" name="Rectangle 3"/>
          <p:cNvSpPr>
            <a:spLocks noChangeArrowheads="1"/>
          </p:cNvSpPr>
          <p:nvPr/>
        </p:nvSpPr>
        <p:spPr bwMode="auto">
          <a:xfrm>
            <a:off x="3967163" y="882491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95" tIns="0" rIns="19395" bIns="0" anchor="b"/>
          <a:lstStyle>
            <a:lvl1pPr defTabSz="931863">
              <a:defRPr sz="2400" baseline="30000">
                <a:solidFill>
                  <a:schemeClr val="tx1"/>
                </a:solidFill>
                <a:latin typeface="Times" panose="02020603050405020304" pitchFamily="18" charset="0"/>
              </a:defRPr>
            </a:lvl1pPr>
            <a:lvl2pPr marL="742950" indent="-285750" defTabSz="931863">
              <a:defRPr sz="2400" baseline="30000">
                <a:solidFill>
                  <a:schemeClr val="tx1"/>
                </a:solidFill>
                <a:latin typeface="Times" panose="02020603050405020304" pitchFamily="18" charset="0"/>
              </a:defRPr>
            </a:lvl2pPr>
            <a:lvl3pPr marL="1143000" indent="-228600" defTabSz="931863">
              <a:defRPr sz="2400" baseline="30000">
                <a:solidFill>
                  <a:schemeClr val="tx1"/>
                </a:solidFill>
                <a:latin typeface="Times" panose="02020603050405020304" pitchFamily="18" charset="0"/>
              </a:defRPr>
            </a:lvl3pPr>
            <a:lvl4pPr marL="1600200" indent="-228600" defTabSz="931863">
              <a:defRPr sz="2400" baseline="30000">
                <a:solidFill>
                  <a:schemeClr val="tx1"/>
                </a:solidFill>
                <a:latin typeface="Times" panose="02020603050405020304" pitchFamily="18" charset="0"/>
              </a:defRPr>
            </a:lvl4pPr>
            <a:lvl5pPr marL="2057400" indent="-228600" defTabSz="931863">
              <a:defRPr sz="2400" baseline="300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baseline="30000">
                <a:solidFill>
                  <a:schemeClr val="tx1"/>
                </a:solidFill>
                <a:latin typeface="Times" panose="02020603050405020304" pitchFamily="18" charset="0"/>
              </a:defRPr>
            </a:lvl9pPr>
          </a:lstStyle>
          <a:p>
            <a:pPr algn="r"/>
            <a:r>
              <a:rPr lang="en-US" altLang="en-US" sz="1000" i="1" baseline="0">
                <a:latin typeface="Times New Roman" panose="02020603050405020304" pitchFamily="18" charset="0"/>
              </a:rPr>
              <a:t>6</a:t>
            </a:r>
          </a:p>
        </p:txBody>
      </p:sp>
      <p:sp>
        <p:nvSpPr>
          <p:cNvPr id="14340" name="Rectangle 4"/>
          <p:cNvSpPr>
            <a:spLocks noChangeArrowheads="1"/>
          </p:cNvSpPr>
          <p:nvPr/>
        </p:nvSpPr>
        <p:spPr bwMode="auto">
          <a:xfrm>
            <a:off x="0" y="8824913"/>
            <a:ext cx="303688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14341" name="Rectangle 5"/>
          <p:cNvSpPr>
            <a:spLocks noChangeArrowheads="1"/>
          </p:cNvSpPr>
          <p:nvPr/>
        </p:nvSpPr>
        <p:spPr bwMode="auto">
          <a:xfrm>
            <a:off x="0" y="0"/>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14342" name="Rectangle 6"/>
          <p:cNvSpPr>
            <a:spLocks noGrp="1" noRot="1" noChangeAspect="1" noChangeArrowheads="1" noTextEdit="1"/>
          </p:cNvSpPr>
          <p:nvPr>
            <p:ph type="sldImg"/>
          </p:nvPr>
        </p:nvSpPr>
        <p:spPr>
          <a:ln cap="flat"/>
        </p:spPr>
      </p:sp>
      <p:sp>
        <p:nvSpPr>
          <p:cNvPr id="14343"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901688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967163" y="0"/>
            <a:ext cx="303688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16387" name="Rectangle 3"/>
          <p:cNvSpPr>
            <a:spLocks noChangeArrowheads="1"/>
          </p:cNvSpPr>
          <p:nvPr/>
        </p:nvSpPr>
        <p:spPr bwMode="auto">
          <a:xfrm>
            <a:off x="3967163" y="882491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95" tIns="0" rIns="19395" bIns="0" anchor="b"/>
          <a:lstStyle>
            <a:lvl1pPr defTabSz="931863">
              <a:defRPr sz="2400" baseline="30000">
                <a:solidFill>
                  <a:schemeClr val="tx1"/>
                </a:solidFill>
                <a:latin typeface="Times" panose="02020603050405020304" pitchFamily="18" charset="0"/>
              </a:defRPr>
            </a:lvl1pPr>
            <a:lvl2pPr marL="742950" indent="-285750" defTabSz="931863">
              <a:defRPr sz="2400" baseline="30000">
                <a:solidFill>
                  <a:schemeClr val="tx1"/>
                </a:solidFill>
                <a:latin typeface="Times" panose="02020603050405020304" pitchFamily="18" charset="0"/>
              </a:defRPr>
            </a:lvl2pPr>
            <a:lvl3pPr marL="1143000" indent="-228600" defTabSz="931863">
              <a:defRPr sz="2400" baseline="30000">
                <a:solidFill>
                  <a:schemeClr val="tx1"/>
                </a:solidFill>
                <a:latin typeface="Times" panose="02020603050405020304" pitchFamily="18" charset="0"/>
              </a:defRPr>
            </a:lvl3pPr>
            <a:lvl4pPr marL="1600200" indent="-228600" defTabSz="931863">
              <a:defRPr sz="2400" baseline="30000">
                <a:solidFill>
                  <a:schemeClr val="tx1"/>
                </a:solidFill>
                <a:latin typeface="Times" panose="02020603050405020304" pitchFamily="18" charset="0"/>
              </a:defRPr>
            </a:lvl4pPr>
            <a:lvl5pPr marL="2057400" indent="-228600" defTabSz="931863">
              <a:defRPr sz="2400" baseline="300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baseline="30000">
                <a:solidFill>
                  <a:schemeClr val="tx1"/>
                </a:solidFill>
                <a:latin typeface="Times" panose="02020603050405020304" pitchFamily="18" charset="0"/>
              </a:defRPr>
            </a:lvl9pPr>
          </a:lstStyle>
          <a:p>
            <a:pPr algn="r"/>
            <a:r>
              <a:rPr lang="en-US" altLang="en-US" sz="1000" i="1" baseline="0">
                <a:latin typeface="Times New Roman" panose="02020603050405020304" pitchFamily="18" charset="0"/>
              </a:rPr>
              <a:t>6</a:t>
            </a:r>
          </a:p>
        </p:txBody>
      </p:sp>
      <p:sp>
        <p:nvSpPr>
          <p:cNvPr id="16388" name="Rectangle 4"/>
          <p:cNvSpPr>
            <a:spLocks noChangeArrowheads="1"/>
          </p:cNvSpPr>
          <p:nvPr/>
        </p:nvSpPr>
        <p:spPr bwMode="auto">
          <a:xfrm>
            <a:off x="0" y="8824913"/>
            <a:ext cx="303688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16389" name="Rectangle 5"/>
          <p:cNvSpPr>
            <a:spLocks noChangeArrowheads="1"/>
          </p:cNvSpPr>
          <p:nvPr/>
        </p:nvSpPr>
        <p:spPr bwMode="auto">
          <a:xfrm>
            <a:off x="0" y="0"/>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endParaRPr lang="en-US" altLang="en-US"/>
          </a:p>
        </p:txBody>
      </p:sp>
      <p:sp>
        <p:nvSpPr>
          <p:cNvPr id="16390" name="Rectangle 6"/>
          <p:cNvSpPr>
            <a:spLocks noGrp="1" noRot="1" noChangeAspect="1" noChangeArrowheads="1" noTextEdit="1"/>
          </p:cNvSpPr>
          <p:nvPr>
            <p:ph type="sldImg"/>
          </p:nvPr>
        </p:nvSpPr>
        <p:spPr>
          <a:ln cap="flat"/>
        </p:spPr>
      </p:sp>
      <p:sp>
        <p:nvSpPr>
          <p:cNvPr id="16391"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670498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749116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109555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599831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25200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688212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a:xfrm>
            <a:off x="4572000" y="1295400"/>
            <a:ext cx="4267200" cy="1447800"/>
          </a:xfrm>
        </p:spPr>
        <p:txBody>
          <a:bodyPr/>
          <a:lstStyle>
            <a:lvl1pPr>
              <a:defRPr>
                <a:solidFill>
                  <a:schemeClr val="bg1"/>
                </a:solidFill>
              </a:defRPr>
            </a:lvl1pPr>
          </a:lstStyle>
          <a:p>
            <a:r>
              <a:rPr lang="en-US"/>
              <a:t>Click to edit Master title style</a:t>
            </a:r>
          </a:p>
        </p:txBody>
      </p:sp>
      <p:sp>
        <p:nvSpPr>
          <p:cNvPr id="135171" name="Rectangle 3"/>
          <p:cNvSpPr>
            <a:spLocks noGrp="1" noChangeArrowheads="1"/>
          </p:cNvSpPr>
          <p:nvPr>
            <p:ph type="subTitle" sz="quarter" idx="1"/>
          </p:nvPr>
        </p:nvSpPr>
        <p:spPr>
          <a:xfrm>
            <a:off x="4572000" y="3048000"/>
            <a:ext cx="4267200" cy="1295400"/>
          </a:xfrm>
        </p:spPr>
        <p:txBody>
          <a:bodyPr/>
          <a:lstStyle>
            <a:lvl1pPr marL="0" indent="0" algn="ctr">
              <a:buFontTx/>
              <a:buNone/>
              <a:defRPr sz="2800">
                <a:solidFill>
                  <a:schemeClr val="bg1"/>
                </a:solidFill>
              </a:defRPr>
            </a:lvl1pPr>
          </a:lstStyle>
          <a:p>
            <a:r>
              <a:rPr lang="en-US"/>
              <a:t>Click to edit Master subtitle style</a:t>
            </a:r>
          </a:p>
        </p:txBody>
      </p:sp>
    </p:spTree>
    <p:extLst>
      <p:ext uri="{BB962C8B-B14F-4D97-AF65-F5344CB8AC3E}">
        <p14:creationId xmlns:p14="http://schemas.microsoft.com/office/powerpoint/2010/main" val="2381134008"/>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r>
              <a:rPr lang="en-US"/>
              <a:t>Chapter Eleven</a:t>
            </a:r>
            <a:endParaRPr lang="en-US" sz="1400">
              <a:latin typeface="Times New Roman" pitchFamily="18" charset="0"/>
            </a:endParaRPr>
          </a:p>
        </p:txBody>
      </p:sp>
      <p:sp>
        <p:nvSpPr>
          <p:cNvPr id="5" name="Rectangle 4"/>
          <p:cNvSpPr>
            <a:spLocks noGrp="1" noChangeArrowheads="1"/>
          </p:cNvSpPr>
          <p:nvPr>
            <p:ph type="sldNum" sz="quarter" idx="11"/>
          </p:nvPr>
        </p:nvSpPr>
        <p:spPr>
          <a:ln/>
        </p:spPr>
        <p:txBody>
          <a:bodyPr/>
          <a:lstStyle>
            <a:lvl1pPr>
              <a:defRPr/>
            </a:lvl1pPr>
          </a:lstStyle>
          <a:p>
            <a:pPr>
              <a:defRPr/>
            </a:pPr>
            <a:r>
              <a:rPr lang="en-US" altLang="en-US"/>
              <a:t>Chapter 18</a:t>
            </a:r>
            <a:r>
              <a:rPr lang="en-US" altLang="en-US">
                <a:cs typeface="Arial" panose="020B0604020202020204" pitchFamily="34" charset="0"/>
              </a:rPr>
              <a:t> | Slide </a:t>
            </a:r>
            <a:fld id="{92CD4FE8-5D8D-4DDB-8FEC-0A577CEB73B2}" type="slidenum">
              <a:rPr lang="en-US" altLang="en-US"/>
              <a:pPr>
                <a:defRPr/>
              </a:pPr>
              <a:t>‹#›</a:t>
            </a:fld>
            <a:endParaRPr lang="en-US" altLang="en-US"/>
          </a:p>
        </p:txBody>
      </p:sp>
    </p:spTree>
    <p:extLst>
      <p:ext uri="{BB962C8B-B14F-4D97-AF65-F5344CB8AC3E}">
        <p14:creationId xmlns:p14="http://schemas.microsoft.com/office/powerpoint/2010/main" val="1180490282"/>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304800"/>
            <a:ext cx="20764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100" y="304800"/>
            <a:ext cx="6076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r>
              <a:rPr lang="en-US"/>
              <a:t>Chapter Eleven</a:t>
            </a:r>
            <a:endParaRPr lang="en-US" sz="1400">
              <a:latin typeface="Times New Roman" pitchFamily="18" charset="0"/>
            </a:endParaRPr>
          </a:p>
        </p:txBody>
      </p:sp>
      <p:sp>
        <p:nvSpPr>
          <p:cNvPr id="5" name="Rectangle 4"/>
          <p:cNvSpPr>
            <a:spLocks noGrp="1" noChangeArrowheads="1"/>
          </p:cNvSpPr>
          <p:nvPr>
            <p:ph type="sldNum" sz="quarter" idx="11"/>
          </p:nvPr>
        </p:nvSpPr>
        <p:spPr>
          <a:ln/>
        </p:spPr>
        <p:txBody>
          <a:bodyPr/>
          <a:lstStyle>
            <a:lvl1pPr>
              <a:defRPr/>
            </a:lvl1pPr>
          </a:lstStyle>
          <a:p>
            <a:pPr>
              <a:defRPr/>
            </a:pPr>
            <a:r>
              <a:rPr lang="en-US" altLang="en-US"/>
              <a:t>Chapter 18</a:t>
            </a:r>
            <a:r>
              <a:rPr lang="en-US" altLang="en-US">
                <a:cs typeface="Arial" panose="020B0604020202020204" pitchFamily="34" charset="0"/>
              </a:rPr>
              <a:t> | Slide </a:t>
            </a:r>
            <a:fld id="{7DEBBA2A-E631-4BBA-AD2F-48ACE4252B67}" type="slidenum">
              <a:rPr lang="en-US" altLang="en-US"/>
              <a:pPr>
                <a:defRPr/>
              </a:pPr>
              <a:t>‹#›</a:t>
            </a:fld>
            <a:endParaRPr lang="en-US" altLang="en-US"/>
          </a:p>
        </p:txBody>
      </p:sp>
    </p:spTree>
    <p:extLst>
      <p:ext uri="{BB962C8B-B14F-4D97-AF65-F5344CB8AC3E}">
        <p14:creationId xmlns:p14="http://schemas.microsoft.com/office/powerpoint/2010/main" val="576797618"/>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0" y="304800"/>
            <a:ext cx="83058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r>
              <a:rPr lang="en-US"/>
              <a:t>Chapter Eleven</a:t>
            </a:r>
            <a:endParaRPr lang="en-US" sz="1400">
              <a:latin typeface="Times New Roman" pitchFamily="18" charset="0"/>
            </a:endParaRPr>
          </a:p>
        </p:txBody>
      </p:sp>
      <p:sp>
        <p:nvSpPr>
          <p:cNvPr id="6" name="Rectangle 4"/>
          <p:cNvSpPr>
            <a:spLocks noGrp="1" noChangeArrowheads="1"/>
          </p:cNvSpPr>
          <p:nvPr>
            <p:ph type="sldNum" sz="quarter" idx="11"/>
          </p:nvPr>
        </p:nvSpPr>
        <p:spPr>
          <a:ln/>
        </p:spPr>
        <p:txBody>
          <a:bodyPr/>
          <a:lstStyle>
            <a:lvl1pPr>
              <a:defRPr/>
            </a:lvl1pPr>
          </a:lstStyle>
          <a:p>
            <a:pPr>
              <a:defRPr/>
            </a:pPr>
            <a:r>
              <a:rPr lang="en-US" altLang="en-US"/>
              <a:t>Chapter 18</a:t>
            </a:r>
            <a:r>
              <a:rPr lang="en-US" altLang="en-US">
                <a:cs typeface="Arial" panose="020B0604020202020204" pitchFamily="34" charset="0"/>
              </a:rPr>
              <a:t> | Slide </a:t>
            </a:r>
            <a:fld id="{BFF0822E-7DB7-4955-AF51-BF98681E92E4}" type="slidenum">
              <a:rPr lang="en-US" altLang="en-US"/>
              <a:pPr>
                <a:defRPr/>
              </a:pPr>
              <a:t>‹#›</a:t>
            </a:fld>
            <a:endParaRPr lang="en-US" altLang="en-US"/>
          </a:p>
        </p:txBody>
      </p:sp>
    </p:spTree>
    <p:extLst>
      <p:ext uri="{BB962C8B-B14F-4D97-AF65-F5344CB8AC3E}">
        <p14:creationId xmlns:p14="http://schemas.microsoft.com/office/powerpoint/2010/main" val="1114076937"/>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r>
              <a:rPr lang="en-US"/>
              <a:t>Chapter Eleven</a:t>
            </a:r>
            <a:endParaRPr lang="en-US" sz="1400">
              <a:latin typeface="Times New Roman" pitchFamily="18" charset="0"/>
            </a:endParaRPr>
          </a:p>
        </p:txBody>
      </p:sp>
      <p:sp>
        <p:nvSpPr>
          <p:cNvPr id="5" name="Rectangle 4"/>
          <p:cNvSpPr>
            <a:spLocks noGrp="1" noChangeArrowheads="1"/>
          </p:cNvSpPr>
          <p:nvPr>
            <p:ph type="sldNum" sz="quarter" idx="11"/>
          </p:nvPr>
        </p:nvSpPr>
        <p:spPr>
          <a:ln/>
        </p:spPr>
        <p:txBody>
          <a:bodyPr/>
          <a:lstStyle>
            <a:lvl1pPr>
              <a:defRPr/>
            </a:lvl1pPr>
          </a:lstStyle>
          <a:p>
            <a:pPr>
              <a:defRPr/>
            </a:pPr>
            <a:r>
              <a:rPr lang="en-US" altLang="en-US"/>
              <a:t>Chapter 18</a:t>
            </a:r>
            <a:r>
              <a:rPr lang="en-US" altLang="en-US">
                <a:cs typeface="Arial" panose="020B0604020202020204" pitchFamily="34" charset="0"/>
              </a:rPr>
              <a:t> | Slide </a:t>
            </a:r>
            <a:fld id="{E31296B0-293F-499C-BB00-E13EA7F2A9A4}" type="slidenum">
              <a:rPr lang="en-US" altLang="en-US"/>
              <a:pPr>
                <a:defRPr/>
              </a:pPr>
              <a:t>‹#›</a:t>
            </a:fld>
            <a:endParaRPr lang="en-US" altLang="en-US"/>
          </a:p>
        </p:txBody>
      </p:sp>
    </p:spTree>
    <p:extLst>
      <p:ext uri="{BB962C8B-B14F-4D97-AF65-F5344CB8AC3E}">
        <p14:creationId xmlns:p14="http://schemas.microsoft.com/office/powerpoint/2010/main" val="3151351603"/>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r>
              <a:rPr lang="en-US"/>
              <a:t>Chapter Eleven</a:t>
            </a:r>
            <a:endParaRPr lang="en-US" sz="1400">
              <a:latin typeface="Times New Roman" pitchFamily="18" charset="0"/>
            </a:endParaRPr>
          </a:p>
        </p:txBody>
      </p:sp>
      <p:sp>
        <p:nvSpPr>
          <p:cNvPr id="5" name="Rectangle 4"/>
          <p:cNvSpPr>
            <a:spLocks noGrp="1" noChangeArrowheads="1"/>
          </p:cNvSpPr>
          <p:nvPr>
            <p:ph type="sldNum" sz="quarter" idx="11"/>
          </p:nvPr>
        </p:nvSpPr>
        <p:spPr>
          <a:ln/>
        </p:spPr>
        <p:txBody>
          <a:bodyPr/>
          <a:lstStyle>
            <a:lvl1pPr>
              <a:defRPr/>
            </a:lvl1pPr>
          </a:lstStyle>
          <a:p>
            <a:pPr>
              <a:defRPr/>
            </a:pPr>
            <a:r>
              <a:rPr lang="en-US" altLang="en-US"/>
              <a:t>Chapter 18</a:t>
            </a:r>
            <a:r>
              <a:rPr lang="en-US" altLang="en-US">
                <a:cs typeface="Arial" panose="020B0604020202020204" pitchFamily="34" charset="0"/>
              </a:rPr>
              <a:t> | Slide </a:t>
            </a:r>
            <a:fld id="{20FB3760-0270-40BA-A8E4-4B5460CC52D8}" type="slidenum">
              <a:rPr lang="en-US" altLang="en-US"/>
              <a:pPr>
                <a:defRPr/>
              </a:pPr>
              <a:t>‹#›</a:t>
            </a:fld>
            <a:endParaRPr lang="en-US" altLang="en-US"/>
          </a:p>
        </p:txBody>
      </p:sp>
    </p:spTree>
    <p:extLst>
      <p:ext uri="{BB962C8B-B14F-4D97-AF65-F5344CB8AC3E}">
        <p14:creationId xmlns:p14="http://schemas.microsoft.com/office/powerpoint/2010/main" val="3952333317"/>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r>
              <a:rPr lang="en-US"/>
              <a:t>Chapter Eleven</a:t>
            </a:r>
            <a:endParaRPr lang="en-US" sz="1400">
              <a:latin typeface="Times New Roman" pitchFamily="18" charset="0"/>
            </a:endParaRPr>
          </a:p>
        </p:txBody>
      </p:sp>
      <p:sp>
        <p:nvSpPr>
          <p:cNvPr id="6" name="Rectangle 4"/>
          <p:cNvSpPr>
            <a:spLocks noGrp="1" noChangeArrowheads="1"/>
          </p:cNvSpPr>
          <p:nvPr>
            <p:ph type="sldNum" sz="quarter" idx="11"/>
          </p:nvPr>
        </p:nvSpPr>
        <p:spPr>
          <a:ln/>
        </p:spPr>
        <p:txBody>
          <a:bodyPr/>
          <a:lstStyle>
            <a:lvl1pPr>
              <a:defRPr/>
            </a:lvl1pPr>
          </a:lstStyle>
          <a:p>
            <a:pPr>
              <a:defRPr/>
            </a:pPr>
            <a:r>
              <a:rPr lang="en-US" altLang="en-US"/>
              <a:t>Chapter 18</a:t>
            </a:r>
            <a:r>
              <a:rPr lang="en-US" altLang="en-US">
                <a:cs typeface="Arial" panose="020B0604020202020204" pitchFamily="34" charset="0"/>
              </a:rPr>
              <a:t> | Slide </a:t>
            </a:r>
            <a:fld id="{EE89A54B-442C-4B13-A231-91FE36554CC9}" type="slidenum">
              <a:rPr lang="en-US" altLang="en-US"/>
              <a:pPr>
                <a:defRPr/>
              </a:pPr>
              <a:t>‹#›</a:t>
            </a:fld>
            <a:endParaRPr lang="en-US" altLang="en-US"/>
          </a:p>
        </p:txBody>
      </p:sp>
    </p:spTree>
    <p:extLst>
      <p:ext uri="{BB962C8B-B14F-4D97-AF65-F5344CB8AC3E}">
        <p14:creationId xmlns:p14="http://schemas.microsoft.com/office/powerpoint/2010/main" val="2658368858"/>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pPr>
              <a:defRPr/>
            </a:pPr>
            <a:r>
              <a:rPr lang="en-US"/>
              <a:t>Chapter Eleven</a:t>
            </a:r>
            <a:endParaRPr lang="en-US" sz="1400">
              <a:latin typeface="Times New Roman" pitchFamily="18" charset="0"/>
            </a:endParaRPr>
          </a:p>
        </p:txBody>
      </p:sp>
      <p:sp>
        <p:nvSpPr>
          <p:cNvPr id="8" name="Rectangle 4"/>
          <p:cNvSpPr>
            <a:spLocks noGrp="1" noChangeArrowheads="1"/>
          </p:cNvSpPr>
          <p:nvPr>
            <p:ph type="sldNum" sz="quarter" idx="11"/>
          </p:nvPr>
        </p:nvSpPr>
        <p:spPr>
          <a:ln/>
        </p:spPr>
        <p:txBody>
          <a:bodyPr/>
          <a:lstStyle>
            <a:lvl1pPr>
              <a:defRPr/>
            </a:lvl1pPr>
          </a:lstStyle>
          <a:p>
            <a:pPr>
              <a:defRPr/>
            </a:pPr>
            <a:r>
              <a:rPr lang="en-US" altLang="en-US"/>
              <a:t>Chapter 18</a:t>
            </a:r>
            <a:r>
              <a:rPr lang="en-US" altLang="en-US">
                <a:cs typeface="Arial" panose="020B0604020202020204" pitchFamily="34" charset="0"/>
              </a:rPr>
              <a:t> | Slide </a:t>
            </a:r>
            <a:fld id="{8DADFDBE-B354-43C9-B75B-19204BF697D0}" type="slidenum">
              <a:rPr lang="en-US" altLang="en-US"/>
              <a:pPr>
                <a:defRPr/>
              </a:pPr>
              <a:t>‹#›</a:t>
            </a:fld>
            <a:endParaRPr lang="en-US" altLang="en-US"/>
          </a:p>
        </p:txBody>
      </p:sp>
    </p:spTree>
    <p:extLst>
      <p:ext uri="{BB962C8B-B14F-4D97-AF65-F5344CB8AC3E}">
        <p14:creationId xmlns:p14="http://schemas.microsoft.com/office/powerpoint/2010/main" val="392330306"/>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pPr>
              <a:defRPr/>
            </a:pPr>
            <a:r>
              <a:rPr lang="en-US"/>
              <a:t>Chapter Eleven</a:t>
            </a:r>
            <a:endParaRPr lang="en-US" sz="1400">
              <a:latin typeface="Times New Roman" pitchFamily="18" charset="0"/>
            </a:endParaRPr>
          </a:p>
        </p:txBody>
      </p:sp>
      <p:sp>
        <p:nvSpPr>
          <p:cNvPr id="4" name="Rectangle 4"/>
          <p:cNvSpPr>
            <a:spLocks noGrp="1" noChangeArrowheads="1"/>
          </p:cNvSpPr>
          <p:nvPr>
            <p:ph type="sldNum" sz="quarter" idx="11"/>
          </p:nvPr>
        </p:nvSpPr>
        <p:spPr>
          <a:ln/>
        </p:spPr>
        <p:txBody>
          <a:bodyPr/>
          <a:lstStyle>
            <a:lvl1pPr>
              <a:defRPr/>
            </a:lvl1pPr>
          </a:lstStyle>
          <a:p>
            <a:pPr>
              <a:defRPr/>
            </a:pPr>
            <a:r>
              <a:rPr lang="en-US" altLang="en-US"/>
              <a:t>Chapter 18</a:t>
            </a:r>
            <a:r>
              <a:rPr lang="en-US" altLang="en-US">
                <a:cs typeface="Arial" panose="020B0604020202020204" pitchFamily="34" charset="0"/>
              </a:rPr>
              <a:t> | Slide </a:t>
            </a:r>
            <a:fld id="{B5A01F8A-1C9C-46A5-B56F-10A03C2E2BAA}" type="slidenum">
              <a:rPr lang="en-US" altLang="en-US"/>
              <a:pPr>
                <a:defRPr/>
              </a:pPr>
              <a:t>‹#›</a:t>
            </a:fld>
            <a:endParaRPr lang="en-US" altLang="en-US"/>
          </a:p>
        </p:txBody>
      </p:sp>
    </p:spTree>
    <p:extLst>
      <p:ext uri="{BB962C8B-B14F-4D97-AF65-F5344CB8AC3E}">
        <p14:creationId xmlns:p14="http://schemas.microsoft.com/office/powerpoint/2010/main" val="4155886524"/>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r>
              <a:rPr lang="en-US"/>
              <a:t>Chapter Eleven</a:t>
            </a:r>
            <a:endParaRPr lang="en-US" sz="1400">
              <a:latin typeface="Times New Roman" pitchFamily="18" charset="0"/>
            </a:endParaRPr>
          </a:p>
        </p:txBody>
      </p:sp>
      <p:sp>
        <p:nvSpPr>
          <p:cNvPr id="3" name="Rectangle 4"/>
          <p:cNvSpPr>
            <a:spLocks noGrp="1" noChangeArrowheads="1"/>
          </p:cNvSpPr>
          <p:nvPr>
            <p:ph type="sldNum" sz="quarter" idx="11"/>
          </p:nvPr>
        </p:nvSpPr>
        <p:spPr>
          <a:ln/>
        </p:spPr>
        <p:txBody>
          <a:bodyPr/>
          <a:lstStyle>
            <a:lvl1pPr>
              <a:defRPr/>
            </a:lvl1pPr>
          </a:lstStyle>
          <a:p>
            <a:pPr>
              <a:defRPr/>
            </a:pPr>
            <a:r>
              <a:rPr lang="en-US" altLang="en-US"/>
              <a:t>Chapter 18</a:t>
            </a:r>
            <a:r>
              <a:rPr lang="en-US" altLang="en-US">
                <a:cs typeface="Arial" panose="020B0604020202020204" pitchFamily="34" charset="0"/>
              </a:rPr>
              <a:t> | Slide </a:t>
            </a:r>
            <a:fld id="{281C5F7A-BD55-4E84-89E4-FC1FC5C88D17}" type="slidenum">
              <a:rPr lang="en-US" altLang="en-US"/>
              <a:pPr>
                <a:defRPr/>
              </a:pPr>
              <a:t>‹#›</a:t>
            </a:fld>
            <a:endParaRPr lang="en-US" altLang="en-US"/>
          </a:p>
        </p:txBody>
      </p:sp>
    </p:spTree>
    <p:extLst>
      <p:ext uri="{BB962C8B-B14F-4D97-AF65-F5344CB8AC3E}">
        <p14:creationId xmlns:p14="http://schemas.microsoft.com/office/powerpoint/2010/main" val="287889574"/>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r>
              <a:rPr lang="en-US"/>
              <a:t>Chapter Eleven</a:t>
            </a:r>
            <a:endParaRPr lang="en-US" sz="1400">
              <a:latin typeface="Times New Roman" pitchFamily="18" charset="0"/>
            </a:endParaRPr>
          </a:p>
        </p:txBody>
      </p:sp>
      <p:sp>
        <p:nvSpPr>
          <p:cNvPr id="6" name="Rectangle 4"/>
          <p:cNvSpPr>
            <a:spLocks noGrp="1" noChangeArrowheads="1"/>
          </p:cNvSpPr>
          <p:nvPr>
            <p:ph type="sldNum" sz="quarter" idx="11"/>
          </p:nvPr>
        </p:nvSpPr>
        <p:spPr>
          <a:ln/>
        </p:spPr>
        <p:txBody>
          <a:bodyPr/>
          <a:lstStyle>
            <a:lvl1pPr>
              <a:defRPr/>
            </a:lvl1pPr>
          </a:lstStyle>
          <a:p>
            <a:pPr>
              <a:defRPr/>
            </a:pPr>
            <a:r>
              <a:rPr lang="en-US" altLang="en-US"/>
              <a:t>Chapter 18</a:t>
            </a:r>
            <a:r>
              <a:rPr lang="en-US" altLang="en-US">
                <a:cs typeface="Arial" panose="020B0604020202020204" pitchFamily="34" charset="0"/>
              </a:rPr>
              <a:t> | Slide </a:t>
            </a:r>
            <a:fld id="{97EEB272-F45B-4204-931A-F9774DFA8C7C}" type="slidenum">
              <a:rPr lang="en-US" altLang="en-US"/>
              <a:pPr>
                <a:defRPr/>
              </a:pPr>
              <a:t>‹#›</a:t>
            </a:fld>
            <a:endParaRPr lang="en-US" altLang="en-US"/>
          </a:p>
        </p:txBody>
      </p:sp>
    </p:spTree>
    <p:extLst>
      <p:ext uri="{BB962C8B-B14F-4D97-AF65-F5344CB8AC3E}">
        <p14:creationId xmlns:p14="http://schemas.microsoft.com/office/powerpoint/2010/main" val="3504196459"/>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r>
              <a:rPr lang="en-US"/>
              <a:t>Chapter Eleven</a:t>
            </a:r>
            <a:endParaRPr lang="en-US" sz="1400">
              <a:latin typeface="Times New Roman" pitchFamily="18" charset="0"/>
            </a:endParaRPr>
          </a:p>
        </p:txBody>
      </p:sp>
      <p:sp>
        <p:nvSpPr>
          <p:cNvPr id="6" name="Rectangle 4"/>
          <p:cNvSpPr>
            <a:spLocks noGrp="1" noChangeArrowheads="1"/>
          </p:cNvSpPr>
          <p:nvPr>
            <p:ph type="sldNum" sz="quarter" idx="11"/>
          </p:nvPr>
        </p:nvSpPr>
        <p:spPr>
          <a:ln/>
        </p:spPr>
        <p:txBody>
          <a:bodyPr/>
          <a:lstStyle>
            <a:lvl1pPr>
              <a:defRPr/>
            </a:lvl1pPr>
          </a:lstStyle>
          <a:p>
            <a:pPr>
              <a:defRPr/>
            </a:pPr>
            <a:r>
              <a:rPr lang="en-US" altLang="en-US"/>
              <a:t>Chapter 18</a:t>
            </a:r>
            <a:r>
              <a:rPr lang="en-US" altLang="en-US">
                <a:cs typeface="Arial" panose="020B0604020202020204" pitchFamily="34" charset="0"/>
              </a:rPr>
              <a:t> | Slide </a:t>
            </a:r>
            <a:fld id="{9CA29B3A-50DB-4A52-93D4-AC090213F9DC}" type="slidenum">
              <a:rPr lang="en-US" altLang="en-US"/>
              <a:pPr>
                <a:defRPr/>
              </a:pPr>
              <a:t>‹#›</a:t>
            </a:fld>
            <a:endParaRPr lang="en-US" altLang="en-US"/>
          </a:p>
        </p:txBody>
      </p:sp>
    </p:spTree>
    <p:extLst>
      <p:ext uri="{BB962C8B-B14F-4D97-AF65-F5344CB8AC3E}">
        <p14:creationId xmlns:p14="http://schemas.microsoft.com/office/powerpoint/2010/main" val="2574812081"/>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19100" y="304800"/>
            <a:ext cx="830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4147" name="Rectangle 3"/>
          <p:cNvSpPr>
            <a:spLocks noGrp="1" noChangeArrowheads="1"/>
          </p:cNvSpPr>
          <p:nvPr>
            <p:ph type="ftr" sz="quarter" idx="3"/>
          </p:nvPr>
        </p:nvSpPr>
        <p:spPr bwMode="auto">
          <a:xfrm>
            <a:off x="4419600" y="6400800"/>
            <a:ext cx="42672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baseline="0">
                <a:latin typeface="+mn-lt"/>
              </a:defRPr>
            </a:lvl1pPr>
          </a:lstStyle>
          <a:p>
            <a:pPr>
              <a:defRPr/>
            </a:pPr>
            <a:r>
              <a:rPr lang="en-US"/>
              <a:t>Chapter Eleven</a:t>
            </a:r>
            <a:endParaRPr lang="en-US" sz="1400">
              <a:latin typeface="Times New Roman" pitchFamily="18" charset="0"/>
            </a:endParaRPr>
          </a:p>
        </p:txBody>
      </p:sp>
      <p:sp>
        <p:nvSpPr>
          <p:cNvPr id="134148" name="Rectangle 4"/>
          <p:cNvSpPr>
            <a:spLocks noGrp="1" noChangeArrowheads="1"/>
          </p:cNvSpPr>
          <p:nvPr>
            <p:ph type="sldNum" sz="quarter" idx="4"/>
          </p:nvPr>
        </p:nvSpPr>
        <p:spPr bwMode="auto">
          <a:xfrm>
            <a:off x="533400" y="6400800"/>
            <a:ext cx="22098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baseline="0" smtClean="0">
                <a:latin typeface="Arial" panose="020B0604020202020204" pitchFamily="34" charset="0"/>
              </a:defRPr>
            </a:lvl1pPr>
          </a:lstStyle>
          <a:p>
            <a:pPr>
              <a:defRPr/>
            </a:pPr>
            <a:r>
              <a:rPr lang="en-US" altLang="en-US"/>
              <a:t>Chapter 18</a:t>
            </a:r>
            <a:r>
              <a:rPr lang="en-US" altLang="en-US">
                <a:cs typeface="Arial" panose="020B0604020202020204" pitchFamily="34" charset="0"/>
              </a:rPr>
              <a:t> | Slide </a:t>
            </a:r>
            <a:fld id="{B13A5404-15A6-4CE1-9D53-843C673BC41A}" type="slidenum">
              <a:rPr lang="en-US" altLang="en-US"/>
              <a:pPr>
                <a:defRPr/>
              </a:pPr>
              <a:t>‹#›</a:t>
            </a:fld>
            <a:endParaRPr lang="en-US" altLang="en-US"/>
          </a:p>
        </p:txBody>
      </p:sp>
      <p:sp>
        <p:nvSpPr>
          <p:cNvPr id="1029" name="Rectangle 5"/>
          <p:cNvSpPr>
            <a:spLocks noGrp="1" noChangeArrowheads="1"/>
          </p:cNvSpPr>
          <p:nvPr>
            <p:ph type="body" idx="1"/>
          </p:nvPr>
        </p:nvSpPr>
        <p:spPr bwMode="auto">
          <a:xfrm>
            <a:off x="457200" y="13716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endParaRPr lang="en-US" altLang="en-US" smtClean="0"/>
          </a:p>
        </p:txBody>
      </p:sp>
    </p:spTree>
  </p:cSld>
  <p:clrMap bg1="lt1" tx1="dk1" bg2="lt2" tx2="dk2" accent1="accent1" accent2="accent2" accent3="accent3" accent4="accent4" accent5="accent5" accent6="accent6" hlink="hlink" folHlink="folHlink"/>
  <p:sldLayoutIdLst>
    <p:sldLayoutId id="2147483873"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Lst>
  <p:transition spd="med">
    <p:wipe dir="r"/>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3600">
          <a:solidFill>
            <a:schemeClr val="tx1"/>
          </a:solidFill>
          <a:latin typeface="Arial" charset="0"/>
        </a:defRPr>
      </a:lvl6pPr>
      <a:lvl7pPr marL="914400" algn="ctr" rtl="0" fontAlgn="base">
        <a:spcBef>
          <a:spcPct val="0"/>
        </a:spcBef>
        <a:spcAft>
          <a:spcPct val="0"/>
        </a:spcAft>
        <a:defRPr sz="3600">
          <a:solidFill>
            <a:schemeClr val="tx1"/>
          </a:solidFill>
          <a:latin typeface="Arial" charset="0"/>
        </a:defRPr>
      </a:lvl7pPr>
      <a:lvl8pPr marL="1371600" algn="ctr" rtl="0" fontAlgn="base">
        <a:spcBef>
          <a:spcPct val="0"/>
        </a:spcBef>
        <a:spcAft>
          <a:spcPct val="0"/>
        </a:spcAft>
        <a:defRPr sz="3600">
          <a:solidFill>
            <a:schemeClr val="tx1"/>
          </a:solidFill>
          <a:latin typeface="Arial" charset="0"/>
        </a:defRPr>
      </a:lvl8pPr>
      <a:lvl9pPr marL="1828800" algn="ctr" rtl="0" fontAlgn="base">
        <a:spcBef>
          <a:spcPct val="0"/>
        </a:spcBef>
        <a:spcAft>
          <a:spcPct val="0"/>
        </a:spcAft>
        <a:defRPr sz="36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www.google.com/url?sa=i&amp;rct=j&amp;q=TOOTSIE+ROLL&amp;source=images&amp;cd=&amp;cad=rja&amp;docid=MCHjACweh655kM&amp;tbnid=6RwrNv52FpsrxM:&amp;ved=0CAUQjRw&amp;url=http://commons.wikimedia.org/wiki/File:Tootsie_roll_small.jpg&amp;ei=wKJuUYHuNMXh4APUx4DgBw&amp;bvm=bv.45368065,d.dmg&amp;psig=AFQjCNHlW1R8P_exuYRUdVreIG1q6bepNA&amp;ust=1366291506497545" TargetMode="Externa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5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59.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838200" y="2133600"/>
            <a:ext cx="7315200" cy="914400"/>
          </a:xfrm>
          <a:solidFill>
            <a:srgbClr val="FF9900"/>
          </a:solidFill>
          <a:ln>
            <a:solidFill>
              <a:schemeClr val="tx1"/>
            </a:solidFill>
            <a:miter lim="800000"/>
            <a:headEnd/>
            <a:tailEnd/>
          </a:ln>
        </p:spPr>
        <p:txBody>
          <a:bodyPr/>
          <a:lstStyle/>
          <a:p>
            <a:pPr eaLnBrk="1" hangingPunct="1"/>
            <a:r>
              <a:rPr lang="en-US" altLang="en-US" sz="6000" smtClean="0"/>
              <a:t>Chapter</a:t>
            </a:r>
            <a:r>
              <a:rPr lang="en-US" altLang="en-US" sz="5400" smtClean="0"/>
              <a:t> Eleven</a:t>
            </a:r>
          </a:p>
        </p:txBody>
      </p:sp>
      <p:sp>
        <p:nvSpPr>
          <p:cNvPr id="5123" name="Rectangle 3"/>
          <p:cNvSpPr>
            <a:spLocks noGrp="1" noChangeArrowheads="1"/>
          </p:cNvSpPr>
          <p:nvPr>
            <p:ph type="subTitle" idx="1"/>
          </p:nvPr>
        </p:nvSpPr>
        <p:spPr>
          <a:xfrm>
            <a:off x="1066800" y="3581400"/>
            <a:ext cx="6934200" cy="685800"/>
          </a:xfrm>
          <a:noFill/>
          <a:ln>
            <a:solidFill>
              <a:schemeClr val="tx1"/>
            </a:solidFill>
            <a:miter lim="800000"/>
            <a:headEnd/>
            <a:tailEnd/>
          </a:ln>
        </p:spPr>
        <p:txBody>
          <a:bodyPr/>
          <a:lstStyle/>
          <a:p>
            <a:pPr eaLnBrk="1" hangingPunct="1">
              <a:lnSpc>
                <a:spcPct val="90000"/>
              </a:lnSpc>
              <a:buFont typeface="Times New Roman" panose="02020603050405020304" pitchFamily="18" charset="0"/>
              <a:buNone/>
            </a:pPr>
            <a:r>
              <a:rPr lang="en-US" altLang="en-US" sz="4400" b="1" smtClean="0">
                <a:solidFill>
                  <a:schemeClr val="tx1"/>
                </a:solidFill>
              </a:rPr>
              <a:t>Nuclear Reactions</a:t>
            </a:r>
          </a:p>
        </p:txBody>
      </p:sp>
      <p:sp>
        <p:nvSpPr>
          <p:cNvPr id="5124" name="Rectangle 7"/>
          <p:cNvSpPr>
            <a:spLocks noChangeArrowheads="1"/>
          </p:cNvSpPr>
          <p:nvPr/>
        </p:nvSpPr>
        <p:spPr bwMode="auto">
          <a:xfrm>
            <a:off x="1524000" y="457200"/>
            <a:ext cx="6096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a:solidFill>
                  <a:srgbClr val="000000"/>
                </a:solidFill>
                <a:latin typeface="Times" panose="02020603050405020304" pitchFamily="18" charset="0"/>
              </a:rPr>
              <a:t>Fundamentals of General, Organic and Biological Chemistry </a:t>
            </a:r>
          </a:p>
          <a:p>
            <a:pPr algn="ctr">
              <a:spcBef>
                <a:spcPct val="0"/>
              </a:spcBef>
              <a:buFontTx/>
              <a:buNone/>
            </a:pPr>
            <a:r>
              <a:rPr lang="en-US" altLang="en-US" sz="4000" b="1">
                <a:solidFill>
                  <a:srgbClr val="000000"/>
                </a:solidFill>
                <a:latin typeface="Times" panose="02020603050405020304" pitchFamily="18" charset="0"/>
              </a:rPr>
              <a:t>7th Edition</a:t>
            </a:r>
            <a:endParaRPr lang="en-US" altLang="en-US" b="1">
              <a:solidFill>
                <a:srgbClr val="000000"/>
              </a:solidFill>
              <a:latin typeface="Times" panose="02020603050405020304" pitchFamily="18" charset="0"/>
            </a:endParaRPr>
          </a:p>
        </p:txBody>
      </p:sp>
      <p:sp>
        <p:nvSpPr>
          <p:cNvPr id="5125" name="Rectangle 8"/>
          <p:cNvSpPr>
            <a:spLocks noChangeArrowheads="1"/>
          </p:cNvSpPr>
          <p:nvPr/>
        </p:nvSpPr>
        <p:spPr bwMode="auto">
          <a:xfrm>
            <a:off x="2286000" y="5334000"/>
            <a:ext cx="457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a:solidFill>
                  <a:srgbClr val="000000"/>
                </a:solidFill>
                <a:latin typeface="Times" panose="02020603050405020304" pitchFamily="18" charset="0"/>
              </a:rPr>
              <a:t>James E Mayhugh</a:t>
            </a:r>
          </a:p>
          <a:p>
            <a:pPr algn="ctr">
              <a:spcBef>
                <a:spcPct val="0"/>
              </a:spcBef>
              <a:buFontTx/>
              <a:buNone/>
            </a:pPr>
            <a:r>
              <a:rPr lang="en-US" altLang="en-US" sz="2000">
                <a:solidFill>
                  <a:srgbClr val="000000"/>
                </a:solidFill>
                <a:latin typeface="Times" panose="02020603050405020304" pitchFamily="18" charset="0"/>
                <a:cs typeface="Times New Roman" panose="02020603050405020304" pitchFamily="18" charset="0"/>
              </a:rPr>
              <a:t>Copyright © 2010 Pearson Education, Inc.</a:t>
            </a: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ch18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04800"/>
            <a:ext cx="4573588" cy="6324600"/>
          </a:xfrm>
          <a:prstGeom prst="rect">
            <a:avLst/>
          </a:prstGeom>
          <a:noFill/>
          <a:ln w="12699">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459" name="Picture 3" descr="ch18_05"/>
          <p:cNvPicPr>
            <a:picLocks noChangeAspect="1" noChangeArrowheads="1"/>
          </p:cNvPicPr>
          <p:nvPr/>
        </p:nvPicPr>
        <p:blipFill>
          <a:blip r:embed="rId3">
            <a:extLst>
              <a:ext uri="{28A0092B-C50C-407E-A947-70E740481C1C}">
                <a14:useLocalDpi xmlns:a14="http://schemas.microsoft.com/office/drawing/2010/main" val="0"/>
              </a:ext>
            </a:extLst>
          </a:blip>
          <a:srcRect t="42169" r="85005" b="30119"/>
          <a:stretch>
            <a:fillRect/>
          </a:stretch>
        </p:blipFill>
        <p:spPr bwMode="auto">
          <a:xfrm>
            <a:off x="381000" y="228600"/>
            <a:ext cx="1752600" cy="4478338"/>
          </a:xfrm>
          <a:prstGeom prst="rect">
            <a:avLst/>
          </a:prstGeom>
          <a:noFill/>
          <a:ln w="12699">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19460" name="Straight Arrow Connector 6"/>
          <p:cNvCxnSpPr>
            <a:cxnSpLocks noChangeShapeType="1"/>
          </p:cNvCxnSpPr>
          <p:nvPr/>
        </p:nvCxnSpPr>
        <p:spPr bwMode="auto">
          <a:xfrm rot="10800000">
            <a:off x="1600200" y="3505200"/>
            <a:ext cx="2286000" cy="4572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9461" name="Picture 3" descr="ch18_05"/>
          <p:cNvPicPr>
            <a:picLocks noChangeAspect="1" noChangeArrowheads="1"/>
          </p:cNvPicPr>
          <p:nvPr/>
        </p:nvPicPr>
        <p:blipFill>
          <a:blip r:embed="rId3">
            <a:extLst>
              <a:ext uri="{28A0092B-C50C-407E-A947-70E740481C1C}">
                <a14:useLocalDpi xmlns:a14="http://schemas.microsoft.com/office/drawing/2010/main" val="0"/>
              </a:ext>
            </a:extLst>
          </a:blip>
          <a:srcRect l="31656" t="89157" r="33356" b="-1205"/>
          <a:stretch>
            <a:fillRect/>
          </a:stretch>
        </p:blipFill>
        <p:spPr bwMode="auto">
          <a:xfrm>
            <a:off x="304800" y="4953000"/>
            <a:ext cx="3276600" cy="1560513"/>
          </a:xfrm>
          <a:prstGeom prst="rect">
            <a:avLst/>
          </a:prstGeom>
          <a:noFill/>
          <a:ln w="12699">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19462" name="Straight Arrow Connector 7"/>
          <p:cNvCxnSpPr>
            <a:cxnSpLocks noChangeShapeType="1"/>
          </p:cNvCxnSpPr>
          <p:nvPr/>
        </p:nvCxnSpPr>
        <p:spPr bwMode="auto">
          <a:xfrm rot="10800000">
            <a:off x="3200400" y="6096000"/>
            <a:ext cx="2133600" cy="3048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ch18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04800"/>
            <a:ext cx="4573588" cy="6324600"/>
          </a:xfrm>
          <a:prstGeom prst="rect">
            <a:avLst/>
          </a:prstGeom>
          <a:noFill/>
          <a:ln w="12699">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21507" name="Straight Arrow Connector 6"/>
          <p:cNvCxnSpPr>
            <a:cxnSpLocks noChangeShapeType="1"/>
          </p:cNvCxnSpPr>
          <p:nvPr/>
        </p:nvCxnSpPr>
        <p:spPr bwMode="auto">
          <a:xfrm>
            <a:off x="2209800" y="2590800"/>
            <a:ext cx="3962400" cy="914400"/>
          </a:xfrm>
          <a:prstGeom prst="straightConnector1">
            <a:avLst/>
          </a:prstGeom>
          <a:noFill/>
          <a:ln w="15875" algn="ctr">
            <a:solidFill>
              <a:schemeClr val="tx1"/>
            </a:solidFill>
            <a:round/>
            <a:headEnd/>
            <a:tailEnd type="triangle" w="lg" len="lg"/>
          </a:ln>
          <a:extLst>
            <a:ext uri="{909E8E84-426E-40DD-AFC4-6F175D3DCCD1}">
              <a14:hiddenFill xmlns:a14="http://schemas.microsoft.com/office/drawing/2010/main">
                <a:noFill/>
              </a14:hiddenFill>
            </a:ext>
          </a:extLst>
        </p:spPr>
      </p:cxnSp>
      <p:sp>
        <p:nvSpPr>
          <p:cNvPr id="21508" name="TextBox 7"/>
          <p:cNvSpPr txBox="1">
            <a:spLocks noChangeArrowheads="1"/>
          </p:cNvSpPr>
          <p:nvPr/>
        </p:nvSpPr>
        <p:spPr bwMode="auto">
          <a:xfrm>
            <a:off x="457200" y="1143000"/>
            <a:ext cx="2362200" cy="181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aseline="0">
                <a:latin typeface="Times" panose="02020603050405020304" pitchFamily="18" charset="0"/>
              </a:rPr>
              <a:t>Any (p</a:t>
            </a:r>
            <a:r>
              <a:rPr lang="en-US" altLang="en-US" sz="2800">
                <a:latin typeface="Times" panose="02020603050405020304" pitchFamily="18" charset="0"/>
              </a:rPr>
              <a:t>+</a:t>
            </a:r>
            <a:r>
              <a:rPr lang="en-US" altLang="en-US" sz="2800" baseline="0">
                <a:latin typeface="Times" panose="02020603050405020304" pitchFamily="18" charset="0"/>
              </a:rPr>
              <a:t> , n</a:t>
            </a:r>
            <a:r>
              <a:rPr lang="en-US" altLang="en-US" sz="2800">
                <a:latin typeface="Times" panose="02020603050405020304" pitchFamily="18" charset="0"/>
              </a:rPr>
              <a:t>o</a:t>
            </a:r>
            <a:r>
              <a:rPr lang="en-US" altLang="en-US" sz="2800" baseline="0">
                <a:latin typeface="Times" panose="02020603050405020304" pitchFamily="18" charset="0"/>
              </a:rPr>
              <a:t>) ordered pair in the “red” zone IS stable.</a:t>
            </a:r>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ch18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04800"/>
            <a:ext cx="4573588" cy="6324600"/>
          </a:xfrm>
          <a:prstGeom prst="rect">
            <a:avLst/>
          </a:prstGeom>
          <a:noFill/>
          <a:ln w="12699">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23555" name="Straight Arrow Connector 7"/>
          <p:cNvCxnSpPr>
            <a:cxnSpLocks noChangeShapeType="1"/>
          </p:cNvCxnSpPr>
          <p:nvPr/>
        </p:nvCxnSpPr>
        <p:spPr bwMode="auto">
          <a:xfrm flipV="1">
            <a:off x="2819400" y="4114800"/>
            <a:ext cx="2743200" cy="381000"/>
          </a:xfrm>
          <a:prstGeom prst="straightConnector1">
            <a:avLst/>
          </a:prstGeom>
          <a:noFill/>
          <a:ln w="15875" algn="ctr">
            <a:solidFill>
              <a:schemeClr val="tx1"/>
            </a:solidFill>
            <a:round/>
            <a:headEnd/>
            <a:tailEnd type="triangle" w="lg" len="lg"/>
          </a:ln>
          <a:extLst>
            <a:ext uri="{909E8E84-426E-40DD-AFC4-6F175D3DCCD1}">
              <a14:hiddenFill xmlns:a14="http://schemas.microsoft.com/office/drawing/2010/main">
                <a:noFill/>
              </a14:hiddenFill>
            </a:ext>
          </a:extLst>
        </p:spPr>
      </p:cxnSp>
      <p:sp>
        <p:nvSpPr>
          <p:cNvPr id="23556" name="TextBox 9"/>
          <p:cNvSpPr txBox="1">
            <a:spLocks noChangeArrowheads="1"/>
          </p:cNvSpPr>
          <p:nvPr/>
        </p:nvSpPr>
        <p:spPr bwMode="auto">
          <a:xfrm>
            <a:off x="381000" y="3657600"/>
            <a:ext cx="2819400" cy="2678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aseline="0">
                <a:latin typeface="Times" panose="02020603050405020304" pitchFamily="18" charset="0"/>
              </a:rPr>
              <a:t>Any (p</a:t>
            </a:r>
            <a:r>
              <a:rPr lang="en-US" altLang="en-US" sz="2800">
                <a:latin typeface="Times" panose="02020603050405020304" pitchFamily="18" charset="0"/>
              </a:rPr>
              <a:t>+</a:t>
            </a:r>
            <a:r>
              <a:rPr lang="en-US" altLang="en-US" sz="2800" baseline="0">
                <a:latin typeface="Times" panose="02020603050405020304" pitchFamily="18" charset="0"/>
              </a:rPr>
              <a:t> , n</a:t>
            </a:r>
            <a:r>
              <a:rPr lang="en-US" altLang="en-US" sz="2800">
                <a:latin typeface="Times" panose="02020603050405020304" pitchFamily="18" charset="0"/>
              </a:rPr>
              <a:t>o</a:t>
            </a:r>
            <a:r>
              <a:rPr lang="en-US" altLang="en-US" sz="2800" baseline="0">
                <a:latin typeface="Times" panose="02020603050405020304" pitchFamily="18" charset="0"/>
              </a:rPr>
              <a:t>) ordered pair OUTSIDE of the “</a:t>
            </a:r>
            <a:r>
              <a:rPr lang="en-US" altLang="en-US" sz="2800" b="1" baseline="0">
                <a:latin typeface="Times" panose="02020603050405020304" pitchFamily="18" charset="0"/>
              </a:rPr>
              <a:t>Belt of Stability  of SCIENCE</a:t>
            </a:r>
            <a:r>
              <a:rPr lang="en-US" altLang="en-US" sz="2800" baseline="0">
                <a:latin typeface="Times" panose="02020603050405020304" pitchFamily="18" charset="0"/>
              </a:rPr>
              <a:t>” is NOT stable.</a:t>
            </a:r>
          </a:p>
        </p:txBody>
      </p:sp>
      <p:cxnSp>
        <p:nvCxnSpPr>
          <p:cNvPr id="23557" name="Straight Arrow Connector 7"/>
          <p:cNvCxnSpPr>
            <a:cxnSpLocks noChangeShapeType="1"/>
          </p:cNvCxnSpPr>
          <p:nvPr/>
        </p:nvCxnSpPr>
        <p:spPr bwMode="auto">
          <a:xfrm flipV="1">
            <a:off x="2895600" y="4191000"/>
            <a:ext cx="3200400" cy="304800"/>
          </a:xfrm>
          <a:prstGeom prst="straightConnector1">
            <a:avLst/>
          </a:prstGeom>
          <a:noFill/>
          <a:ln w="15875" algn="ctr">
            <a:solidFill>
              <a:schemeClr val="tx1"/>
            </a:solidFill>
            <a:round/>
            <a:headEnd/>
            <a:tailEnd type="triangle" w="lg" len="lg"/>
          </a:ln>
          <a:extLst>
            <a:ext uri="{909E8E84-426E-40DD-AFC4-6F175D3DCCD1}">
              <a14:hiddenFill xmlns:a14="http://schemas.microsoft.com/office/drawing/2010/main">
                <a:noFill/>
              </a14:hiddenFill>
            </a:ext>
          </a:extLst>
        </p:spPr>
      </p:cxn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ch18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04800"/>
            <a:ext cx="4573588" cy="6324600"/>
          </a:xfrm>
          <a:prstGeom prst="rect">
            <a:avLst/>
          </a:prstGeom>
          <a:noFill/>
          <a:ln w="12699">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25603" name="Straight Arrow Connector 6"/>
          <p:cNvCxnSpPr>
            <a:cxnSpLocks noChangeShapeType="1"/>
          </p:cNvCxnSpPr>
          <p:nvPr/>
        </p:nvCxnSpPr>
        <p:spPr bwMode="auto">
          <a:xfrm>
            <a:off x="2209800" y="2590800"/>
            <a:ext cx="3962400" cy="914400"/>
          </a:xfrm>
          <a:prstGeom prst="straightConnector1">
            <a:avLst/>
          </a:prstGeom>
          <a:noFill/>
          <a:ln w="15875" algn="ctr">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25604" name="Straight Arrow Connector 7"/>
          <p:cNvCxnSpPr>
            <a:cxnSpLocks noChangeShapeType="1"/>
          </p:cNvCxnSpPr>
          <p:nvPr/>
        </p:nvCxnSpPr>
        <p:spPr bwMode="auto">
          <a:xfrm flipV="1">
            <a:off x="2819400" y="4114800"/>
            <a:ext cx="2743200" cy="381000"/>
          </a:xfrm>
          <a:prstGeom prst="straightConnector1">
            <a:avLst/>
          </a:prstGeom>
          <a:noFill/>
          <a:ln w="15875" algn="ctr">
            <a:solidFill>
              <a:schemeClr val="tx1"/>
            </a:solidFill>
            <a:round/>
            <a:headEnd/>
            <a:tailEnd type="triangle" w="lg" len="lg"/>
          </a:ln>
          <a:extLst>
            <a:ext uri="{909E8E84-426E-40DD-AFC4-6F175D3DCCD1}">
              <a14:hiddenFill xmlns:a14="http://schemas.microsoft.com/office/drawing/2010/main">
                <a:noFill/>
              </a14:hiddenFill>
            </a:ext>
          </a:extLst>
        </p:spPr>
      </p:cxnSp>
      <p:sp>
        <p:nvSpPr>
          <p:cNvPr id="25605" name="TextBox 7"/>
          <p:cNvSpPr txBox="1">
            <a:spLocks noChangeArrowheads="1"/>
          </p:cNvSpPr>
          <p:nvPr/>
        </p:nvSpPr>
        <p:spPr bwMode="auto">
          <a:xfrm>
            <a:off x="457200" y="1143000"/>
            <a:ext cx="2362200" cy="181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aseline="0">
                <a:latin typeface="Times" panose="02020603050405020304" pitchFamily="18" charset="0"/>
              </a:rPr>
              <a:t>Any (p</a:t>
            </a:r>
            <a:r>
              <a:rPr lang="en-US" altLang="en-US" sz="2800">
                <a:latin typeface="Times" panose="02020603050405020304" pitchFamily="18" charset="0"/>
              </a:rPr>
              <a:t>+</a:t>
            </a:r>
            <a:r>
              <a:rPr lang="en-US" altLang="en-US" sz="2800" baseline="0">
                <a:latin typeface="Times" panose="02020603050405020304" pitchFamily="18" charset="0"/>
              </a:rPr>
              <a:t> , n</a:t>
            </a:r>
            <a:r>
              <a:rPr lang="en-US" altLang="en-US" sz="2800">
                <a:latin typeface="Times" panose="02020603050405020304" pitchFamily="18" charset="0"/>
              </a:rPr>
              <a:t>o</a:t>
            </a:r>
            <a:r>
              <a:rPr lang="en-US" altLang="en-US" sz="2800" baseline="0">
                <a:latin typeface="Times" panose="02020603050405020304" pitchFamily="18" charset="0"/>
              </a:rPr>
              <a:t>) ordered pair in the “red” zone IS stable.</a:t>
            </a:r>
          </a:p>
        </p:txBody>
      </p:sp>
      <p:sp>
        <p:nvSpPr>
          <p:cNvPr id="25606" name="TextBox 9"/>
          <p:cNvSpPr txBox="1">
            <a:spLocks noChangeArrowheads="1"/>
          </p:cNvSpPr>
          <p:nvPr/>
        </p:nvSpPr>
        <p:spPr bwMode="auto">
          <a:xfrm>
            <a:off x="381000" y="3657600"/>
            <a:ext cx="2819400" cy="2678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aseline="0">
                <a:latin typeface="Times" panose="02020603050405020304" pitchFamily="18" charset="0"/>
              </a:rPr>
              <a:t>Any (p</a:t>
            </a:r>
            <a:r>
              <a:rPr lang="en-US" altLang="en-US" sz="2800">
                <a:latin typeface="Times" panose="02020603050405020304" pitchFamily="18" charset="0"/>
              </a:rPr>
              <a:t>+</a:t>
            </a:r>
            <a:r>
              <a:rPr lang="en-US" altLang="en-US" sz="2800" baseline="0">
                <a:latin typeface="Times" panose="02020603050405020304" pitchFamily="18" charset="0"/>
              </a:rPr>
              <a:t> , n</a:t>
            </a:r>
            <a:r>
              <a:rPr lang="en-US" altLang="en-US" sz="2800">
                <a:latin typeface="Times" panose="02020603050405020304" pitchFamily="18" charset="0"/>
              </a:rPr>
              <a:t>o</a:t>
            </a:r>
            <a:r>
              <a:rPr lang="en-US" altLang="en-US" sz="2800" baseline="0">
                <a:latin typeface="Times" panose="02020603050405020304" pitchFamily="18" charset="0"/>
              </a:rPr>
              <a:t>) ordered pair OUTSIDE of the “</a:t>
            </a:r>
            <a:r>
              <a:rPr lang="en-US" altLang="en-US" sz="2800" b="1" baseline="0">
                <a:latin typeface="Times" panose="02020603050405020304" pitchFamily="18" charset="0"/>
              </a:rPr>
              <a:t>Belt of Stability  of SCIENCE</a:t>
            </a:r>
            <a:r>
              <a:rPr lang="en-US" altLang="en-US" sz="2800" baseline="0">
                <a:latin typeface="Times" panose="02020603050405020304" pitchFamily="18" charset="0"/>
              </a:rPr>
              <a:t>” is NOT stable.</a:t>
            </a:r>
          </a:p>
        </p:txBody>
      </p:sp>
      <p:cxnSp>
        <p:nvCxnSpPr>
          <p:cNvPr id="25607" name="Straight Arrow Connector 7"/>
          <p:cNvCxnSpPr>
            <a:cxnSpLocks noChangeShapeType="1"/>
          </p:cNvCxnSpPr>
          <p:nvPr/>
        </p:nvCxnSpPr>
        <p:spPr bwMode="auto">
          <a:xfrm flipV="1">
            <a:off x="2895600" y="4191000"/>
            <a:ext cx="3200400" cy="304800"/>
          </a:xfrm>
          <a:prstGeom prst="straightConnector1">
            <a:avLst/>
          </a:prstGeom>
          <a:noFill/>
          <a:ln w="15875" algn="ctr">
            <a:solidFill>
              <a:schemeClr val="tx1"/>
            </a:solidFill>
            <a:round/>
            <a:headEnd/>
            <a:tailEnd type="triangle" w="lg" len="lg"/>
          </a:ln>
          <a:extLst>
            <a:ext uri="{909E8E84-426E-40DD-AFC4-6F175D3DCCD1}">
              <a14:hiddenFill xmlns:a14="http://schemas.microsoft.com/office/drawing/2010/main">
                <a:noFill/>
              </a14:hiddenFill>
            </a:ext>
          </a:extLst>
        </p:spPr>
      </p:cxn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1"/>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panose="02020603050405020304" pitchFamily="18" charset="0"/>
            </a:endParaRPr>
          </a:p>
        </p:txBody>
      </p:sp>
      <p:sp>
        <p:nvSpPr>
          <p:cNvPr id="27651" name="Rectangle 32"/>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panose="02020603050405020304" pitchFamily="18" charset="0"/>
            </a:endParaRPr>
          </a:p>
        </p:txBody>
      </p:sp>
      <p:sp>
        <p:nvSpPr>
          <p:cNvPr id="27652" name="Rectangle 33"/>
          <p:cNvSpPr>
            <a:spLocks noGrp="1" noChangeArrowheads="1"/>
          </p:cNvSpPr>
          <p:nvPr>
            <p:ph type="title"/>
          </p:nvPr>
        </p:nvSpPr>
        <p:spPr>
          <a:solidFill>
            <a:srgbClr val="FF9900"/>
          </a:solidFill>
        </p:spPr>
        <p:txBody>
          <a:bodyPr lIns="90488" tIns="44450" rIns="90488" bIns="44450"/>
          <a:lstStyle/>
          <a:p>
            <a:pPr eaLnBrk="1" hangingPunct="1"/>
            <a:r>
              <a:rPr lang="en-US" altLang="en-US" smtClean="0">
                <a:solidFill>
                  <a:schemeClr val="bg1"/>
                </a:solidFill>
              </a:rPr>
              <a:t>Types of Radioactive Decay</a:t>
            </a:r>
          </a:p>
        </p:txBody>
      </p:sp>
      <p:sp>
        <p:nvSpPr>
          <p:cNvPr id="49186" name="Rectangle 34"/>
          <p:cNvSpPr>
            <a:spLocks noGrp="1" noChangeArrowheads="1"/>
          </p:cNvSpPr>
          <p:nvPr>
            <p:ph type="body" sz="half" idx="1"/>
          </p:nvPr>
        </p:nvSpPr>
        <p:spPr>
          <a:xfrm>
            <a:off x="685800" y="1219200"/>
            <a:ext cx="8067675" cy="5486400"/>
          </a:xfrm>
          <a:noFill/>
        </p:spPr>
        <p:txBody>
          <a:bodyPr lIns="90488" tIns="44450" rIns="90488" bIns="44450"/>
          <a:lstStyle/>
          <a:p>
            <a:pPr eaLnBrk="1" hangingPunct="1"/>
            <a:r>
              <a:rPr lang="en-US" altLang="en-US" sz="3200" smtClean="0">
                <a:solidFill>
                  <a:srgbClr val="3333FF"/>
                </a:solidFill>
              </a:rPr>
              <a:t>Alpha particle emission (</a:t>
            </a:r>
            <a:r>
              <a:rPr lang="en-US" altLang="en-US" sz="3200" smtClean="0">
                <a:solidFill>
                  <a:srgbClr val="3333FF"/>
                </a:solidFill>
                <a:latin typeface="Symbol" panose="05050102010706020507" pitchFamily="18" charset="2"/>
              </a:rPr>
              <a:t></a:t>
            </a:r>
            <a:r>
              <a:rPr lang="en-US" altLang="en-US" sz="3200" smtClean="0">
                <a:solidFill>
                  <a:srgbClr val="3333FF"/>
                </a:solidFill>
              </a:rPr>
              <a:t>):</a:t>
            </a:r>
          </a:p>
          <a:p>
            <a:pPr lvl="1" eaLnBrk="1" hangingPunct="1"/>
            <a:r>
              <a:rPr lang="en-US" altLang="en-US" sz="2800" smtClean="0"/>
              <a:t>a.k.a: alpha decay</a:t>
            </a:r>
          </a:p>
          <a:p>
            <a:pPr lvl="1" eaLnBrk="1" hangingPunct="1"/>
            <a:r>
              <a:rPr lang="en-US" altLang="en-US" sz="2800" smtClean="0"/>
              <a:t>Alpha particles have low penetrating power (paper can stop them)</a:t>
            </a:r>
          </a:p>
          <a:p>
            <a:pPr lvl="1" eaLnBrk="1" hangingPunct="1"/>
            <a:r>
              <a:rPr lang="en-US" altLang="en-US" sz="2800" smtClean="0"/>
              <a:t>A cluster of 2 protons and 2 neutrons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8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1"/>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panose="02020603050405020304" pitchFamily="18" charset="0"/>
            </a:endParaRPr>
          </a:p>
        </p:txBody>
      </p:sp>
      <p:sp>
        <p:nvSpPr>
          <p:cNvPr id="29699" name="Rectangle 32"/>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panose="02020603050405020304" pitchFamily="18" charset="0"/>
            </a:endParaRPr>
          </a:p>
        </p:txBody>
      </p:sp>
      <p:sp>
        <p:nvSpPr>
          <p:cNvPr id="29700" name="Rectangle 33"/>
          <p:cNvSpPr>
            <a:spLocks noGrp="1" noChangeArrowheads="1"/>
          </p:cNvSpPr>
          <p:nvPr>
            <p:ph type="title"/>
          </p:nvPr>
        </p:nvSpPr>
        <p:spPr>
          <a:solidFill>
            <a:srgbClr val="FF9900"/>
          </a:solidFill>
        </p:spPr>
        <p:txBody>
          <a:bodyPr lIns="90488" tIns="44450" rIns="90488" bIns="44450"/>
          <a:lstStyle/>
          <a:p>
            <a:pPr eaLnBrk="1" hangingPunct="1"/>
            <a:r>
              <a:rPr lang="en-US" altLang="en-US" smtClean="0">
                <a:solidFill>
                  <a:schemeClr val="bg1"/>
                </a:solidFill>
              </a:rPr>
              <a:t>Types of Radioactive Decay</a:t>
            </a:r>
          </a:p>
        </p:txBody>
      </p:sp>
      <p:sp>
        <p:nvSpPr>
          <p:cNvPr id="29701" name="Rectangle 34"/>
          <p:cNvSpPr>
            <a:spLocks noGrp="1" noChangeArrowheads="1"/>
          </p:cNvSpPr>
          <p:nvPr>
            <p:ph type="body" sz="half" idx="1"/>
          </p:nvPr>
        </p:nvSpPr>
        <p:spPr>
          <a:xfrm>
            <a:off x="685800" y="1219200"/>
            <a:ext cx="8067675" cy="5486400"/>
          </a:xfrm>
          <a:noFill/>
        </p:spPr>
        <p:txBody>
          <a:bodyPr lIns="90488" tIns="44450" rIns="90488" bIns="44450"/>
          <a:lstStyle/>
          <a:p>
            <a:pPr eaLnBrk="1" hangingPunct="1"/>
            <a:r>
              <a:rPr lang="en-US" altLang="en-US" sz="3200" smtClean="0">
                <a:solidFill>
                  <a:srgbClr val="3333FF"/>
                </a:solidFill>
              </a:rPr>
              <a:t>Alpha particle emission (</a:t>
            </a:r>
            <a:r>
              <a:rPr lang="en-US" altLang="en-US" sz="3200" smtClean="0">
                <a:solidFill>
                  <a:srgbClr val="3333FF"/>
                </a:solidFill>
                <a:latin typeface="Symbol" panose="05050102010706020507" pitchFamily="18" charset="2"/>
              </a:rPr>
              <a:t></a:t>
            </a:r>
            <a:r>
              <a:rPr lang="en-US" altLang="en-US" sz="3200" smtClean="0">
                <a:solidFill>
                  <a:srgbClr val="3333FF"/>
                </a:solidFill>
              </a:rPr>
              <a:t>):</a:t>
            </a:r>
          </a:p>
          <a:p>
            <a:pPr lvl="1" eaLnBrk="1" hangingPunct="1"/>
            <a:r>
              <a:rPr lang="en-US" altLang="en-US" sz="2800" smtClean="0"/>
              <a:t>a.k.a: alpha decay</a:t>
            </a:r>
          </a:p>
          <a:p>
            <a:pPr lvl="1" eaLnBrk="1" hangingPunct="1"/>
            <a:r>
              <a:rPr lang="en-US" altLang="en-US" sz="2800" smtClean="0"/>
              <a:t>Alpha particles have low penetrating power (paper can stop them)</a:t>
            </a:r>
          </a:p>
          <a:p>
            <a:pPr lvl="1" eaLnBrk="1" hangingPunct="1"/>
            <a:r>
              <a:rPr lang="en-US" altLang="en-US" sz="2800" smtClean="0"/>
              <a:t>A cluster of 2 protons and 2 neutrons</a:t>
            </a:r>
          </a:p>
          <a:p>
            <a:pPr lvl="1" eaLnBrk="1" hangingPunct="1"/>
            <a:r>
              <a:rPr lang="en-US" altLang="en-US" sz="2800" smtClean="0"/>
              <a:t>Symbol for alpha particles in </a:t>
            </a:r>
            <a:r>
              <a:rPr lang="en-US" altLang="en-US" sz="2800" b="1" smtClean="0"/>
              <a:t>nuclear equations</a:t>
            </a:r>
            <a:r>
              <a:rPr lang="en-US" altLang="en-US" sz="2800" smtClean="0"/>
              <a:t>: </a:t>
            </a:r>
          </a:p>
        </p:txBody>
      </p:sp>
      <p:pic>
        <p:nvPicPr>
          <p:cNvPr id="29702" name="Picture 9" descr="alpha symbo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267200"/>
            <a:ext cx="636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1"/>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panose="02020603050405020304" pitchFamily="18" charset="0"/>
            </a:endParaRPr>
          </a:p>
        </p:txBody>
      </p:sp>
      <p:sp>
        <p:nvSpPr>
          <p:cNvPr id="31747" name="Rectangle 32"/>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panose="02020603050405020304" pitchFamily="18" charset="0"/>
            </a:endParaRPr>
          </a:p>
        </p:txBody>
      </p:sp>
      <p:sp>
        <p:nvSpPr>
          <p:cNvPr id="31748" name="Rectangle 33"/>
          <p:cNvSpPr>
            <a:spLocks noGrp="1" noChangeArrowheads="1"/>
          </p:cNvSpPr>
          <p:nvPr>
            <p:ph type="title"/>
          </p:nvPr>
        </p:nvSpPr>
        <p:spPr>
          <a:solidFill>
            <a:srgbClr val="FF9900"/>
          </a:solidFill>
        </p:spPr>
        <p:txBody>
          <a:bodyPr lIns="90488" tIns="44450" rIns="90488" bIns="44450"/>
          <a:lstStyle/>
          <a:p>
            <a:pPr eaLnBrk="1" hangingPunct="1"/>
            <a:r>
              <a:rPr lang="en-US" altLang="en-US" smtClean="0">
                <a:solidFill>
                  <a:schemeClr val="bg1"/>
                </a:solidFill>
              </a:rPr>
              <a:t>Types of Radioactive Decay</a:t>
            </a:r>
          </a:p>
        </p:txBody>
      </p:sp>
      <p:sp>
        <p:nvSpPr>
          <p:cNvPr id="49186" name="Rectangle 34"/>
          <p:cNvSpPr>
            <a:spLocks noGrp="1" noChangeArrowheads="1"/>
          </p:cNvSpPr>
          <p:nvPr>
            <p:ph type="body" sz="half" idx="1"/>
          </p:nvPr>
        </p:nvSpPr>
        <p:spPr>
          <a:xfrm>
            <a:off x="685800" y="1219200"/>
            <a:ext cx="8067675" cy="5486400"/>
          </a:xfrm>
        </p:spPr>
        <p:txBody>
          <a:bodyPr lIns="90488" tIns="44450" rIns="90488" bIns="44450"/>
          <a:lstStyle/>
          <a:p>
            <a:pPr marL="508000" indent="-392113" eaLnBrk="1" hangingPunct="1">
              <a:buFontTx/>
              <a:buNone/>
              <a:defRPr/>
            </a:pPr>
            <a:endParaRPr lang="en-US" dirty="0" smtClean="0">
              <a:solidFill>
                <a:srgbClr val="3333FF"/>
              </a:solidFill>
            </a:endParaRPr>
          </a:p>
          <a:p>
            <a:pPr marL="508000" indent="-392113" eaLnBrk="1" hangingPunct="1">
              <a:defRPr/>
            </a:pPr>
            <a:r>
              <a:rPr lang="en-US" dirty="0" smtClean="0">
                <a:solidFill>
                  <a:srgbClr val="3333FF"/>
                </a:solidFill>
              </a:rPr>
              <a:t>“Purpose” of alpha emission:  </a:t>
            </a:r>
          </a:p>
          <a:p>
            <a:pPr marL="908050" lvl="1" indent="-392113" eaLnBrk="1" hangingPunct="1">
              <a:defRPr/>
            </a:pPr>
            <a:r>
              <a:rPr lang="en-US" sz="2800" b="1" dirty="0" smtClean="0"/>
              <a:t>to reduce the number of protons</a:t>
            </a:r>
            <a:r>
              <a:rPr lang="en-US" sz="2800" dirty="0" smtClean="0"/>
              <a:t> in the nucleus that has over 83 protons.</a:t>
            </a:r>
          </a:p>
          <a:p>
            <a:pPr lvl="1" eaLnBrk="1" hangingPunct="1">
              <a:buFontTx/>
              <a:buNone/>
              <a:defRPr/>
            </a:pPr>
            <a:r>
              <a:rPr lang="en-US" sz="2800" dirty="0" smtClean="0"/>
              <a:t> </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1"/>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panose="02020603050405020304" pitchFamily="18" charset="0"/>
            </a:endParaRPr>
          </a:p>
        </p:txBody>
      </p:sp>
      <p:sp>
        <p:nvSpPr>
          <p:cNvPr id="33795" name="Rectangle 32"/>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panose="02020603050405020304" pitchFamily="18" charset="0"/>
            </a:endParaRPr>
          </a:p>
        </p:txBody>
      </p:sp>
      <p:sp>
        <p:nvSpPr>
          <p:cNvPr id="33796" name="Rectangle 33"/>
          <p:cNvSpPr>
            <a:spLocks noGrp="1" noChangeArrowheads="1"/>
          </p:cNvSpPr>
          <p:nvPr>
            <p:ph type="title"/>
          </p:nvPr>
        </p:nvSpPr>
        <p:spPr>
          <a:solidFill>
            <a:srgbClr val="FF9900"/>
          </a:solidFill>
        </p:spPr>
        <p:txBody>
          <a:bodyPr lIns="90488" tIns="44450" rIns="90488" bIns="44450"/>
          <a:lstStyle/>
          <a:p>
            <a:pPr eaLnBrk="1" hangingPunct="1"/>
            <a:r>
              <a:rPr lang="en-US" altLang="en-US" smtClean="0">
                <a:solidFill>
                  <a:schemeClr val="bg1"/>
                </a:solidFill>
              </a:rPr>
              <a:t>Types of Radioactive Decay</a:t>
            </a:r>
          </a:p>
        </p:txBody>
      </p:sp>
      <p:sp>
        <p:nvSpPr>
          <p:cNvPr id="49186" name="Rectangle 34"/>
          <p:cNvSpPr>
            <a:spLocks noGrp="1" noChangeArrowheads="1"/>
          </p:cNvSpPr>
          <p:nvPr>
            <p:ph type="body" sz="half" idx="1"/>
          </p:nvPr>
        </p:nvSpPr>
        <p:spPr>
          <a:xfrm>
            <a:off x="685800" y="1219200"/>
            <a:ext cx="8067675" cy="5486400"/>
          </a:xfrm>
        </p:spPr>
        <p:txBody>
          <a:bodyPr lIns="90488" tIns="44450" rIns="90488" bIns="44450"/>
          <a:lstStyle/>
          <a:p>
            <a:pPr eaLnBrk="1" hangingPunct="1">
              <a:defRPr/>
            </a:pPr>
            <a:r>
              <a:rPr lang="en-US" sz="3200" dirty="0" smtClean="0">
                <a:solidFill>
                  <a:srgbClr val="3333FF"/>
                </a:solidFill>
              </a:rPr>
              <a:t>Alpha emission (</a:t>
            </a:r>
            <a:r>
              <a:rPr lang="en-US" sz="3200" dirty="0" smtClean="0">
                <a:solidFill>
                  <a:srgbClr val="3333FF"/>
                </a:solidFill>
                <a:latin typeface="Symbol" pitchFamily="18" charset="2"/>
              </a:rPr>
              <a:t></a:t>
            </a:r>
            <a:r>
              <a:rPr lang="en-US" sz="3200" dirty="0" smtClean="0">
                <a:solidFill>
                  <a:srgbClr val="3333FF"/>
                </a:solidFill>
              </a:rPr>
              <a:t>):</a:t>
            </a:r>
          </a:p>
          <a:p>
            <a:pPr marL="508000" indent="-392113" eaLnBrk="1" hangingPunct="1">
              <a:defRPr/>
            </a:pPr>
            <a:r>
              <a:rPr lang="en-US" dirty="0" smtClean="0"/>
              <a:t>Example:            </a:t>
            </a:r>
            <a:r>
              <a:rPr lang="en-US" dirty="0" smtClean="0">
                <a:sym typeface="Wingdings" pitchFamily="2" charset="2"/>
              </a:rPr>
              <a:t>  </a:t>
            </a:r>
            <a:r>
              <a:rPr lang="en-US" dirty="0" smtClean="0"/>
              <a:t>          +  </a:t>
            </a:r>
          </a:p>
          <a:p>
            <a:pPr lvl="1" eaLnBrk="1" hangingPunct="1">
              <a:buFontTx/>
              <a:buNone/>
              <a:defRPr/>
            </a:pPr>
            <a:r>
              <a:rPr lang="en-US" sz="2800" dirty="0" smtClean="0"/>
              <a:t> </a:t>
            </a:r>
          </a:p>
        </p:txBody>
      </p:sp>
      <p:sp>
        <p:nvSpPr>
          <p:cNvPr id="12" name="TextBox 11"/>
          <p:cNvSpPr txBox="1"/>
          <p:nvPr/>
        </p:nvSpPr>
        <p:spPr>
          <a:xfrm>
            <a:off x="2819400" y="1752600"/>
            <a:ext cx="1219200" cy="879475"/>
          </a:xfrm>
          <a:prstGeom prst="rect">
            <a:avLst/>
          </a:prstGeom>
          <a:noFill/>
        </p:spPr>
        <p:txBody>
          <a:bodyPr>
            <a:spAutoFit/>
          </a:bodyPr>
          <a:lstStyle/>
          <a:p>
            <a:pPr marL="508000" indent="-392113">
              <a:defRPr/>
            </a:pPr>
            <a:r>
              <a:rPr lang="en-US" sz="3200" dirty="0">
                <a:latin typeface="Arial" charset="0"/>
              </a:rPr>
              <a:t>238</a:t>
            </a:r>
            <a:r>
              <a:rPr lang="en-US" sz="3200" baseline="0" dirty="0">
                <a:latin typeface="Arial" charset="0"/>
              </a:rPr>
              <a:t>U</a:t>
            </a:r>
            <a:endParaRPr lang="en-US" sz="3200" baseline="0" dirty="0">
              <a:latin typeface="Arial" charset="0"/>
              <a:sym typeface="Wingdings" pitchFamily="2" charset="2"/>
            </a:endParaRPr>
          </a:p>
          <a:p>
            <a:pPr indent="-392113">
              <a:lnSpc>
                <a:spcPct val="60000"/>
              </a:lnSpc>
              <a:spcBef>
                <a:spcPts val="0"/>
              </a:spcBef>
              <a:defRPr/>
            </a:pPr>
            <a:r>
              <a:rPr lang="en-US" sz="3200" baseline="0" dirty="0">
                <a:latin typeface="Arial" charset="0"/>
              </a:rPr>
              <a:t>  </a:t>
            </a:r>
            <a:r>
              <a:rPr lang="en-US" sz="3200" dirty="0">
                <a:latin typeface="Arial" charset="0"/>
              </a:rPr>
              <a:t>92</a:t>
            </a:r>
            <a:endParaRPr lang="en-US" sz="3200" dirty="0"/>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1"/>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panose="02020603050405020304" pitchFamily="18" charset="0"/>
            </a:endParaRPr>
          </a:p>
        </p:txBody>
      </p:sp>
      <p:sp>
        <p:nvSpPr>
          <p:cNvPr id="35843" name="Rectangle 32"/>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panose="02020603050405020304" pitchFamily="18" charset="0"/>
            </a:endParaRPr>
          </a:p>
        </p:txBody>
      </p:sp>
      <p:sp>
        <p:nvSpPr>
          <p:cNvPr id="35844" name="Rectangle 33"/>
          <p:cNvSpPr>
            <a:spLocks noGrp="1" noChangeArrowheads="1"/>
          </p:cNvSpPr>
          <p:nvPr>
            <p:ph type="title"/>
          </p:nvPr>
        </p:nvSpPr>
        <p:spPr>
          <a:solidFill>
            <a:srgbClr val="FF9900"/>
          </a:solidFill>
        </p:spPr>
        <p:txBody>
          <a:bodyPr lIns="90488" tIns="44450" rIns="90488" bIns="44450"/>
          <a:lstStyle/>
          <a:p>
            <a:pPr eaLnBrk="1" hangingPunct="1"/>
            <a:r>
              <a:rPr lang="en-US" altLang="en-US" smtClean="0">
                <a:solidFill>
                  <a:schemeClr val="bg1"/>
                </a:solidFill>
              </a:rPr>
              <a:t>Types of Radioactive Decay</a:t>
            </a:r>
          </a:p>
        </p:txBody>
      </p:sp>
      <p:sp>
        <p:nvSpPr>
          <p:cNvPr id="49186" name="Rectangle 34"/>
          <p:cNvSpPr>
            <a:spLocks noGrp="1" noChangeArrowheads="1"/>
          </p:cNvSpPr>
          <p:nvPr>
            <p:ph type="body" sz="half" idx="1"/>
          </p:nvPr>
        </p:nvSpPr>
        <p:spPr>
          <a:xfrm>
            <a:off x="685800" y="1219200"/>
            <a:ext cx="8067675" cy="5486400"/>
          </a:xfrm>
        </p:spPr>
        <p:txBody>
          <a:bodyPr lIns="90488" tIns="44450" rIns="90488" bIns="44450"/>
          <a:lstStyle/>
          <a:p>
            <a:pPr eaLnBrk="1" hangingPunct="1">
              <a:defRPr/>
            </a:pPr>
            <a:r>
              <a:rPr lang="en-US" sz="3200" dirty="0" smtClean="0">
                <a:solidFill>
                  <a:srgbClr val="3333FF"/>
                </a:solidFill>
              </a:rPr>
              <a:t>Alpha emission (</a:t>
            </a:r>
            <a:r>
              <a:rPr lang="en-US" sz="3200" dirty="0" smtClean="0">
                <a:solidFill>
                  <a:srgbClr val="3333FF"/>
                </a:solidFill>
                <a:latin typeface="Symbol" pitchFamily="18" charset="2"/>
              </a:rPr>
              <a:t></a:t>
            </a:r>
            <a:r>
              <a:rPr lang="en-US" sz="3200" dirty="0" smtClean="0">
                <a:solidFill>
                  <a:srgbClr val="3333FF"/>
                </a:solidFill>
              </a:rPr>
              <a:t>):</a:t>
            </a:r>
          </a:p>
          <a:p>
            <a:pPr marL="508000" indent="-392113" eaLnBrk="1" hangingPunct="1">
              <a:defRPr/>
            </a:pPr>
            <a:r>
              <a:rPr lang="en-US" dirty="0" smtClean="0"/>
              <a:t>Example:            </a:t>
            </a:r>
            <a:r>
              <a:rPr lang="en-US" dirty="0" smtClean="0">
                <a:sym typeface="Wingdings" pitchFamily="2" charset="2"/>
              </a:rPr>
              <a:t>  </a:t>
            </a:r>
            <a:r>
              <a:rPr lang="en-US" dirty="0" smtClean="0"/>
              <a:t>          +  </a:t>
            </a:r>
          </a:p>
          <a:p>
            <a:pPr marL="508000" indent="-392113" eaLnBrk="1" hangingPunct="1">
              <a:buFontTx/>
              <a:buNone/>
              <a:defRPr/>
            </a:pPr>
            <a:endParaRPr lang="en-US" dirty="0" smtClean="0">
              <a:solidFill>
                <a:srgbClr val="3333FF"/>
              </a:solidFill>
            </a:endParaRPr>
          </a:p>
          <a:p>
            <a:pPr lvl="1" eaLnBrk="1" hangingPunct="1">
              <a:defRPr/>
            </a:pPr>
            <a:r>
              <a:rPr lang="en-US" sz="2800" dirty="0"/>
              <a:t>The U-238 has “decayed” into Th-234</a:t>
            </a:r>
          </a:p>
          <a:p>
            <a:pPr lvl="1" eaLnBrk="1" hangingPunct="1">
              <a:defRPr/>
            </a:pPr>
            <a:r>
              <a:rPr lang="en-US" sz="2800" dirty="0"/>
              <a:t>When any atom changes into another, it’s called a </a:t>
            </a:r>
            <a:r>
              <a:rPr lang="en-US" sz="2800" b="1" dirty="0"/>
              <a:t>transmutation</a:t>
            </a:r>
            <a:endParaRPr lang="en-US" sz="2800" dirty="0"/>
          </a:p>
          <a:p>
            <a:pPr lvl="1" eaLnBrk="1" hangingPunct="1">
              <a:buFontTx/>
              <a:buNone/>
              <a:defRPr/>
            </a:pPr>
            <a:r>
              <a:rPr lang="en-US" sz="2800" dirty="0" smtClean="0"/>
              <a:t> </a:t>
            </a:r>
          </a:p>
        </p:txBody>
      </p:sp>
      <p:sp>
        <p:nvSpPr>
          <p:cNvPr id="12" name="TextBox 11"/>
          <p:cNvSpPr txBox="1"/>
          <p:nvPr/>
        </p:nvSpPr>
        <p:spPr>
          <a:xfrm>
            <a:off x="2819400" y="1752600"/>
            <a:ext cx="1219200" cy="879475"/>
          </a:xfrm>
          <a:prstGeom prst="rect">
            <a:avLst/>
          </a:prstGeom>
          <a:noFill/>
        </p:spPr>
        <p:txBody>
          <a:bodyPr>
            <a:spAutoFit/>
          </a:bodyPr>
          <a:lstStyle/>
          <a:p>
            <a:pPr marL="508000" indent="-392113">
              <a:defRPr/>
            </a:pPr>
            <a:r>
              <a:rPr lang="en-US" sz="3200" dirty="0">
                <a:latin typeface="Arial" charset="0"/>
              </a:rPr>
              <a:t>238</a:t>
            </a:r>
            <a:r>
              <a:rPr lang="en-US" sz="3200" baseline="0" dirty="0">
                <a:latin typeface="Arial" charset="0"/>
              </a:rPr>
              <a:t>U</a:t>
            </a:r>
            <a:endParaRPr lang="en-US" sz="3200" baseline="0" dirty="0">
              <a:latin typeface="Arial" charset="0"/>
              <a:sym typeface="Wingdings" pitchFamily="2" charset="2"/>
            </a:endParaRPr>
          </a:p>
          <a:p>
            <a:pPr indent="-392113">
              <a:lnSpc>
                <a:spcPct val="60000"/>
              </a:lnSpc>
              <a:spcBef>
                <a:spcPts val="0"/>
              </a:spcBef>
              <a:defRPr/>
            </a:pPr>
            <a:r>
              <a:rPr lang="en-US" sz="3200" baseline="0" dirty="0">
                <a:latin typeface="Arial" charset="0"/>
              </a:rPr>
              <a:t>  </a:t>
            </a:r>
            <a:r>
              <a:rPr lang="en-US" sz="3200" dirty="0">
                <a:latin typeface="Arial" charset="0"/>
              </a:rPr>
              <a:t>92</a:t>
            </a:r>
            <a:endParaRPr lang="en-US" sz="3200" dirty="0"/>
          </a:p>
        </p:txBody>
      </p:sp>
      <p:sp>
        <p:nvSpPr>
          <p:cNvPr id="13" name="TextBox 12"/>
          <p:cNvSpPr txBox="1"/>
          <p:nvPr/>
        </p:nvSpPr>
        <p:spPr>
          <a:xfrm>
            <a:off x="4419600" y="1752600"/>
            <a:ext cx="1066800" cy="879475"/>
          </a:xfrm>
          <a:prstGeom prst="rect">
            <a:avLst/>
          </a:prstGeom>
          <a:noFill/>
        </p:spPr>
        <p:txBody>
          <a:bodyPr>
            <a:spAutoFit/>
          </a:bodyPr>
          <a:lstStyle/>
          <a:p>
            <a:pPr marL="508000" indent="-392113">
              <a:defRPr/>
            </a:pPr>
            <a:r>
              <a:rPr lang="en-US" sz="3200" dirty="0">
                <a:latin typeface="Arial" charset="0"/>
              </a:rPr>
              <a:t>4</a:t>
            </a:r>
            <a:r>
              <a:rPr lang="en-US" sz="3200" baseline="0" dirty="0">
                <a:latin typeface="Arial" charset="0"/>
              </a:rPr>
              <a:t>He</a:t>
            </a:r>
            <a:endParaRPr lang="en-US" sz="3200" baseline="0" dirty="0">
              <a:latin typeface="Arial" charset="0"/>
              <a:sym typeface="Wingdings" pitchFamily="2" charset="2"/>
            </a:endParaRPr>
          </a:p>
          <a:p>
            <a:pPr indent="-392113">
              <a:lnSpc>
                <a:spcPct val="60000"/>
              </a:lnSpc>
              <a:spcBef>
                <a:spcPts val="0"/>
              </a:spcBef>
              <a:defRPr/>
            </a:pPr>
            <a:r>
              <a:rPr lang="en-US" sz="3200" baseline="0" dirty="0">
                <a:latin typeface="Arial" charset="0"/>
              </a:rPr>
              <a:t> </a:t>
            </a:r>
            <a:r>
              <a:rPr lang="en-US" sz="3200" dirty="0">
                <a:latin typeface="Arial" charset="0"/>
              </a:rPr>
              <a:t>2</a:t>
            </a:r>
            <a:endParaRPr lang="en-US" sz="3200" dirty="0"/>
          </a:p>
        </p:txBody>
      </p:sp>
      <p:sp>
        <p:nvSpPr>
          <p:cNvPr id="14" name="TextBox 13"/>
          <p:cNvSpPr txBox="1"/>
          <p:nvPr/>
        </p:nvSpPr>
        <p:spPr>
          <a:xfrm>
            <a:off x="5715000" y="1752600"/>
            <a:ext cx="1295400" cy="879475"/>
          </a:xfrm>
          <a:prstGeom prst="rect">
            <a:avLst/>
          </a:prstGeom>
          <a:noFill/>
        </p:spPr>
        <p:txBody>
          <a:bodyPr>
            <a:spAutoFit/>
          </a:bodyPr>
          <a:lstStyle/>
          <a:p>
            <a:pPr marL="508000" indent="-392113">
              <a:defRPr/>
            </a:pPr>
            <a:r>
              <a:rPr lang="en-US" sz="3200" dirty="0">
                <a:latin typeface="Arial" charset="0"/>
              </a:rPr>
              <a:t>234</a:t>
            </a:r>
            <a:r>
              <a:rPr lang="en-US" sz="3200" baseline="0" dirty="0">
                <a:latin typeface="Arial" charset="0"/>
              </a:rPr>
              <a:t>Th</a:t>
            </a:r>
            <a:endParaRPr lang="en-US" sz="3200" baseline="0" dirty="0">
              <a:latin typeface="Arial" charset="0"/>
              <a:sym typeface="Wingdings" pitchFamily="2" charset="2"/>
            </a:endParaRPr>
          </a:p>
          <a:p>
            <a:pPr indent="-392113">
              <a:lnSpc>
                <a:spcPct val="60000"/>
              </a:lnSpc>
              <a:spcBef>
                <a:spcPts val="0"/>
              </a:spcBef>
              <a:defRPr/>
            </a:pPr>
            <a:r>
              <a:rPr lang="en-US" sz="3200" baseline="0" dirty="0">
                <a:latin typeface="Arial" charset="0"/>
              </a:rPr>
              <a:t>  </a:t>
            </a:r>
            <a:r>
              <a:rPr lang="en-US" sz="3200" dirty="0">
                <a:latin typeface="Arial" charset="0"/>
              </a:rPr>
              <a:t>90</a:t>
            </a:r>
            <a:endParaRPr lang="en-US" sz="3200"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panose="02020603050405020304" pitchFamily="18" charset="0"/>
            </a:endParaRPr>
          </a:p>
        </p:txBody>
      </p:sp>
      <p:sp>
        <p:nvSpPr>
          <p:cNvPr id="37891" name="Rectangle 4"/>
          <p:cNvSpPr>
            <a:spLocks noGrp="1" noChangeArrowheads="1"/>
          </p:cNvSpPr>
          <p:nvPr>
            <p:ph type="title"/>
          </p:nvPr>
        </p:nvSpPr>
        <p:spPr>
          <a:solidFill>
            <a:srgbClr val="FF9900"/>
          </a:solidFill>
        </p:spPr>
        <p:txBody>
          <a:bodyPr lIns="90488" tIns="44450" rIns="90488" bIns="44450"/>
          <a:lstStyle/>
          <a:p>
            <a:pPr eaLnBrk="1" hangingPunct="1"/>
            <a:r>
              <a:rPr lang="en-US" altLang="en-US" smtClean="0">
                <a:solidFill>
                  <a:schemeClr val="bg1"/>
                </a:solidFill>
              </a:rPr>
              <a:t>Types of Radioactive Decay</a:t>
            </a:r>
          </a:p>
        </p:txBody>
      </p:sp>
      <p:sp>
        <p:nvSpPr>
          <p:cNvPr id="142341" name="Rectangle 5"/>
          <p:cNvSpPr>
            <a:spLocks noGrp="1" noChangeArrowheads="1"/>
          </p:cNvSpPr>
          <p:nvPr>
            <p:ph type="body" sz="half" idx="1"/>
          </p:nvPr>
        </p:nvSpPr>
        <p:spPr>
          <a:xfrm>
            <a:off x="533400" y="1219200"/>
            <a:ext cx="8067675" cy="4876800"/>
          </a:xfrm>
          <a:noFill/>
        </p:spPr>
        <p:txBody>
          <a:bodyPr lIns="90488" tIns="44450" rIns="90488" bIns="44450"/>
          <a:lstStyle/>
          <a:p>
            <a:pPr eaLnBrk="1" hangingPunct="1">
              <a:lnSpc>
                <a:spcPct val="90000"/>
              </a:lnSpc>
            </a:pPr>
            <a:r>
              <a:rPr lang="en-US" altLang="en-US" sz="3200" smtClean="0">
                <a:solidFill>
                  <a:srgbClr val="3333FF"/>
                </a:solidFill>
              </a:rPr>
              <a:t>Beta emission (</a:t>
            </a:r>
            <a:r>
              <a:rPr lang="en-US" altLang="en-US" sz="3200" smtClean="0">
                <a:solidFill>
                  <a:srgbClr val="3333FF"/>
                </a:solidFill>
                <a:latin typeface="Symbol" panose="05050102010706020507" pitchFamily="18" charset="2"/>
              </a:rPr>
              <a:t></a:t>
            </a:r>
            <a:r>
              <a:rPr lang="en-US" altLang="en-US" sz="3200" smtClean="0">
                <a:solidFill>
                  <a:srgbClr val="3333FF"/>
                </a:solidFill>
              </a:rPr>
              <a:t>):</a:t>
            </a:r>
            <a:r>
              <a:rPr lang="en-US" altLang="en-US" sz="3200" smtClean="0"/>
              <a:t> </a:t>
            </a:r>
          </a:p>
          <a:p>
            <a:pPr eaLnBrk="1" hangingPunct="1">
              <a:lnSpc>
                <a:spcPct val="90000"/>
              </a:lnSpc>
            </a:pPr>
            <a:r>
              <a:rPr lang="en-US" altLang="en-US" sz="3200" smtClean="0"/>
              <a:t>Medium penetrating power (100x alpha particles)… can go through skin</a:t>
            </a:r>
          </a:p>
          <a:p>
            <a:pPr eaLnBrk="1" hangingPunct="1">
              <a:lnSpc>
                <a:spcPct val="90000"/>
              </a:lnSpc>
            </a:pPr>
            <a:r>
              <a:rPr lang="en-US" altLang="en-US" sz="3200" smtClean="0"/>
              <a:t>They are identical to electrons</a:t>
            </a:r>
          </a:p>
          <a:p>
            <a:pPr eaLnBrk="1" hangingPunct="1">
              <a:lnSpc>
                <a:spcPct val="90000"/>
              </a:lnSpc>
            </a:pPr>
            <a:r>
              <a:rPr lang="en-US" altLang="en-US" sz="3200" smtClean="0"/>
              <a:t>Beta particles are produced when a neutron breaks down into a proton and an electron           n</a:t>
            </a:r>
            <a:r>
              <a:rPr lang="en-US" altLang="en-US" sz="3200" baseline="30000" smtClean="0"/>
              <a:t>0</a:t>
            </a:r>
            <a:r>
              <a:rPr lang="en-US" altLang="en-US" sz="3200" smtClean="0"/>
              <a:t> </a:t>
            </a:r>
            <a:r>
              <a:rPr lang="en-US" altLang="en-US" sz="3200" smtClean="0">
                <a:sym typeface="Wingdings" panose="05000000000000000000" pitchFamily="2" charset="2"/>
              </a:rPr>
              <a:t>  p</a:t>
            </a:r>
            <a:r>
              <a:rPr lang="en-US" altLang="en-US" sz="3200" baseline="30000" smtClean="0">
                <a:sym typeface="Wingdings" panose="05000000000000000000" pitchFamily="2" charset="2"/>
              </a:rPr>
              <a:t>+</a:t>
            </a:r>
            <a:r>
              <a:rPr lang="en-US" altLang="en-US" sz="3200" smtClean="0">
                <a:sym typeface="Wingdings" panose="05000000000000000000" pitchFamily="2" charset="2"/>
              </a:rPr>
              <a:t> + e</a:t>
            </a:r>
            <a:r>
              <a:rPr lang="en-US" altLang="en-US" sz="3200" baseline="30000" smtClean="0">
                <a:sym typeface="Wingdings" panose="05000000000000000000" pitchFamily="2" charset="2"/>
              </a:rPr>
              <a:t>-</a:t>
            </a:r>
            <a:endParaRPr lang="en-US" altLang="en-US" sz="3200" smtClean="0"/>
          </a:p>
          <a:p>
            <a:pPr lvl="1" eaLnBrk="1" hangingPunct="1">
              <a:lnSpc>
                <a:spcPct val="90000"/>
              </a:lnSpc>
            </a:pPr>
            <a:r>
              <a:rPr lang="en-US" altLang="en-US" sz="2800" smtClean="0"/>
              <a:t>The electron </a:t>
            </a:r>
            <a:r>
              <a:rPr lang="en-US" altLang="en-US" sz="2800" smtClean="0">
                <a:latin typeface="Times New Roman" panose="02020603050405020304" pitchFamily="18" charset="0"/>
                <a:cs typeface="Times New Roman" panose="02020603050405020304" pitchFamily="18" charset="0"/>
              </a:rPr>
              <a:t>(beta particle)</a:t>
            </a:r>
            <a:r>
              <a:rPr lang="en-US" altLang="en-US" sz="2800" smtClean="0"/>
              <a:t> is ejected, the proton stays behind</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234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234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234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234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solidFill>
            <a:srgbClr val="FF9900"/>
          </a:solidFill>
        </p:spPr>
        <p:txBody>
          <a:bodyPr/>
          <a:lstStyle/>
          <a:p>
            <a:pPr eaLnBrk="1" hangingPunct="1"/>
            <a:r>
              <a:rPr lang="en-US" altLang="en-US" b="1" smtClean="0">
                <a:solidFill>
                  <a:schemeClr val="bg1"/>
                </a:solidFill>
              </a:rPr>
              <a:t>11.1 Changes in the Nucleus</a:t>
            </a:r>
          </a:p>
        </p:txBody>
      </p:sp>
      <p:sp>
        <p:nvSpPr>
          <p:cNvPr id="240643" name="Rectangle 3"/>
          <p:cNvSpPr>
            <a:spLocks noGrp="1" noChangeArrowheads="1"/>
          </p:cNvSpPr>
          <p:nvPr>
            <p:ph type="body" idx="1"/>
          </p:nvPr>
        </p:nvSpPr>
        <p:spPr/>
        <p:txBody>
          <a:bodyPr/>
          <a:lstStyle/>
          <a:p>
            <a:pPr eaLnBrk="1" hangingPunct="1"/>
            <a:r>
              <a:rPr lang="en-US" altLang="en-US" b="1" smtClean="0"/>
              <a:t>Nuclear reactions</a:t>
            </a:r>
          </a:p>
          <a:p>
            <a:pPr lvl="1" eaLnBrk="1" hangingPunct="1"/>
            <a:r>
              <a:rPr lang="en-US" altLang="en-US" smtClean="0"/>
              <a:t>Any reaction that causes the number of protons and/or neutrons in the </a:t>
            </a:r>
            <a:r>
              <a:rPr lang="en-US" altLang="en-US" b="1" u="sng" smtClean="0"/>
              <a:t>nucleus</a:t>
            </a:r>
            <a:r>
              <a:rPr lang="en-US" altLang="en-US" smtClean="0"/>
              <a:t> of an atom to change</a:t>
            </a:r>
          </a:p>
          <a:p>
            <a:pPr lvl="1" eaLnBrk="1" hangingPunct="1"/>
            <a:r>
              <a:rPr lang="en-US" altLang="en-US" smtClean="0"/>
              <a:t>(</a:t>
            </a:r>
            <a:r>
              <a:rPr lang="en-US" altLang="en-US" b="1" smtClean="0"/>
              <a:t>Chemical</a:t>
            </a:r>
            <a:r>
              <a:rPr lang="en-US" altLang="en-US" smtClean="0"/>
              <a:t> reactions involve the gain, loss or sharing of ELECTRONS)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064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06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panose="02020603050405020304" pitchFamily="18" charset="0"/>
            </a:endParaRPr>
          </a:p>
        </p:txBody>
      </p:sp>
      <p:sp>
        <p:nvSpPr>
          <p:cNvPr id="39939" name="Rectangle 4"/>
          <p:cNvSpPr>
            <a:spLocks noGrp="1" noChangeArrowheads="1"/>
          </p:cNvSpPr>
          <p:nvPr>
            <p:ph type="title"/>
          </p:nvPr>
        </p:nvSpPr>
        <p:spPr>
          <a:solidFill>
            <a:srgbClr val="FF9900"/>
          </a:solidFill>
        </p:spPr>
        <p:txBody>
          <a:bodyPr lIns="90488" tIns="44450" rIns="90488" bIns="44450"/>
          <a:lstStyle/>
          <a:p>
            <a:pPr eaLnBrk="1" hangingPunct="1"/>
            <a:r>
              <a:rPr lang="en-US" altLang="en-US" smtClean="0">
                <a:solidFill>
                  <a:schemeClr val="bg1"/>
                </a:solidFill>
              </a:rPr>
              <a:t>Types of Radioactive Decay</a:t>
            </a:r>
          </a:p>
        </p:txBody>
      </p:sp>
      <p:sp>
        <p:nvSpPr>
          <p:cNvPr id="39940" name="Rectangle 5"/>
          <p:cNvSpPr>
            <a:spLocks noGrp="1" noChangeArrowheads="1"/>
          </p:cNvSpPr>
          <p:nvPr>
            <p:ph type="body" sz="half" idx="1"/>
          </p:nvPr>
        </p:nvSpPr>
        <p:spPr>
          <a:xfrm>
            <a:off x="533400" y="1219200"/>
            <a:ext cx="8067675" cy="4876800"/>
          </a:xfrm>
          <a:noFill/>
        </p:spPr>
        <p:txBody>
          <a:bodyPr lIns="90488" tIns="44450" rIns="90488" bIns="44450"/>
          <a:lstStyle/>
          <a:p>
            <a:pPr eaLnBrk="1" hangingPunct="1">
              <a:lnSpc>
                <a:spcPct val="90000"/>
              </a:lnSpc>
            </a:pPr>
            <a:r>
              <a:rPr lang="en-US" altLang="en-US" sz="3200" smtClean="0">
                <a:solidFill>
                  <a:srgbClr val="3333FF"/>
                </a:solidFill>
              </a:rPr>
              <a:t>Beta emission (</a:t>
            </a:r>
            <a:r>
              <a:rPr lang="en-US" altLang="en-US" sz="3200" smtClean="0">
                <a:solidFill>
                  <a:srgbClr val="3333FF"/>
                </a:solidFill>
                <a:latin typeface="Symbol" panose="05050102010706020507" pitchFamily="18" charset="2"/>
              </a:rPr>
              <a:t></a:t>
            </a:r>
            <a:r>
              <a:rPr lang="en-US" altLang="en-US" sz="3200" smtClean="0">
                <a:solidFill>
                  <a:srgbClr val="3333FF"/>
                </a:solidFill>
              </a:rPr>
              <a:t>):</a:t>
            </a:r>
            <a:r>
              <a:rPr lang="en-US" altLang="en-US" sz="3200" smtClean="0"/>
              <a:t> </a:t>
            </a:r>
          </a:p>
          <a:p>
            <a:pPr eaLnBrk="1" hangingPunct="1">
              <a:lnSpc>
                <a:spcPct val="90000"/>
              </a:lnSpc>
            </a:pPr>
            <a:r>
              <a:rPr lang="en-US" altLang="en-US" sz="3200" smtClean="0"/>
              <a:t>Medium penetrating power (100x alpha particles)… can go through skin</a:t>
            </a:r>
          </a:p>
          <a:p>
            <a:pPr eaLnBrk="1" hangingPunct="1">
              <a:lnSpc>
                <a:spcPct val="90000"/>
              </a:lnSpc>
            </a:pPr>
            <a:r>
              <a:rPr lang="en-US" altLang="en-US" sz="3200" smtClean="0"/>
              <a:t>They are identical to electrons</a:t>
            </a:r>
          </a:p>
          <a:p>
            <a:pPr eaLnBrk="1" hangingPunct="1">
              <a:lnSpc>
                <a:spcPct val="90000"/>
              </a:lnSpc>
            </a:pPr>
            <a:r>
              <a:rPr lang="en-US" altLang="en-US" sz="3200" smtClean="0"/>
              <a:t>Beta particles are produced when a neutron breaks down into a proton and an electron           n</a:t>
            </a:r>
            <a:r>
              <a:rPr lang="en-US" altLang="en-US" sz="3200" baseline="30000" smtClean="0"/>
              <a:t>0</a:t>
            </a:r>
            <a:r>
              <a:rPr lang="en-US" altLang="en-US" sz="3200" smtClean="0"/>
              <a:t> </a:t>
            </a:r>
            <a:r>
              <a:rPr lang="en-US" altLang="en-US" sz="3200" smtClean="0">
                <a:sym typeface="Wingdings" panose="05000000000000000000" pitchFamily="2" charset="2"/>
              </a:rPr>
              <a:t>  p</a:t>
            </a:r>
            <a:r>
              <a:rPr lang="en-US" altLang="en-US" sz="3200" baseline="30000" smtClean="0">
                <a:sym typeface="Wingdings" panose="05000000000000000000" pitchFamily="2" charset="2"/>
              </a:rPr>
              <a:t>+</a:t>
            </a:r>
            <a:r>
              <a:rPr lang="en-US" altLang="en-US" sz="3200" smtClean="0">
                <a:sym typeface="Wingdings" panose="05000000000000000000" pitchFamily="2" charset="2"/>
              </a:rPr>
              <a:t> + e</a:t>
            </a:r>
            <a:r>
              <a:rPr lang="en-US" altLang="en-US" sz="3200" baseline="30000" smtClean="0">
                <a:sym typeface="Wingdings" panose="05000000000000000000" pitchFamily="2" charset="2"/>
              </a:rPr>
              <a:t>-</a:t>
            </a:r>
            <a:endParaRPr lang="en-US" altLang="en-US" sz="3200" smtClean="0"/>
          </a:p>
          <a:p>
            <a:pPr lvl="1" eaLnBrk="1" hangingPunct="1">
              <a:lnSpc>
                <a:spcPct val="90000"/>
              </a:lnSpc>
            </a:pPr>
            <a:r>
              <a:rPr lang="en-US" altLang="en-US" sz="2800" smtClean="0"/>
              <a:t>The electron </a:t>
            </a:r>
            <a:r>
              <a:rPr lang="en-US" altLang="en-US" sz="2800" smtClean="0">
                <a:latin typeface="Times New Roman" panose="02020603050405020304" pitchFamily="18" charset="0"/>
                <a:cs typeface="Times New Roman" panose="02020603050405020304" pitchFamily="18" charset="0"/>
              </a:rPr>
              <a:t>(beta particle)</a:t>
            </a:r>
            <a:r>
              <a:rPr lang="en-US" altLang="en-US" sz="2800" smtClean="0"/>
              <a:t> is ejected, the proton stays behind</a:t>
            </a:r>
          </a:p>
          <a:p>
            <a:pPr lvl="1" eaLnBrk="1" hangingPunct="1">
              <a:lnSpc>
                <a:spcPct val="90000"/>
              </a:lnSpc>
            </a:pPr>
            <a:r>
              <a:rPr lang="en-US" altLang="en-US" sz="2800" smtClean="0"/>
              <a:t>Nuclear equation symbol:</a:t>
            </a:r>
            <a:endParaRPr lang="en-US" altLang="en-US" sz="2800" smtClean="0">
              <a:solidFill>
                <a:srgbClr val="002060"/>
              </a:solidFill>
            </a:endParaRPr>
          </a:p>
        </p:txBody>
      </p:sp>
      <p:pic>
        <p:nvPicPr>
          <p:cNvPr id="39941" name="Picture 4" descr="beta symbol.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5422900"/>
            <a:ext cx="6000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panose="02020603050405020304" pitchFamily="18" charset="0"/>
            </a:endParaRPr>
          </a:p>
        </p:txBody>
      </p:sp>
      <p:sp>
        <p:nvSpPr>
          <p:cNvPr id="4403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panose="02020603050405020304" pitchFamily="18" charset="0"/>
            </a:endParaRPr>
          </a:p>
        </p:txBody>
      </p:sp>
      <p:sp>
        <p:nvSpPr>
          <p:cNvPr id="44036" name="Rectangle 4"/>
          <p:cNvSpPr>
            <a:spLocks noGrp="1" noChangeArrowheads="1"/>
          </p:cNvSpPr>
          <p:nvPr>
            <p:ph type="title"/>
          </p:nvPr>
        </p:nvSpPr>
        <p:spPr>
          <a:solidFill>
            <a:srgbClr val="FF9900"/>
          </a:solidFill>
        </p:spPr>
        <p:txBody>
          <a:bodyPr lIns="90488" tIns="44450" rIns="90488" bIns="44450"/>
          <a:lstStyle/>
          <a:p>
            <a:pPr eaLnBrk="1" hangingPunct="1"/>
            <a:r>
              <a:rPr lang="en-US" altLang="en-US" smtClean="0">
                <a:solidFill>
                  <a:schemeClr val="bg1"/>
                </a:solidFill>
              </a:rPr>
              <a:t>Types of Radioactive Decay</a:t>
            </a:r>
          </a:p>
        </p:txBody>
      </p:sp>
      <p:sp>
        <p:nvSpPr>
          <p:cNvPr id="44037" name="Rectangle 5"/>
          <p:cNvSpPr>
            <a:spLocks noGrp="1" noChangeArrowheads="1"/>
          </p:cNvSpPr>
          <p:nvPr>
            <p:ph type="body" sz="half" idx="1"/>
          </p:nvPr>
        </p:nvSpPr>
        <p:spPr>
          <a:xfrm>
            <a:off x="190500" y="1371600"/>
            <a:ext cx="3390900" cy="4876800"/>
          </a:xfrm>
          <a:noFill/>
        </p:spPr>
        <p:txBody>
          <a:bodyPr lIns="90488" tIns="44450" rIns="90488" bIns="44450"/>
          <a:lstStyle/>
          <a:p>
            <a:pPr eaLnBrk="1" hangingPunct="1"/>
            <a:r>
              <a:rPr lang="en-US" altLang="en-US" dirty="0" smtClean="0"/>
              <a:t>Purpose :  </a:t>
            </a:r>
            <a:r>
              <a:rPr lang="en-US" altLang="en-US" b="1" dirty="0" smtClean="0"/>
              <a:t>to </a:t>
            </a:r>
            <a:r>
              <a:rPr lang="en-US" altLang="en-US" b="1" u="sng" dirty="0" smtClean="0"/>
              <a:t>decrease</a:t>
            </a:r>
            <a:r>
              <a:rPr lang="en-US" altLang="en-US" b="1" dirty="0" smtClean="0"/>
              <a:t> the n</a:t>
            </a:r>
            <a:r>
              <a:rPr lang="en-US" altLang="en-US" b="1" baseline="30000" dirty="0" smtClean="0"/>
              <a:t>o</a:t>
            </a:r>
            <a:r>
              <a:rPr lang="en-US" altLang="en-US" b="1" dirty="0" smtClean="0"/>
              <a:t> to p</a:t>
            </a:r>
            <a:r>
              <a:rPr lang="en-US" altLang="en-US" b="1" baseline="30000" dirty="0" smtClean="0"/>
              <a:t>+</a:t>
            </a:r>
            <a:r>
              <a:rPr lang="en-US" altLang="en-US" b="1" dirty="0" smtClean="0"/>
              <a:t> ratio</a:t>
            </a:r>
            <a:r>
              <a:rPr lang="en-US" altLang="en-US" dirty="0" smtClean="0"/>
              <a:t> of a nucleus that was “above” the</a:t>
            </a:r>
          </a:p>
          <a:p>
            <a:pPr algn="ctr" eaLnBrk="1" hangingPunct="1">
              <a:buFontTx/>
              <a:buNone/>
            </a:pPr>
            <a:r>
              <a:rPr lang="en-US" altLang="en-US" b="1" dirty="0" smtClean="0"/>
              <a:t>BELT OF STABILITY OF SCIENCE!</a:t>
            </a:r>
            <a:endParaRPr lang="en-US" altLang="en-US" dirty="0" smtClean="0"/>
          </a:p>
        </p:txBody>
      </p:sp>
      <p:sp>
        <p:nvSpPr>
          <p:cNvPr id="44038" name="Rectangle 6"/>
          <p:cNvSpPr>
            <a:spLocks noGrp="1" noChangeArrowheads="1"/>
          </p:cNvSpPr>
          <p:nvPr>
            <p:ph type="body" sz="half" idx="2"/>
          </p:nvPr>
        </p:nvSpPr>
        <p:spPr>
          <a:xfrm>
            <a:off x="8077200" y="6019800"/>
            <a:ext cx="838200" cy="457200"/>
          </a:xfrm>
        </p:spPr>
        <p:txBody>
          <a:bodyPr/>
          <a:lstStyle/>
          <a:p>
            <a:pPr algn="ctr" eaLnBrk="1" hangingPunct="1">
              <a:buFontTx/>
              <a:buNone/>
            </a:pPr>
            <a:r>
              <a:rPr lang="en-US" altLang="en-US" sz="2000" smtClean="0"/>
              <a:t>18.1</a:t>
            </a:r>
          </a:p>
        </p:txBody>
      </p:sp>
      <p:pic>
        <p:nvPicPr>
          <p:cNvPr id="44039" name="Picture 10" descr="ch18_05"/>
          <p:cNvPicPr>
            <a:picLocks noChangeAspect="1" noChangeArrowheads="1"/>
          </p:cNvPicPr>
          <p:nvPr/>
        </p:nvPicPr>
        <p:blipFill rotWithShape="1">
          <a:blip r:embed="rId3">
            <a:extLst>
              <a:ext uri="{28A0092B-C50C-407E-A947-70E740481C1C}">
                <a14:useLocalDpi xmlns:a14="http://schemas.microsoft.com/office/drawing/2010/main" val="0"/>
              </a:ext>
            </a:extLst>
          </a:blip>
          <a:srcRect t="20105"/>
          <a:stretch/>
        </p:blipFill>
        <p:spPr bwMode="auto">
          <a:xfrm>
            <a:off x="3733800" y="1283938"/>
            <a:ext cx="5181600" cy="5241556"/>
          </a:xfrm>
          <a:prstGeom prst="rect">
            <a:avLst/>
          </a:prstGeom>
          <a:noFill/>
          <a:ln w="12699">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panose="02020603050405020304" pitchFamily="18" charset="0"/>
            </a:endParaRPr>
          </a:p>
        </p:txBody>
      </p:sp>
      <p:sp>
        <p:nvSpPr>
          <p:cNvPr id="4198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panose="02020603050405020304" pitchFamily="18" charset="0"/>
            </a:endParaRPr>
          </a:p>
        </p:txBody>
      </p:sp>
      <p:sp>
        <p:nvSpPr>
          <p:cNvPr id="41988" name="Rectangle 4"/>
          <p:cNvSpPr>
            <a:spLocks noGrp="1" noChangeArrowheads="1"/>
          </p:cNvSpPr>
          <p:nvPr>
            <p:ph type="title"/>
          </p:nvPr>
        </p:nvSpPr>
        <p:spPr>
          <a:solidFill>
            <a:srgbClr val="FF9900"/>
          </a:solidFill>
        </p:spPr>
        <p:txBody>
          <a:bodyPr lIns="90488" tIns="44450" rIns="90488" bIns="44450"/>
          <a:lstStyle/>
          <a:p>
            <a:pPr eaLnBrk="1" hangingPunct="1"/>
            <a:r>
              <a:rPr lang="en-US" altLang="en-US" smtClean="0">
                <a:solidFill>
                  <a:schemeClr val="bg1"/>
                </a:solidFill>
              </a:rPr>
              <a:t>Types of Radioactive Decay</a:t>
            </a:r>
          </a:p>
        </p:txBody>
      </p:sp>
      <p:sp>
        <p:nvSpPr>
          <p:cNvPr id="41989" name="Rectangle 5"/>
          <p:cNvSpPr>
            <a:spLocks noGrp="1" noChangeArrowheads="1"/>
          </p:cNvSpPr>
          <p:nvPr>
            <p:ph type="body" sz="half" idx="1"/>
          </p:nvPr>
        </p:nvSpPr>
        <p:spPr>
          <a:xfrm>
            <a:off x="457200" y="1371600"/>
            <a:ext cx="4267200" cy="4876800"/>
          </a:xfrm>
          <a:noFill/>
        </p:spPr>
        <p:txBody>
          <a:bodyPr lIns="90488" tIns="44450" rIns="90488" bIns="44450"/>
          <a:lstStyle/>
          <a:p>
            <a:pPr eaLnBrk="1" hangingPunct="1"/>
            <a:r>
              <a:rPr lang="en-US" altLang="en-US" sz="3200" dirty="0" smtClean="0">
                <a:solidFill>
                  <a:srgbClr val="3333FF"/>
                </a:solidFill>
              </a:rPr>
              <a:t>Beta emission (</a:t>
            </a:r>
            <a:r>
              <a:rPr lang="en-US" altLang="en-US" sz="3200" dirty="0" smtClean="0">
                <a:solidFill>
                  <a:srgbClr val="3333FF"/>
                </a:solidFill>
                <a:latin typeface="Symbol" panose="05050102010706020507" pitchFamily="18" charset="2"/>
              </a:rPr>
              <a:t></a:t>
            </a:r>
            <a:r>
              <a:rPr lang="en-US" altLang="en-US" sz="3200" dirty="0" smtClean="0">
                <a:solidFill>
                  <a:srgbClr val="3333FF"/>
                </a:solidFill>
              </a:rPr>
              <a:t>):</a:t>
            </a:r>
            <a:r>
              <a:rPr lang="en-US" altLang="en-US" sz="3200" dirty="0" smtClean="0"/>
              <a:t>   </a:t>
            </a:r>
          </a:p>
        </p:txBody>
      </p:sp>
      <p:sp>
        <p:nvSpPr>
          <p:cNvPr id="41990" name="Rectangle 6"/>
          <p:cNvSpPr>
            <a:spLocks noGrp="1" noChangeArrowheads="1"/>
          </p:cNvSpPr>
          <p:nvPr>
            <p:ph type="body" sz="half" idx="2"/>
          </p:nvPr>
        </p:nvSpPr>
        <p:spPr>
          <a:xfrm>
            <a:off x="8077200" y="6019800"/>
            <a:ext cx="838200" cy="457200"/>
          </a:xfrm>
        </p:spPr>
        <p:txBody>
          <a:bodyPr/>
          <a:lstStyle/>
          <a:p>
            <a:pPr algn="ctr" eaLnBrk="1" hangingPunct="1">
              <a:buFontTx/>
              <a:buNone/>
            </a:pPr>
            <a:r>
              <a:rPr lang="en-US" altLang="en-US" sz="2000" smtClean="0"/>
              <a:t>18.1</a:t>
            </a:r>
          </a:p>
        </p:txBody>
      </p:sp>
      <p:sp>
        <p:nvSpPr>
          <p:cNvPr id="10" name="TextBox 9"/>
          <p:cNvSpPr txBox="1"/>
          <p:nvPr/>
        </p:nvSpPr>
        <p:spPr>
          <a:xfrm>
            <a:off x="1295400" y="2504643"/>
            <a:ext cx="6629400" cy="880241"/>
          </a:xfrm>
          <a:prstGeom prst="rect">
            <a:avLst/>
          </a:prstGeom>
          <a:noFill/>
        </p:spPr>
        <p:txBody>
          <a:bodyPr wrap="square">
            <a:spAutoFit/>
          </a:bodyPr>
          <a:lstStyle/>
          <a:p>
            <a:pPr marL="508000" indent="-392113">
              <a:defRPr/>
            </a:pPr>
            <a:r>
              <a:rPr lang="en-US" sz="3200" dirty="0">
                <a:latin typeface="Arial" charset="0"/>
              </a:rPr>
              <a:t>  99 </a:t>
            </a:r>
            <a:r>
              <a:rPr lang="en-US" sz="3200" baseline="0" dirty="0" err="1">
                <a:latin typeface="Arial" charset="0"/>
              </a:rPr>
              <a:t>Zr</a:t>
            </a:r>
            <a:r>
              <a:rPr lang="en-US" sz="3200" baseline="0" dirty="0">
                <a:latin typeface="Arial" charset="0"/>
              </a:rPr>
              <a:t> </a:t>
            </a:r>
            <a:r>
              <a:rPr lang="en-US" sz="3200" baseline="0" dirty="0" smtClean="0">
                <a:latin typeface="Arial" charset="0"/>
                <a:sym typeface="Wingdings" pitchFamily="2" charset="2"/>
              </a:rPr>
              <a:t> </a:t>
            </a:r>
            <a:r>
              <a:rPr lang="en-US" sz="3200" baseline="-25000" dirty="0" smtClean="0">
                <a:latin typeface="Arial" charset="0"/>
                <a:sym typeface="Wingdings" pitchFamily="2" charset="2"/>
              </a:rPr>
              <a:t>-1</a:t>
            </a:r>
            <a:r>
              <a:rPr lang="en-US" sz="3200" dirty="0" smtClean="0">
                <a:latin typeface="Arial" charset="0"/>
                <a:sym typeface="Wingdings" pitchFamily="2" charset="2"/>
              </a:rPr>
              <a:t>0</a:t>
            </a:r>
            <a:r>
              <a:rPr lang="en-US" sz="3200" baseline="0" dirty="0" smtClean="0">
                <a:latin typeface="Arial" charset="0"/>
                <a:sym typeface="Wingdings" pitchFamily="2" charset="2"/>
              </a:rPr>
              <a:t> e  +  </a:t>
            </a:r>
            <a:r>
              <a:rPr lang="en-US" sz="3200" baseline="-25000" dirty="0" smtClean="0">
                <a:latin typeface="Arial" charset="0"/>
                <a:sym typeface="Wingdings" pitchFamily="2" charset="2"/>
              </a:rPr>
              <a:t>41</a:t>
            </a:r>
            <a:r>
              <a:rPr lang="en-US" sz="3200" dirty="0" smtClean="0">
                <a:latin typeface="Arial" charset="0"/>
                <a:sym typeface="Wingdings" pitchFamily="2" charset="2"/>
              </a:rPr>
              <a:t>99</a:t>
            </a:r>
            <a:r>
              <a:rPr lang="en-US" sz="3200" baseline="0" dirty="0" smtClean="0">
                <a:latin typeface="Arial" charset="0"/>
                <a:sym typeface="Wingdings" pitchFamily="2" charset="2"/>
              </a:rPr>
              <a:t> </a:t>
            </a:r>
            <a:r>
              <a:rPr lang="en-US" sz="3200" baseline="0" dirty="0" err="1" smtClean="0">
                <a:latin typeface="Arial" charset="0"/>
                <a:sym typeface="Wingdings" pitchFamily="2" charset="2"/>
              </a:rPr>
              <a:t>Nb</a:t>
            </a:r>
            <a:r>
              <a:rPr lang="en-US" sz="3200" baseline="0" dirty="0" smtClean="0">
                <a:latin typeface="Arial" charset="0"/>
                <a:sym typeface="Wingdings" pitchFamily="2" charset="2"/>
              </a:rPr>
              <a:t> </a:t>
            </a:r>
            <a:r>
              <a:rPr lang="en-US" sz="3200" baseline="0" dirty="0" smtClean="0">
                <a:latin typeface="Arial" charset="0"/>
              </a:rPr>
              <a:t> </a:t>
            </a:r>
            <a:endParaRPr lang="en-US" sz="3200" baseline="0" dirty="0">
              <a:latin typeface="Arial" charset="0"/>
              <a:sym typeface="Wingdings" pitchFamily="2" charset="2"/>
            </a:endParaRPr>
          </a:p>
          <a:p>
            <a:pPr indent="-392113">
              <a:lnSpc>
                <a:spcPct val="60000"/>
              </a:lnSpc>
              <a:spcBef>
                <a:spcPts val="0"/>
              </a:spcBef>
              <a:defRPr/>
            </a:pPr>
            <a:r>
              <a:rPr lang="en-US" sz="3200" baseline="0" dirty="0">
                <a:latin typeface="Arial" charset="0"/>
              </a:rPr>
              <a:t>  </a:t>
            </a:r>
            <a:r>
              <a:rPr lang="en-US" sz="3200" dirty="0">
                <a:latin typeface="Arial" charset="0"/>
              </a:rPr>
              <a:t>40</a:t>
            </a:r>
            <a:endParaRPr lang="en-US" sz="3200" dirty="0"/>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panose="02020603050405020304" pitchFamily="18" charset="0"/>
            </a:endParaRPr>
          </a:p>
        </p:txBody>
      </p:sp>
      <p:sp>
        <p:nvSpPr>
          <p:cNvPr id="4608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panose="02020603050405020304" pitchFamily="18" charset="0"/>
            </a:endParaRPr>
          </a:p>
        </p:txBody>
      </p:sp>
      <p:sp>
        <p:nvSpPr>
          <p:cNvPr id="46084" name="Rectangle 4"/>
          <p:cNvSpPr>
            <a:spLocks noChangeArrowheads="1"/>
          </p:cNvSpPr>
          <p:nvPr/>
        </p:nvSpPr>
        <p:spPr bwMode="auto">
          <a:xfrm>
            <a:off x="685800" y="228600"/>
            <a:ext cx="7772400" cy="990600"/>
          </a:xfrm>
          <a:prstGeom prst="rect">
            <a:avLst/>
          </a:prstGeom>
          <a:solidFill>
            <a:srgbClr val="FF99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aseline="0">
                <a:solidFill>
                  <a:schemeClr val="bg1"/>
                </a:solidFill>
              </a:rPr>
              <a:t>Types of Radioactive Decay</a:t>
            </a:r>
          </a:p>
        </p:txBody>
      </p:sp>
      <p:sp>
        <p:nvSpPr>
          <p:cNvPr id="34821" name="Rectangle 5"/>
          <p:cNvSpPr>
            <a:spLocks noChangeArrowheads="1"/>
          </p:cNvSpPr>
          <p:nvPr/>
        </p:nvSpPr>
        <p:spPr bwMode="auto">
          <a:xfrm>
            <a:off x="457200" y="1371600"/>
            <a:ext cx="7772400" cy="5181600"/>
          </a:xfrm>
          <a:prstGeom prst="rect">
            <a:avLst/>
          </a:prstGeom>
          <a:noFill/>
          <a:ln w="12700">
            <a:noFill/>
            <a:miter lim="800000"/>
            <a:headEnd/>
            <a:tailEnd/>
          </a:ln>
        </p:spPr>
        <p:txBody>
          <a:bodyPr lIns="90488" tIns="44450" rIns="90488" bIns="44450"/>
          <a:lstStyle/>
          <a:p>
            <a:pPr marL="508000" indent="-392113" eaLnBrk="1" hangingPunct="1">
              <a:spcBef>
                <a:spcPct val="20000"/>
              </a:spcBef>
              <a:buFontTx/>
              <a:buChar char="•"/>
              <a:defRPr/>
            </a:pPr>
            <a:r>
              <a:rPr lang="en-US" sz="3200" baseline="0" dirty="0">
                <a:solidFill>
                  <a:srgbClr val="3333FF"/>
                </a:solidFill>
                <a:latin typeface="Arial" charset="0"/>
              </a:rPr>
              <a:t>Positron decay:</a:t>
            </a:r>
          </a:p>
          <a:p>
            <a:pPr marL="508000" indent="-392113" eaLnBrk="1" hangingPunct="1">
              <a:spcBef>
                <a:spcPct val="20000"/>
              </a:spcBef>
              <a:buFontTx/>
              <a:buChar char="•"/>
              <a:defRPr/>
            </a:pPr>
            <a:r>
              <a:rPr lang="en-US" sz="3200" baseline="0" dirty="0">
                <a:latin typeface="Arial" charset="0"/>
              </a:rPr>
              <a:t>A positron is a particle of </a:t>
            </a:r>
            <a:r>
              <a:rPr lang="en-US" sz="3200" b="1" baseline="0" dirty="0">
                <a:latin typeface="Arial" charset="0"/>
              </a:rPr>
              <a:t>antimatter</a:t>
            </a:r>
          </a:p>
          <a:p>
            <a:pPr marL="908050" lvl="1" indent="-285750" eaLnBrk="1" hangingPunct="1">
              <a:spcBef>
                <a:spcPct val="20000"/>
              </a:spcBef>
              <a:buFontTx/>
              <a:buChar char="–"/>
              <a:defRPr/>
            </a:pPr>
            <a:r>
              <a:rPr lang="en-US" sz="2800" baseline="0" dirty="0">
                <a:latin typeface="Arial" charset="0"/>
              </a:rPr>
              <a:t>Same mass as an electron, but it has a positive charge</a:t>
            </a:r>
          </a:p>
          <a:p>
            <a:pPr marL="0" lvl="1" indent="-285750" eaLnBrk="1" hangingPunct="1">
              <a:spcBef>
                <a:spcPts val="0"/>
              </a:spcBef>
              <a:defRPr/>
            </a:pPr>
            <a:r>
              <a:rPr lang="en-US" sz="2800" baseline="0" dirty="0">
                <a:latin typeface="Arial" charset="0"/>
                <a:sym typeface="Wingdings" pitchFamily="2" charset="2"/>
              </a:rPr>
              <a:t>			      </a:t>
            </a:r>
            <a:endParaRPr lang="en-US" sz="2800" baseline="0" dirty="0">
              <a:latin typeface="Arial" charset="0"/>
            </a:endParaRPr>
          </a:p>
          <a:p>
            <a:pPr marL="508000" indent="-392113" eaLnBrk="1" hangingPunct="1">
              <a:spcBef>
                <a:spcPct val="20000"/>
              </a:spcBef>
              <a:defRPr/>
            </a:pPr>
            <a:endParaRPr lang="en-US" sz="3200" baseline="0" dirty="0">
              <a:latin typeface="Arial" charset="0"/>
            </a:endParaRPr>
          </a:p>
          <a:p>
            <a:pPr marL="508000" indent="-392113" eaLnBrk="1" hangingPunct="1">
              <a:spcBef>
                <a:spcPct val="20000"/>
              </a:spcBef>
              <a:buFontTx/>
              <a:buChar char="•"/>
              <a:defRPr/>
            </a:pPr>
            <a:endParaRPr lang="en-US" sz="3200" baseline="0" dirty="0">
              <a:latin typeface="Arial" charset="0"/>
            </a:endParaRPr>
          </a:p>
        </p:txBody>
      </p:sp>
      <p:sp>
        <p:nvSpPr>
          <p:cNvPr id="46086" name="Rectangle 7"/>
          <p:cNvSpPr>
            <a:spLocks noGrp="1" noChangeArrowheads="1"/>
          </p:cNvSpPr>
          <p:nvPr>
            <p:ph type="body" idx="1"/>
          </p:nvPr>
        </p:nvSpPr>
        <p:spPr>
          <a:xfrm>
            <a:off x="8077200" y="6019800"/>
            <a:ext cx="838200" cy="457200"/>
          </a:xfrm>
        </p:spPr>
        <p:txBody>
          <a:bodyPr/>
          <a:lstStyle/>
          <a:p>
            <a:pPr algn="ctr" eaLnBrk="1" hangingPunct="1">
              <a:buFontTx/>
              <a:buNone/>
            </a:pPr>
            <a:r>
              <a:rPr lang="en-US" altLang="en-US" sz="2400" smtClean="0"/>
              <a:t>18.1</a:t>
            </a:r>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panose="02020603050405020304" pitchFamily="18" charset="0"/>
            </a:endParaRPr>
          </a:p>
        </p:txBody>
      </p:sp>
      <p:sp>
        <p:nvSpPr>
          <p:cNvPr id="4813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panose="02020603050405020304" pitchFamily="18" charset="0"/>
            </a:endParaRPr>
          </a:p>
        </p:txBody>
      </p:sp>
      <p:sp>
        <p:nvSpPr>
          <p:cNvPr id="48132" name="Rectangle 4"/>
          <p:cNvSpPr>
            <a:spLocks noChangeArrowheads="1"/>
          </p:cNvSpPr>
          <p:nvPr/>
        </p:nvSpPr>
        <p:spPr bwMode="auto">
          <a:xfrm>
            <a:off x="685800" y="228600"/>
            <a:ext cx="7772400" cy="990600"/>
          </a:xfrm>
          <a:prstGeom prst="rect">
            <a:avLst/>
          </a:prstGeom>
          <a:solidFill>
            <a:srgbClr val="FF99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aseline="0">
                <a:solidFill>
                  <a:schemeClr val="bg1"/>
                </a:solidFill>
              </a:rPr>
              <a:t>Types of Radioactive Decay</a:t>
            </a:r>
          </a:p>
        </p:txBody>
      </p:sp>
      <p:sp>
        <p:nvSpPr>
          <p:cNvPr id="34821" name="Rectangle 5"/>
          <p:cNvSpPr>
            <a:spLocks noChangeArrowheads="1"/>
          </p:cNvSpPr>
          <p:nvPr/>
        </p:nvSpPr>
        <p:spPr bwMode="auto">
          <a:xfrm>
            <a:off x="457200" y="1371600"/>
            <a:ext cx="7772400" cy="5181600"/>
          </a:xfrm>
          <a:prstGeom prst="rect">
            <a:avLst/>
          </a:prstGeom>
          <a:noFill/>
          <a:ln w="12700">
            <a:noFill/>
            <a:miter lim="800000"/>
            <a:headEnd/>
            <a:tailEnd/>
          </a:ln>
        </p:spPr>
        <p:txBody>
          <a:bodyPr lIns="90488" tIns="44450" rIns="90488" bIns="44450"/>
          <a:lstStyle/>
          <a:p>
            <a:pPr marL="508000" indent="-392113" eaLnBrk="1" hangingPunct="1">
              <a:spcBef>
                <a:spcPct val="20000"/>
              </a:spcBef>
              <a:buFontTx/>
              <a:buChar char="•"/>
              <a:defRPr/>
            </a:pPr>
            <a:r>
              <a:rPr lang="en-US" sz="3200" baseline="0" dirty="0">
                <a:solidFill>
                  <a:srgbClr val="3333FF"/>
                </a:solidFill>
                <a:latin typeface="Arial" charset="0"/>
              </a:rPr>
              <a:t>Positron decay:</a:t>
            </a:r>
          </a:p>
          <a:p>
            <a:pPr marL="508000" indent="-392113" eaLnBrk="1" hangingPunct="1">
              <a:spcBef>
                <a:spcPct val="20000"/>
              </a:spcBef>
              <a:buFontTx/>
              <a:buChar char="•"/>
              <a:defRPr/>
            </a:pPr>
            <a:r>
              <a:rPr lang="en-US" sz="3200" baseline="0" dirty="0">
                <a:latin typeface="Arial" charset="0"/>
              </a:rPr>
              <a:t>A positron is a particle of </a:t>
            </a:r>
            <a:r>
              <a:rPr lang="en-US" sz="3200" b="1" baseline="0" dirty="0">
                <a:latin typeface="Arial" charset="0"/>
              </a:rPr>
              <a:t>antimatter</a:t>
            </a:r>
          </a:p>
          <a:p>
            <a:pPr marL="908050" lvl="1" indent="-285750" eaLnBrk="1" hangingPunct="1">
              <a:spcBef>
                <a:spcPct val="20000"/>
              </a:spcBef>
              <a:buFontTx/>
              <a:buChar char="–"/>
              <a:defRPr/>
            </a:pPr>
            <a:r>
              <a:rPr lang="en-US" sz="2800" baseline="0" dirty="0">
                <a:latin typeface="Arial" charset="0"/>
              </a:rPr>
              <a:t>Same mass as an electron, but it has a positive charge</a:t>
            </a:r>
          </a:p>
          <a:p>
            <a:pPr marL="908050" lvl="1" indent="-285750" eaLnBrk="1" hangingPunct="1">
              <a:spcBef>
                <a:spcPct val="20000"/>
              </a:spcBef>
              <a:buFontTx/>
              <a:buChar char="–"/>
              <a:defRPr/>
            </a:pPr>
            <a:r>
              <a:rPr lang="en-US" sz="2800" baseline="0" dirty="0">
                <a:latin typeface="Arial" charset="0"/>
              </a:rPr>
              <a:t>Formed when a proton decomposes</a:t>
            </a:r>
          </a:p>
          <a:p>
            <a:pPr marL="908050" lvl="1" indent="-285750" eaLnBrk="1" hangingPunct="1">
              <a:spcBef>
                <a:spcPct val="20000"/>
              </a:spcBef>
              <a:defRPr/>
            </a:pPr>
            <a:r>
              <a:rPr lang="en-US" sz="2800" baseline="0" dirty="0">
                <a:latin typeface="Arial" charset="0"/>
              </a:rPr>
              <a:t>         p</a:t>
            </a:r>
            <a:r>
              <a:rPr lang="en-US" sz="2800" dirty="0">
                <a:latin typeface="Arial" charset="0"/>
              </a:rPr>
              <a:t>+</a:t>
            </a:r>
            <a:r>
              <a:rPr lang="en-US" sz="2800" baseline="0" dirty="0">
                <a:latin typeface="Arial" charset="0"/>
              </a:rPr>
              <a:t> </a:t>
            </a:r>
            <a:r>
              <a:rPr lang="en-US" sz="2800" baseline="0" dirty="0">
                <a:latin typeface="Arial" charset="0"/>
                <a:sym typeface="Wingdings" pitchFamily="2" charset="2"/>
              </a:rPr>
              <a:t>  n</a:t>
            </a:r>
            <a:r>
              <a:rPr lang="en-US" sz="2800" dirty="0">
                <a:latin typeface="Arial" charset="0"/>
                <a:sym typeface="Wingdings" pitchFamily="2" charset="2"/>
              </a:rPr>
              <a:t>0</a:t>
            </a:r>
            <a:r>
              <a:rPr lang="en-US" sz="2800" baseline="0" dirty="0">
                <a:latin typeface="Arial" charset="0"/>
                <a:sym typeface="Wingdings" pitchFamily="2" charset="2"/>
              </a:rPr>
              <a:t> +  </a:t>
            </a:r>
          </a:p>
          <a:p>
            <a:pPr marL="0" lvl="1" indent="-285750" eaLnBrk="1" hangingPunct="1">
              <a:spcBef>
                <a:spcPts val="0"/>
              </a:spcBef>
              <a:defRPr/>
            </a:pPr>
            <a:r>
              <a:rPr lang="en-US" sz="2800" baseline="0" dirty="0">
                <a:latin typeface="Arial" charset="0"/>
                <a:sym typeface="Wingdings" pitchFamily="2" charset="2"/>
              </a:rPr>
              <a:t>			      </a:t>
            </a:r>
            <a:endParaRPr lang="en-US" sz="2800" baseline="0" dirty="0">
              <a:latin typeface="Arial" charset="0"/>
            </a:endParaRPr>
          </a:p>
          <a:p>
            <a:pPr marL="508000" indent="-392113" eaLnBrk="1" hangingPunct="1">
              <a:spcBef>
                <a:spcPct val="20000"/>
              </a:spcBef>
              <a:defRPr/>
            </a:pPr>
            <a:endParaRPr lang="en-US" sz="3200" baseline="0" dirty="0">
              <a:latin typeface="Arial" charset="0"/>
            </a:endParaRPr>
          </a:p>
          <a:p>
            <a:pPr marL="508000" indent="-392113" eaLnBrk="1" hangingPunct="1">
              <a:spcBef>
                <a:spcPct val="20000"/>
              </a:spcBef>
              <a:buFontTx/>
              <a:buChar char="•"/>
              <a:defRPr/>
            </a:pPr>
            <a:endParaRPr lang="en-US" sz="3200" baseline="0" dirty="0">
              <a:latin typeface="Arial" charset="0"/>
            </a:endParaRPr>
          </a:p>
        </p:txBody>
      </p:sp>
      <p:sp>
        <p:nvSpPr>
          <p:cNvPr id="48134" name="Rectangle 7"/>
          <p:cNvSpPr>
            <a:spLocks noGrp="1" noChangeArrowheads="1"/>
          </p:cNvSpPr>
          <p:nvPr>
            <p:ph type="body" idx="1"/>
          </p:nvPr>
        </p:nvSpPr>
        <p:spPr>
          <a:xfrm>
            <a:off x="8077200" y="6019800"/>
            <a:ext cx="838200" cy="457200"/>
          </a:xfrm>
        </p:spPr>
        <p:txBody>
          <a:bodyPr/>
          <a:lstStyle/>
          <a:p>
            <a:pPr algn="ctr" eaLnBrk="1" hangingPunct="1">
              <a:buFontTx/>
              <a:buNone/>
            </a:pPr>
            <a:r>
              <a:rPr lang="en-US" altLang="en-US" sz="2400" smtClean="0"/>
              <a:t>18.1</a:t>
            </a:r>
          </a:p>
        </p:txBody>
      </p:sp>
      <p:sp>
        <p:nvSpPr>
          <p:cNvPr id="7" name="TextBox 6"/>
          <p:cNvSpPr txBox="1"/>
          <p:nvPr/>
        </p:nvSpPr>
        <p:spPr>
          <a:xfrm>
            <a:off x="3657600" y="3962400"/>
            <a:ext cx="914400" cy="879475"/>
          </a:xfrm>
          <a:prstGeom prst="rect">
            <a:avLst/>
          </a:prstGeom>
          <a:noFill/>
        </p:spPr>
        <p:txBody>
          <a:bodyPr>
            <a:spAutoFit/>
          </a:bodyPr>
          <a:lstStyle/>
          <a:p>
            <a:pPr marL="508000" indent="-392113">
              <a:defRPr/>
            </a:pPr>
            <a:r>
              <a:rPr lang="en-US" sz="3200" dirty="0">
                <a:latin typeface="Arial" charset="0"/>
              </a:rPr>
              <a:t>0</a:t>
            </a:r>
            <a:r>
              <a:rPr lang="en-US" sz="3200" baseline="0" dirty="0">
                <a:latin typeface="Arial" charset="0"/>
              </a:rPr>
              <a:t>e</a:t>
            </a:r>
            <a:r>
              <a:rPr lang="en-US" sz="3200" dirty="0">
                <a:latin typeface="Arial" charset="0"/>
              </a:rPr>
              <a:t>+</a:t>
            </a:r>
            <a:endParaRPr lang="en-US" sz="3200" baseline="0" dirty="0">
              <a:latin typeface="Arial" charset="0"/>
              <a:sym typeface="Wingdings" pitchFamily="2" charset="2"/>
            </a:endParaRPr>
          </a:p>
          <a:p>
            <a:pPr indent="-392113">
              <a:lnSpc>
                <a:spcPct val="60000"/>
              </a:lnSpc>
              <a:spcBef>
                <a:spcPts val="0"/>
              </a:spcBef>
              <a:defRPr/>
            </a:pPr>
            <a:r>
              <a:rPr lang="en-US" sz="3200" baseline="0" dirty="0">
                <a:latin typeface="Arial" charset="0"/>
              </a:rPr>
              <a:t> </a:t>
            </a:r>
            <a:r>
              <a:rPr lang="en-US" sz="3200" dirty="0">
                <a:latin typeface="Arial" charset="0"/>
              </a:rPr>
              <a:t>1</a:t>
            </a:r>
            <a:endParaRPr lang="en-US" sz="3200" dirty="0"/>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panose="02020603050405020304" pitchFamily="18" charset="0"/>
            </a:endParaRPr>
          </a:p>
        </p:txBody>
      </p:sp>
      <p:sp>
        <p:nvSpPr>
          <p:cNvPr id="5222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panose="02020603050405020304" pitchFamily="18" charset="0"/>
            </a:endParaRPr>
          </a:p>
        </p:txBody>
      </p:sp>
      <p:sp>
        <p:nvSpPr>
          <p:cNvPr id="52228" name="Rectangle 4"/>
          <p:cNvSpPr>
            <a:spLocks noChangeArrowheads="1"/>
          </p:cNvSpPr>
          <p:nvPr/>
        </p:nvSpPr>
        <p:spPr bwMode="auto">
          <a:xfrm>
            <a:off x="685800" y="228600"/>
            <a:ext cx="7772400" cy="990600"/>
          </a:xfrm>
          <a:prstGeom prst="rect">
            <a:avLst/>
          </a:prstGeom>
          <a:solidFill>
            <a:srgbClr val="FF99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aseline="0">
                <a:solidFill>
                  <a:schemeClr val="bg1"/>
                </a:solidFill>
              </a:rPr>
              <a:t>Types of Radioactive Decay</a:t>
            </a:r>
          </a:p>
        </p:txBody>
      </p:sp>
      <p:sp>
        <p:nvSpPr>
          <p:cNvPr id="52229" name="Rectangle 5"/>
          <p:cNvSpPr>
            <a:spLocks noChangeArrowheads="1"/>
          </p:cNvSpPr>
          <p:nvPr/>
        </p:nvSpPr>
        <p:spPr bwMode="auto">
          <a:xfrm>
            <a:off x="457200" y="1371600"/>
            <a:ext cx="7772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508000" indent="-3921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baseline="0" dirty="0" smtClean="0"/>
              <a:t>Purpose </a:t>
            </a:r>
            <a:r>
              <a:rPr lang="en-US" altLang="en-US" baseline="0" dirty="0"/>
              <a:t>is to </a:t>
            </a:r>
            <a:r>
              <a:rPr lang="en-US" altLang="en-US" b="1" baseline="0" dirty="0"/>
              <a:t>increase the n</a:t>
            </a:r>
            <a:r>
              <a:rPr lang="en-US" altLang="en-US" b="1" dirty="0"/>
              <a:t>o</a:t>
            </a:r>
            <a:r>
              <a:rPr lang="en-US" altLang="en-US" b="1" baseline="0" dirty="0"/>
              <a:t> to p</a:t>
            </a:r>
            <a:r>
              <a:rPr lang="en-US" altLang="en-US" b="1" dirty="0"/>
              <a:t>+</a:t>
            </a:r>
            <a:r>
              <a:rPr lang="en-US" altLang="en-US" b="1" baseline="0" dirty="0"/>
              <a:t> ratio</a:t>
            </a:r>
            <a:r>
              <a:rPr lang="en-US" altLang="en-US" baseline="0" dirty="0"/>
              <a:t> for a nuclide that is BELOW the…     </a:t>
            </a:r>
          </a:p>
          <a:p>
            <a:pPr eaLnBrk="1" hangingPunct="1">
              <a:buFontTx/>
              <a:buNone/>
            </a:pPr>
            <a:r>
              <a:rPr lang="en-US" altLang="en-US" b="1" baseline="0" dirty="0"/>
              <a:t>    </a:t>
            </a:r>
          </a:p>
          <a:p>
            <a:pPr eaLnBrk="1" hangingPunct="1">
              <a:buFontTx/>
              <a:buNone/>
            </a:pPr>
            <a:r>
              <a:rPr lang="en-US" altLang="en-US" b="1" baseline="0" dirty="0"/>
              <a:t>    BELT OF </a:t>
            </a:r>
            <a:endParaRPr lang="en-US" altLang="en-US" b="1" baseline="0" dirty="0" smtClean="0"/>
          </a:p>
          <a:p>
            <a:pPr eaLnBrk="1" hangingPunct="1">
              <a:buFontTx/>
              <a:buNone/>
            </a:pPr>
            <a:r>
              <a:rPr lang="en-US" altLang="en-US" b="1" baseline="0" dirty="0" smtClean="0"/>
              <a:t>   STABILITY</a:t>
            </a:r>
            <a:endParaRPr lang="en-US" altLang="en-US" b="1" baseline="0" dirty="0"/>
          </a:p>
          <a:p>
            <a:pPr eaLnBrk="1" hangingPunct="1">
              <a:buFontTx/>
              <a:buNone/>
            </a:pPr>
            <a:r>
              <a:rPr lang="en-US" altLang="en-US" baseline="0" dirty="0"/>
              <a:t>  </a:t>
            </a:r>
            <a:r>
              <a:rPr lang="en-US" altLang="en-US" b="1" baseline="0" dirty="0" smtClean="0"/>
              <a:t>OF </a:t>
            </a:r>
            <a:r>
              <a:rPr lang="en-US" altLang="en-US" b="1" baseline="0" dirty="0"/>
              <a:t>SCIENCE!</a:t>
            </a:r>
            <a:endParaRPr lang="en-US" altLang="en-US" baseline="0" dirty="0"/>
          </a:p>
          <a:p>
            <a:pPr eaLnBrk="1" hangingPunct="1">
              <a:buFontTx/>
              <a:buNone/>
            </a:pPr>
            <a:endParaRPr lang="en-US" altLang="en-US" baseline="0" dirty="0"/>
          </a:p>
          <a:p>
            <a:pPr eaLnBrk="1" hangingPunct="1"/>
            <a:endParaRPr lang="en-US" altLang="en-US" baseline="0" dirty="0"/>
          </a:p>
        </p:txBody>
      </p:sp>
      <p:sp>
        <p:nvSpPr>
          <p:cNvPr id="52231" name="Rectangle 8"/>
          <p:cNvSpPr>
            <a:spLocks noGrp="1" noChangeArrowheads="1"/>
          </p:cNvSpPr>
          <p:nvPr>
            <p:ph type="body" idx="1"/>
          </p:nvPr>
        </p:nvSpPr>
        <p:spPr>
          <a:xfrm>
            <a:off x="8077200" y="6019800"/>
            <a:ext cx="838200" cy="457200"/>
          </a:xfrm>
        </p:spPr>
        <p:txBody>
          <a:bodyPr/>
          <a:lstStyle/>
          <a:p>
            <a:pPr algn="ctr" eaLnBrk="1" hangingPunct="1">
              <a:buFontTx/>
              <a:buNone/>
            </a:pPr>
            <a:r>
              <a:rPr lang="en-US" altLang="en-US" sz="2400" smtClean="0"/>
              <a:t>18.1</a:t>
            </a:r>
          </a:p>
        </p:txBody>
      </p:sp>
      <p:pic>
        <p:nvPicPr>
          <p:cNvPr id="52232" name="Picture 9" descr="ch18_05"/>
          <p:cNvPicPr>
            <a:picLocks noChangeAspect="1" noChangeArrowheads="1"/>
          </p:cNvPicPr>
          <p:nvPr/>
        </p:nvPicPr>
        <p:blipFill rotWithShape="1">
          <a:blip r:embed="rId3">
            <a:extLst>
              <a:ext uri="{28A0092B-C50C-407E-A947-70E740481C1C}">
                <a14:useLocalDpi xmlns:a14="http://schemas.microsoft.com/office/drawing/2010/main" val="0"/>
              </a:ext>
            </a:extLst>
          </a:blip>
          <a:srcRect t="18430"/>
          <a:stretch/>
        </p:blipFill>
        <p:spPr bwMode="auto">
          <a:xfrm>
            <a:off x="3817937" y="2533970"/>
            <a:ext cx="3878263" cy="4005376"/>
          </a:xfrm>
          <a:prstGeom prst="rect">
            <a:avLst/>
          </a:prstGeom>
          <a:noFill/>
          <a:ln w="12699">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panose="02020603050405020304" pitchFamily="18" charset="0"/>
            </a:endParaRPr>
          </a:p>
        </p:txBody>
      </p:sp>
      <p:sp>
        <p:nvSpPr>
          <p:cNvPr id="5017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panose="02020603050405020304" pitchFamily="18" charset="0"/>
            </a:endParaRPr>
          </a:p>
        </p:txBody>
      </p:sp>
      <p:sp>
        <p:nvSpPr>
          <p:cNvPr id="50180" name="Rectangle 4"/>
          <p:cNvSpPr>
            <a:spLocks noChangeArrowheads="1"/>
          </p:cNvSpPr>
          <p:nvPr/>
        </p:nvSpPr>
        <p:spPr bwMode="auto">
          <a:xfrm>
            <a:off x="685800" y="228600"/>
            <a:ext cx="7772400" cy="990600"/>
          </a:xfrm>
          <a:prstGeom prst="rect">
            <a:avLst/>
          </a:prstGeom>
          <a:solidFill>
            <a:srgbClr val="FF99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aseline="0">
                <a:solidFill>
                  <a:schemeClr val="bg1"/>
                </a:solidFill>
              </a:rPr>
              <a:t>Types of Radioactive Decay</a:t>
            </a:r>
          </a:p>
        </p:txBody>
      </p:sp>
      <p:sp>
        <p:nvSpPr>
          <p:cNvPr id="50181" name="Rectangle 5"/>
          <p:cNvSpPr>
            <a:spLocks noChangeArrowheads="1"/>
          </p:cNvSpPr>
          <p:nvPr/>
        </p:nvSpPr>
        <p:spPr bwMode="auto">
          <a:xfrm>
            <a:off x="457200" y="1371600"/>
            <a:ext cx="7772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508000" indent="-3921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baseline="0" dirty="0">
                <a:solidFill>
                  <a:srgbClr val="3333FF"/>
                </a:solidFill>
              </a:rPr>
              <a:t>Positron production</a:t>
            </a:r>
            <a:r>
              <a:rPr lang="en-US" altLang="en-US" baseline="0" dirty="0" smtClean="0">
                <a:solidFill>
                  <a:srgbClr val="3333FF"/>
                </a:solidFill>
              </a:rPr>
              <a:t>: </a:t>
            </a:r>
            <a:r>
              <a:rPr lang="en-US" altLang="en-US" baseline="0" dirty="0" smtClean="0"/>
              <a:t>sodium-22</a:t>
            </a:r>
            <a:endParaRPr lang="en-US" altLang="en-US" baseline="0" dirty="0"/>
          </a:p>
        </p:txBody>
      </p:sp>
      <p:graphicFrame>
        <p:nvGraphicFramePr>
          <p:cNvPr id="50182" name="Object 6">
            <a:hlinkClick r:id="" action="ppaction://ole?verb=0"/>
          </p:cNvPr>
          <p:cNvGraphicFramePr>
            <a:graphicFrameLocks/>
          </p:cNvGraphicFramePr>
          <p:nvPr>
            <p:extLst>
              <p:ext uri="{D42A27DB-BD31-4B8C-83A1-F6EECF244321}">
                <p14:modId xmlns:p14="http://schemas.microsoft.com/office/powerpoint/2010/main" val="432611737"/>
              </p:ext>
            </p:extLst>
          </p:nvPr>
        </p:nvGraphicFramePr>
        <p:xfrm>
          <a:off x="2590800" y="2971800"/>
          <a:ext cx="3125788" cy="522288"/>
        </p:xfrm>
        <a:graphic>
          <a:graphicData uri="http://schemas.openxmlformats.org/presentationml/2006/ole">
            <mc:AlternateContent xmlns:mc="http://schemas.openxmlformats.org/markup-compatibility/2006">
              <mc:Choice xmlns:v="urn:schemas-microsoft-com:vml" Requires="v">
                <p:oleObj spid="_x0000_s50194" r:id="rId4" imgW="3009841" imgH="409489" progId="">
                  <p:embed/>
                </p:oleObj>
              </mc:Choice>
              <mc:Fallback>
                <p:oleObj r:id="rId4" imgW="3009841" imgH="409489" progId="">
                  <p:embed/>
                  <p:pic>
                    <p:nvPicPr>
                      <p:cNvPr id="0" name="Object 6"/>
                      <p:cNvPicPr>
                        <a:picLocks noChangeArrowheads="1"/>
                      </p:cNvPicPr>
                      <p:nvPr/>
                    </p:nvPicPr>
                    <p:blipFill>
                      <a:blip r:embed="rId5">
                        <a:lum bright="-96000"/>
                        <a:extLst>
                          <a:ext uri="{28A0092B-C50C-407E-A947-70E740481C1C}">
                            <a14:useLocalDpi xmlns:a14="http://schemas.microsoft.com/office/drawing/2010/main" val="0"/>
                          </a:ext>
                        </a:extLst>
                      </a:blip>
                      <a:srcRect/>
                      <a:stretch>
                        <a:fillRect/>
                      </a:stretch>
                    </p:blipFill>
                    <p:spPr bwMode="auto">
                      <a:xfrm>
                        <a:off x="2590800" y="2971800"/>
                        <a:ext cx="3125788" cy="522288"/>
                      </a:xfrm>
                      <a:prstGeom prst="rect">
                        <a:avLst/>
                      </a:prstGeom>
                      <a:noFill/>
                      <a:ln>
                        <a:noFill/>
                      </a:ln>
                      <a:effectLst/>
                    </p:spPr>
                  </p:pic>
                </p:oleObj>
              </mc:Fallback>
            </mc:AlternateContent>
          </a:graphicData>
        </a:graphic>
      </p:graphicFrame>
      <p:sp>
        <p:nvSpPr>
          <p:cNvPr id="50183" name="Rectangle 8"/>
          <p:cNvSpPr>
            <a:spLocks noGrp="1" noChangeArrowheads="1"/>
          </p:cNvSpPr>
          <p:nvPr>
            <p:ph type="body" idx="1"/>
          </p:nvPr>
        </p:nvSpPr>
        <p:spPr>
          <a:xfrm>
            <a:off x="8077200" y="6019800"/>
            <a:ext cx="838200" cy="457200"/>
          </a:xfrm>
        </p:spPr>
        <p:txBody>
          <a:bodyPr/>
          <a:lstStyle/>
          <a:p>
            <a:pPr algn="ctr" eaLnBrk="1" hangingPunct="1">
              <a:buFontTx/>
              <a:buNone/>
            </a:pPr>
            <a:r>
              <a:rPr lang="en-US" altLang="en-US" sz="2400" smtClean="0"/>
              <a:t>18.1</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solidFill>
            <a:srgbClr val="FF9900"/>
          </a:solidFill>
        </p:spPr>
        <p:txBody>
          <a:bodyPr/>
          <a:lstStyle/>
          <a:p>
            <a:pPr eaLnBrk="1" hangingPunct="1"/>
            <a:r>
              <a:rPr lang="en-US" altLang="en-US" smtClean="0">
                <a:solidFill>
                  <a:schemeClr val="bg1"/>
                </a:solidFill>
              </a:rPr>
              <a:t>Radioactive Decay Summary</a:t>
            </a:r>
          </a:p>
        </p:txBody>
      </p:sp>
      <p:sp>
        <p:nvSpPr>
          <p:cNvPr id="244739" name="Rectangle 3"/>
          <p:cNvSpPr>
            <a:spLocks noGrp="1" noChangeArrowheads="1"/>
          </p:cNvSpPr>
          <p:nvPr>
            <p:ph type="body" sz="half" idx="1"/>
          </p:nvPr>
        </p:nvSpPr>
        <p:spPr>
          <a:xfrm>
            <a:off x="533400" y="1295400"/>
            <a:ext cx="8153400" cy="5181600"/>
          </a:xfrm>
        </p:spPr>
        <p:txBody>
          <a:bodyPr/>
          <a:lstStyle/>
          <a:p>
            <a:pPr marL="342900" lvl="1" indent="-342900" eaLnBrk="1" hangingPunct="1">
              <a:lnSpc>
                <a:spcPct val="80000"/>
              </a:lnSpc>
              <a:buFontTx/>
              <a:buChar char="•"/>
              <a:defRPr/>
            </a:pPr>
            <a:r>
              <a:rPr lang="en-US" dirty="0" smtClean="0">
                <a:solidFill>
                  <a:srgbClr val="0066FF"/>
                </a:solidFill>
              </a:rPr>
              <a:t>Alpha decay (</a:t>
            </a:r>
            <a:r>
              <a:rPr lang="el-GR" dirty="0" smtClean="0">
                <a:solidFill>
                  <a:srgbClr val="0066FF"/>
                </a:solidFill>
                <a:cs typeface="Arial" charset="0"/>
              </a:rPr>
              <a:t>α</a:t>
            </a:r>
            <a:r>
              <a:rPr lang="en-US" dirty="0" smtClean="0">
                <a:solidFill>
                  <a:srgbClr val="0066FF"/>
                </a:solidFill>
                <a:cs typeface="Arial" charset="0"/>
              </a:rPr>
              <a:t>)    </a:t>
            </a:r>
            <a:r>
              <a:rPr lang="en-US" dirty="0" smtClean="0">
                <a:solidFill>
                  <a:srgbClr val="002060"/>
                </a:solidFill>
                <a:cs typeface="Arial" charset="0"/>
              </a:rPr>
              <a:t>symbol: </a:t>
            </a:r>
            <a:r>
              <a:rPr lang="en-US" baseline="-25000" dirty="0" smtClean="0">
                <a:solidFill>
                  <a:srgbClr val="002060"/>
                </a:solidFill>
              </a:rPr>
              <a:t> </a:t>
            </a:r>
            <a:r>
              <a:rPr lang="en-US" b="1" baseline="-25000" dirty="0" smtClean="0"/>
              <a:t>2</a:t>
            </a:r>
            <a:r>
              <a:rPr lang="en-US" b="1" baseline="30000" dirty="0" smtClean="0"/>
              <a:t>4</a:t>
            </a:r>
            <a:r>
              <a:rPr lang="en-US" b="1" dirty="0" smtClean="0"/>
              <a:t>He</a:t>
            </a:r>
            <a:endParaRPr lang="el-GR" b="1" dirty="0" smtClean="0">
              <a:solidFill>
                <a:srgbClr val="0066FF"/>
              </a:solidFill>
              <a:cs typeface="Arial" charset="0"/>
            </a:endParaRPr>
          </a:p>
          <a:p>
            <a:pPr lvl="1" eaLnBrk="1" hangingPunct="1">
              <a:lnSpc>
                <a:spcPct val="80000"/>
              </a:lnSpc>
              <a:buFont typeface="Arial" pitchFamily="34" charset="0"/>
              <a:buChar char="•"/>
              <a:defRPr/>
            </a:pPr>
            <a:r>
              <a:rPr lang="en-US" dirty="0" smtClean="0"/>
              <a:t>Done by atoms with &gt;83 protons</a:t>
            </a:r>
          </a:p>
          <a:p>
            <a:pPr lvl="1" eaLnBrk="1" hangingPunct="1">
              <a:lnSpc>
                <a:spcPct val="80000"/>
              </a:lnSpc>
              <a:buFont typeface="Arial" pitchFamily="34" charset="0"/>
              <a:buChar char="•"/>
              <a:defRPr/>
            </a:pPr>
            <a:r>
              <a:rPr lang="en-US" dirty="0" smtClean="0"/>
              <a:t>Main purpose is to reduce the number of protons</a:t>
            </a:r>
          </a:p>
          <a:p>
            <a:pPr marL="342900" lvl="1" indent="-342900" eaLnBrk="1" hangingPunct="1">
              <a:lnSpc>
                <a:spcPct val="80000"/>
              </a:lnSpc>
              <a:buFont typeface="Arial" pitchFamily="34" charset="0"/>
              <a:buChar char="•"/>
              <a:defRPr/>
            </a:pPr>
            <a:r>
              <a:rPr lang="en-US" dirty="0" smtClean="0">
                <a:solidFill>
                  <a:srgbClr val="0066FF"/>
                </a:solidFill>
              </a:rPr>
              <a:t>Beta decay (</a:t>
            </a:r>
            <a:r>
              <a:rPr lang="el-GR" dirty="0" smtClean="0">
                <a:solidFill>
                  <a:srgbClr val="0066FF"/>
                </a:solidFill>
                <a:cs typeface="Arial" charset="0"/>
              </a:rPr>
              <a:t>β</a:t>
            </a:r>
            <a:r>
              <a:rPr lang="en-US" dirty="0" smtClean="0">
                <a:solidFill>
                  <a:srgbClr val="0066FF"/>
                </a:solidFill>
                <a:cs typeface="Arial" charset="0"/>
              </a:rPr>
              <a:t>)</a:t>
            </a:r>
            <a:r>
              <a:rPr lang="en-US" baseline="-25000" dirty="0" smtClean="0"/>
              <a:t>          </a:t>
            </a:r>
            <a:r>
              <a:rPr lang="en-US" dirty="0" smtClean="0">
                <a:solidFill>
                  <a:srgbClr val="002060"/>
                </a:solidFill>
                <a:cs typeface="Arial" charset="0"/>
              </a:rPr>
              <a:t>symbol:</a:t>
            </a:r>
            <a:r>
              <a:rPr lang="en-US" baseline="-25000" dirty="0" smtClean="0"/>
              <a:t> </a:t>
            </a:r>
            <a:r>
              <a:rPr lang="en-US" b="1" baseline="-25000" dirty="0" smtClean="0"/>
              <a:t> -1</a:t>
            </a:r>
            <a:r>
              <a:rPr lang="en-US" b="1" baseline="30000" dirty="0" smtClean="0"/>
              <a:t>0</a:t>
            </a:r>
            <a:r>
              <a:rPr lang="en-US" b="1" dirty="0" smtClean="0"/>
              <a:t>e</a:t>
            </a:r>
          </a:p>
          <a:p>
            <a:pPr lvl="1" eaLnBrk="1" hangingPunct="1">
              <a:lnSpc>
                <a:spcPct val="80000"/>
              </a:lnSpc>
              <a:buFont typeface="Arial" pitchFamily="34" charset="0"/>
              <a:buChar char="•"/>
              <a:defRPr/>
            </a:pPr>
            <a:r>
              <a:rPr lang="en-US" dirty="0" smtClean="0"/>
              <a:t>Done by atoms with a </a:t>
            </a:r>
            <a:r>
              <a:rPr lang="en-US" dirty="0" err="1" smtClean="0"/>
              <a:t>n</a:t>
            </a:r>
            <a:r>
              <a:rPr lang="en-US" baseline="30000" dirty="0" err="1" smtClean="0"/>
              <a:t>o</a:t>
            </a:r>
            <a:r>
              <a:rPr lang="en-US" dirty="0" err="1" smtClean="0"/>
              <a:t>:p</a:t>
            </a:r>
            <a:r>
              <a:rPr lang="en-US" baseline="30000" dirty="0" smtClean="0"/>
              <a:t>+</a:t>
            </a:r>
            <a:r>
              <a:rPr lang="en-US" dirty="0" smtClean="0"/>
              <a:t> ratio that is too high</a:t>
            </a:r>
          </a:p>
          <a:p>
            <a:pPr eaLnBrk="1" hangingPunct="1">
              <a:lnSpc>
                <a:spcPct val="80000"/>
              </a:lnSpc>
              <a:buFont typeface="Arial" pitchFamily="34" charset="0"/>
              <a:buChar char="•"/>
              <a:defRPr/>
            </a:pPr>
            <a:r>
              <a:rPr lang="en-US" sz="2800" dirty="0" smtClean="0">
                <a:solidFill>
                  <a:srgbClr val="0066FF"/>
                </a:solidFill>
              </a:rPr>
              <a:t>Positron decay</a:t>
            </a:r>
            <a:r>
              <a:rPr lang="en-US" sz="2800" dirty="0" smtClean="0"/>
              <a:t>       </a:t>
            </a:r>
            <a:r>
              <a:rPr lang="en-US" sz="2800" dirty="0" smtClean="0">
                <a:solidFill>
                  <a:srgbClr val="002060"/>
                </a:solidFill>
                <a:cs typeface="Arial" charset="0"/>
              </a:rPr>
              <a:t>symbol:</a:t>
            </a:r>
            <a:r>
              <a:rPr lang="en-US" sz="2800" b="1" dirty="0" smtClean="0">
                <a:solidFill>
                  <a:srgbClr val="002060"/>
                </a:solidFill>
                <a:cs typeface="Arial" charset="0"/>
              </a:rPr>
              <a:t> </a:t>
            </a:r>
            <a:r>
              <a:rPr lang="en-US" sz="2800" b="1" baseline="-25000" dirty="0" smtClean="0">
                <a:solidFill>
                  <a:srgbClr val="002060"/>
                </a:solidFill>
                <a:cs typeface="Arial" charset="0"/>
              </a:rPr>
              <a:t>+</a:t>
            </a:r>
            <a:r>
              <a:rPr lang="en-US" sz="2800" b="1" baseline="-25000" dirty="0" smtClean="0"/>
              <a:t>1</a:t>
            </a:r>
            <a:r>
              <a:rPr lang="en-US" sz="2800" b="1" baseline="30000" dirty="0" smtClean="0"/>
              <a:t>0</a:t>
            </a:r>
            <a:r>
              <a:rPr lang="en-US" sz="2800" b="1" dirty="0" smtClean="0"/>
              <a:t>e</a:t>
            </a:r>
            <a:endParaRPr lang="en-US" sz="2800" b="1" dirty="0" smtClean="0">
              <a:solidFill>
                <a:srgbClr val="0066FF"/>
              </a:solidFill>
            </a:endParaRPr>
          </a:p>
          <a:p>
            <a:pPr lvl="1" eaLnBrk="1" hangingPunct="1">
              <a:lnSpc>
                <a:spcPct val="80000"/>
              </a:lnSpc>
              <a:buFont typeface="Arial" pitchFamily="34" charset="0"/>
              <a:buChar char="•"/>
              <a:defRPr/>
            </a:pPr>
            <a:r>
              <a:rPr lang="en-US" dirty="0" smtClean="0"/>
              <a:t>Done by atoms with a </a:t>
            </a:r>
            <a:r>
              <a:rPr lang="en-US" dirty="0" err="1" smtClean="0"/>
              <a:t>n</a:t>
            </a:r>
            <a:r>
              <a:rPr lang="en-US" baseline="30000" dirty="0" err="1" smtClean="0"/>
              <a:t>o</a:t>
            </a:r>
            <a:r>
              <a:rPr lang="en-US" dirty="0" err="1" smtClean="0"/>
              <a:t>:p</a:t>
            </a:r>
            <a:r>
              <a:rPr lang="en-US" baseline="30000" dirty="0" smtClean="0"/>
              <a:t>+</a:t>
            </a:r>
            <a:r>
              <a:rPr lang="en-US" dirty="0" smtClean="0"/>
              <a:t> ratio that is too low</a:t>
            </a:r>
          </a:p>
          <a:p>
            <a:pPr eaLnBrk="1" hangingPunct="1">
              <a:lnSpc>
                <a:spcPct val="80000"/>
              </a:lnSpc>
              <a:buFont typeface="Arial" pitchFamily="34" charset="0"/>
              <a:buChar char="•"/>
              <a:defRPr/>
            </a:pPr>
            <a:r>
              <a:rPr lang="en-US" sz="2800" dirty="0" smtClean="0">
                <a:solidFill>
                  <a:srgbClr val="0066FF"/>
                </a:solidFill>
              </a:rPr>
              <a:t>Gamma radiation(</a:t>
            </a:r>
            <a:r>
              <a:rPr lang="el-GR" sz="2800" dirty="0" smtClean="0">
                <a:solidFill>
                  <a:srgbClr val="0066FF"/>
                </a:solidFill>
                <a:latin typeface="Sylfaen" panose="010A0502050306030303" pitchFamily="18" charset="0"/>
                <a:cs typeface="Arial" charset="0"/>
              </a:rPr>
              <a:t>γ</a:t>
            </a:r>
            <a:r>
              <a:rPr lang="en-US" sz="2800" dirty="0" smtClean="0">
                <a:solidFill>
                  <a:srgbClr val="0066FF"/>
                </a:solidFill>
                <a:cs typeface="Arial" charset="0"/>
              </a:rPr>
              <a:t>)    </a:t>
            </a:r>
            <a:r>
              <a:rPr lang="en-US" sz="2800" dirty="0" smtClean="0">
                <a:solidFill>
                  <a:srgbClr val="002060"/>
                </a:solidFill>
                <a:cs typeface="Arial" charset="0"/>
              </a:rPr>
              <a:t>symbol:</a:t>
            </a:r>
            <a:r>
              <a:rPr lang="en-US" sz="2800" b="1" dirty="0" smtClean="0">
                <a:solidFill>
                  <a:srgbClr val="002060"/>
                </a:solidFill>
                <a:cs typeface="Arial" charset="0"/>
              </a:rPr>
              <a:t>  </a:t>
            </a:r>
            <a:r>
              <a:rPr lang="en-US" sz="2800" b="1" baseline="-25000" dirty="0" smtClean="0"/>
              <a:t>0</a:t>
            </a:r>
            <a:r>
              <a:rPr lang="en-US" sz="2800" b="1" baseline="30000" dirty="0" smtClean="0"/>
              <a:t>0</a:t>
            </a:r>
            <a:r>
              <a:rPr lang="en-US" sz="2800" b="1" dirty="0" smtClean="0">
                <a:latin typeface="Symbol" pitchFamily="18" charset="2"/>
              </a:rPr>
              <a:t>g</a:t>
            </a:r>
            <a:endParaRPr lang="en-US" sz="2800" dirty="0" smtClean="0">
              <a:solidFill>
                <a:srgbClr val="0066FF"/>
              </a:solidFill>
              <a:latin typeface="Symbol" pitchFamily="18" charset="2"/>
            </a:endParaRPr>
          </a:p>
          <a:p>
            <a:pPr lvl="1" eaLnBrk="1" hangingPunct="1">
              <a:lnSpc>
                <a:spcPct val="80000"/>
              </a:lnSpc>
              <a:buFont typeface="Arial" pitchFamily="34" charset="0"/>
              <a:buChar char="•"/>
              <a:defRPr/>
            </a:pPr>
            <a:r>
              <a:rPr lang="en-US" dirty="0" smtClean="0"/>
              <a:t>(next slide…)</a:t>
            </a:r>
          </a:p>
          <a:p>
            <a:pPr lvl="1" eaLnBrk="1" hangingPunct="1">
              <a:lnSpc>
                <a:spcPct val="80000"/>
              </a:lnSpc>
              <a:buFontTx/>
              <a:buNone/>
              <a:defRPr/>
            </a:pPr>
            <a:endParaRPr lang="en-US" sz="2400" dirty="0" smtClean="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47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473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47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473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473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4473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4739">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44739">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47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7"/>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panose="02020603050405020304" pitchFamily="18" charset="0"/>
            </a:endParaRPr>
          </a:p>
        </p:txBody>
      </p:sp>
      <p:sp>
        <p:nvSpPr>
          <p:cNvPr id="54275" name="Rectangle 18"/>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panose="02020603050405020304" pitchFamily="18" charset="0"/>
            </a:endParaRPr>
          </a:p>
        </p:txBody>
      </p:sp>
      <p:sp>
        <p:nvSpPr>
          <p:cNvPr id="54276" name="Rectangle 19"/>
          <p:cNvSpPr>
            <a:spLocks noChangeArrowheads="1"/>
          </p:cNvSpPr>
          <p:nvPr/>
        </p:nvSpPr>
        <p:spPr bwMode="auto">
          <a:xfrm>
            <a:off x="685800" y="228600"/>
            <a:ext cx="7772400" cy="990600"/>
          </a:xfrm>
          <a:prstGeom prst="rect">
            <a:avLst/>
          </a:prstGeom>
          <a:solidFill>
            <a:srgbClr val="FF99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aseline="0">
                <a:solidFill>
                  <a:schemeClr val="bg1"/>
                </a:solidFill>
              </a:rPr>
              <a:t>Types of Radioactive Decay</a:t>
            </a:r>
          </a:p>
        </p:txBody>
      </p:sp>
      <p:sp>
        <p:nvSpPr>
          <p:cNvPr id="51220" name="Rectangle 20"/>
          <p:cNvSpPr>
            <a:spLocks noChangeArrowheads="1"/>
          </p:cNvSpPr>
          <p:nvPr/>
        </p:nvSpPr>
        <p:spPr bwMode="auto">
          <a:xfrm>
            <a:off x="457200" y="1371600"/>
            <a:ext cx="8153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508000" indent="-3921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baseline="0">
                <a:solidFill>
                  <a:srgbClr val="3333FF"/>
                </a:solidFill>
              </a:rPr>
              <a:t>Gamma ray production (</a:t>
            </a:r>
            <a:r>
              <a:rPr lang="en-US" altLang="en-US" baseline="0">
                <a:solidFill>
                  <a:srgbClr val="3333FF"/>
                </a:solidFill>
                <a:latin typeface="Symbol" panose="05050102010706020507" pitchFamily="18" charset="2"/>
              </a:rPr>
              <a:t></a:t>
            </a:r>
            <a:r>
              <a:rPr lang="en-US" altLang="en-US" baseline="0">
                <a:solidFill>
                  <a:srgbClr val="3333FF"/>
                </a:solidFill>
              </a:rPr>
              <a:t>):</a:t>
            </a:r>
          </a:p>
          <a:p>
            <a:pPr eaLnBrk="1" hangingPunct="1"/>
            <a:endParaRPr lang="en-US" altLang="en-US" baseline="0">
              <a:solidFill>
                <a:srgbClr val="3333FF"/>
              </a:solidFill>
            </a:endParaRPr>
          </a:p>
          <a:p>
            <a:pPr eaLnBrk="1" hangingPunct="1"/>
            <a:endParaRPr lang="en-US" altLang="en-US" sz="1600" baseline="0">
              <a:solidFill>
                <a:srgbClr val="3333FF"/>
              </a:solidFill>
            </a:endParaRPr>
          </a:p>
          <a:p>
            <a:pPr eaLnBrk="1" hangingPunct="1"/>
            <a:r>
              <a:rPr lang="en-US" altLang="en-US" baseline="0"/>
              <a:t>NOT a particle… it’s pure energy</a:t>
            </a:r>
          </a:p>
          <a:p>
            <a:pPr eaLnBrk="1" hangingPunct="1"/>
            <a:r>
              <a:rPr lang="en-US" altLang="en-US" baseline="0"/>
              <a:t>Will often </a:t>
            </a:r>
            <a:r>
              <a:rPr lang="en-US" altLang="en-US" u="sng" baseline="0"/>
              <a:t>accompany</a:t>
            </a:r>
            <a:r>
              <a:rPr lang="en-US" altLang="en-US" baseline="0"/>
              <a:t> alpha and beta radiation</a:t>
            </a:r>
          </a:p>
          <a:p>
            <a:pPr eaLnBrk="1" hangingPunct="1"/>
            <a:r>
              <a:rPr lang="en-US" altLang="en-US" baseline="0"/>
              <a:t>Very high penetrating power</a:t>
            </a:r>
          </a:p>
          <a:p>
            <a:pPr eaLnBrk="1" hangingPunct="1"/>
            <a:r>
              <a:rPr lang="en-US" altLang="en-US" baseline="0"/>
              <a:t>Purpose:  to lower the overall energy</a:t>
            </a:r>
          </a:p>
        </p:txBody>
      </p:sp>
      <p:graphicFrame>
        <p:nvGraphicFramePr>
          <p:cNvPr id="54278" name="Object 21">
            <a:hlinkClick r:id="" action="ppaction://ole?verb=0"/>
          </p:cNvPr>
          <p:cNvGraphicFramePr>
            <a:graphicFrameLocks/>
          </p:cNvGraphicFramePr>
          <p:nvPr/>
        </p:nvGraphicFramePr>
        <p:xfrm>
          <a:off x="2286000" y="2133600"/>
          <a:ext cx="4535488" cy="522288"/>
        </p:xfrm>
        <a:graphic>
          <a:graphicData uri="http://schemas.openxmlformats.org/presentationml/2006/ole">
            <mc:AlternateContent xmlns:mc="http://schemas.openxmlformats.org/markup-compatibility/2006">
              <mc:Choice xmlns:v="urn:schemas-microsoft-com:vml" Requires="v">
                <p:oleObj spid="_x0000_s54289" r:id="rId4" imgW="4419472" imgH="409489" progId="">
                  <p:embed/>
                </p:oleObj>
              </mc:Choice>
              <mc:Fallback>
                <p:oleObj r:id="rId4" imgW="4419472" imgH="409489" progId="">
                  <p:embed/>
                  <p:pic>
                    <p:nvPicPr>
                      <p:cNvPr id="0" name="Object 21"/>
                      <p:cNvPicPr>
                        <a:picLocks noChangeArrowheads="1"/>
                      </p:cNvPicPr>
                      <p:nvPr/>
                    </p:nvPicPr>
                    <p:blipFill>
                      <a:blip r:embed="rId5">
                        <a:lum bright="-72000" contrast="-30000"/>
                        <a:grayscl/>
                        <a:extLst>
                          <a:ext uri="{28A0092B-C50C-407E-A947-70E740481C1C}">
                            <a14:useLocalDpi xmlns:a14="http://schemas.microsoft.com/office/drawing/2010/main" val="0"/>
                          </a:ext>
                        </a:extLst>
                      </a:blip>
                      <a:srcRect/>
                      <a:stretch>
                        <a:fillRect/>
                      </a:stretch>
                    </p:blipFill>
                    <p:spPr bwMode="auto">
                      <a:xfrm>
                        <a:off x="2286000" y="2133600"/>
                        <a:ext cx="4535488"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79" name="Rectangle 6"/>
          <p:cNvSpPr>
            <a:spLocks noChangeArrowheads="1"/>
          </p:cNvSpPr>
          <p:nvPr/>
        </p:nvSpPr>
        <p:spPr bwMode="auto">
          <a:xfrm>
            <a:off x="6172200" y="2133600"/>
            <a:ext cx="228600" cy="5334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panose="02020603050405020304"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220">
                                            <p:txEl>
                                              <p:pRg st="3" end="3"/>
                                            </p:txEl>
                                          </p:spTgt>
                                        </p:tgtEl>
                                        <p:attrNameLst>
                                          <p:attrName>style.visibility</p:attrName>
                                        </p:attrNameLst>
                                      </p:cBhvr>
                                      <p:to>
                                        <p:strVal val="visible"/>
                                      </p:to>
                                    </p:set>
                                    <p:animEffect transition="in" filter="blinds(horizontal)">
                                      <p:cBhvr>
                                        <p:cTn id="7" dur="500"/>
                                        <p:tgtEl>
                                          <p:spTgt spid="51220">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1220">
                                            <p:txEl>
                                              <p:pRg st="4" end="4"/>
                                            </p:txEl>
                                          </p:spTgt>
                                        </p:tgtEl>
                                        <p:attrNameLst>
                                          <p:attrName>style.visibility</p:attrName>
                                        </p:attrNameLst>
                                      </p:cBhvr>
                                      <p:to>
                                        <p:strVal val="visible"/>
                                      </p:to>
                                    </p:set>
                                    <p:animEffect transition="in" filter="blinds(horizontal)">
                                      <p:cBhvr>
                                        <p:cTn id="12" dur="500"/>
                                        <p:tgtEl>
                                          <p:spTgt spid="51220">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1220">
                                            <p:txEl>
                                              <p:pRg st="5" end="5"/>
                                            </p:txEl>
                                          </p:spTgt>
                                        </p:tgtEl>
                                        <p:attrNameLst>
                                          <p:attrName>style.visibility</p:attrName>
                                        </p:attrNameLst>
                                      </p:cBhvr>
                                      <p:to>
                                        <p:strVal val="visible"/>
                                      </p:to>
                                    </p:set>
                                    <p:animEffect transition="in" filter="blinds(horizontal)">
                                      <p:cBhvr>
                                        <p:cTn id="17" dur="500"/>
                                        <p:tgtEl>
                                          <p:spTgt spid="51220">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1220">
                                            <p:txEl>
                                              <p:pRg st="6" end="6"/>
                                            </p:txEl>
                                          </p:spTgt>
                                        </p:tgtEl>
                                        <p:attrNameLst>
                                          <p:attrName>style.visibility</p:attrName>
                                        </p:attrNameLst>
                                      </p:cBhvr>
                                      <p:to>
                                        <p:strVal val="visible"/>
                                      </p:to>
                                    </p:set>
                                    <p:animEffect transition="in" filter="blinds(horizontal)">
                                      <p:cBhvr>
                                        <p:cTn id="22" dur="500"/>
                                        <p:tgtEl>
                                          <p:spTgt spid="512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solidFill>
            <a:srgbClr val="FF9900"/>
          </a:solidFill>
        </p:spPr>
        <p:txBody>
          <a:bodyPr/>
          <a:lstStyle/>
          <a:p>
            <a:pPr eaLnBrk="1" hangingPunct="1"/>
            <a:r>
              <a:rPr lang="en-US" altLang="en-US" smtClean="0">
                <a:solidFill>
                  <a:schemeClr val="bg1"/>
                </a:solidFill>
              </a:rPr>
              <a:t>11.10 Artificial Transmutation Reactions</a:t>
            </a:r>
          </a:p>
        </p:txBody>
      </p:sp>
      <p:sp>
        <p:nvSpPr>
          <p:cNvPr id="416771" name="Rectangle 3"/>
          <p:cNvSpPr>
            <a:spLocks noGrp="1" noChangeArrowheads="1"/>
          </p:cNvSpPr>
          <p:nvPr>
            <p:ph type="body" idx="1"/>
          </p:nvPr>
        </p:nvSpPr>
        <p:spPr/>
        <p:txBody>
          <a:bodyPr/>
          <a:lstStyle/>
          <a:p>
            <a:pPr marL="457200" indent="-457200" eaLnBrk="1" hangingPunct="1"/>
            <a:r>
              <a:rPr lang="en-US" altLang="en-US" smtClean="0"/>
              <a:t>It’s how “man-made” elements are created</a:t>
            </a:r>
          </a:p>
          <a:p>
            <a:pPr marL="457200" indent="-457200" eaLnBrk="1" hangingPunct="1"/>
            <a:r>
              <a:rPr lang="en-US" altLang="en-US" smtClean="0"/>
              <a:t>a.k.a. Nuclear bombardment reactions </a:t>
            </a:r>
          </a:p>
          <a:p>
            <a:pPr marL="457200" indent="-457200" eaLnBrk="1" hangingPunct="1"/>
            <a:r>
              <a:rPr lang="en-US" altLang="en-US" smtClean="0">
                <a:sym typeface="Symbol" panose="05050102010706020507" pitchFamily="18" charset="2"/>
              </a:rPr>
              <a:t>Two particles are slammed into each other at high speeds to create a larger particle</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6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6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6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7813"/>
            <a:ext cx="8229600" cy="941387"/>
          </a:xfrm>
          <a:solidFill>
            <a:srgbClr val="B6E8B2"/>
          </a:solidFill>
        </p:spPr>
        <p:txBody>
          <a:bodyPr/>
          <a:lstStyle/>
          <a:p>
            <a:pPr eaLnBrk="1" hangingPunct="1"/>
            <a:r>
              <a:rPr lang="en-US" altLang="en-US" sz="4000" b="1" smtClean="0"/>
              <a:t>2.2 Review</a:t>
            </a:r>
            <a:r>
              <a:rPr lang="en-US" altLang="en-US" sz="4000" smtClean="0"/>
              <a:t>: Protons and Neutrons</a:t>
            </a:r>
          </a:p>
        </p:txBody>
      </p:sp>
      <p:sp>
        <p:nvSpPr>
          <p:cNvPr id="106499" name="Rectangle 3"/>
          <p:cNvSpPr>
            <a:spLocks noGrp="1" noChangeArrowheads="1"/>
          </p:cNvSpPr>
          <p:nvPr>
            <p:ph type="body" idx="1"/>
          </p:nvPr>
        </p:nvSpPr>
        <p:spPr>
          <a:xfrm>
            <a:off x="609600" y="1295400"/>
            <a:ext cx="7924800" cy="4648200"/>
          </a:xfrm>
        </p:spPr>
        <p:txBody>
          <a:bodyPr/>
          <a:lstStyle/>
          <a:p>
            <a:pPr marL="6350" indent="7938" eaLnBrk="1" hangingPunct="1">
              <a:buClr>
                <a:srgbClr val="94E494"/>
              </a:buClr>
              <a:buFont typeface="Times New Roman" panose="02020603050405020304" pitchFamily="18" charset="0"/>
              <a:buChar char="►"/>
            </a:pPr>
            <a:r>
              <a:rPr lang="en-US" altLang="en-US" sz="2800" b="1" smtClean="0">
                <a:solidFill>
                  <a:srgbClr val="000000"/>
                </a:solidFill>
              </a:rPr>
              <a:t>Atomic Number</a:t>
            </a:r>
            <a:r>
              <a:rPr lang="en-US" altLang="en-US" sz="2800" b="1" i="1" smtClean="0">
                <a:solidFill>
                  <a:srgbClr val="000000"/>
                </a:solidFill>
              </a:rPr>
              <a:t> </a:t>
            </a:r>
            <a:r>
              <a:rPr lang="en-US" altLang="en-US" sz="2800" b="1" smtClean="0">
                <a:solidFill>
                  <a:srgbClr val="000000"/>
                </a:solidFill>
              </a:rPr>
              <a:t>(Z):</a:t>
            </a:r>
            <a:r>
              <a:rPr lang="en-US" altLang="en-US" sz="2800" smtClean="0">
                <a:solidFill>
                  <a:srgbClr val="000000"/>
                </a:solidFill>
              </a:rPr>
              <a:t> The </a:t>
            </a:r>
            <a:r>
              <a:rPr lang="en-US" altLang="en-US" sz="2800" b="1" smtClean="0">
                <a:solidFill>
                  <a:srgbClr val="000000"/>
                </a:solidFill>
              </a:rPr>
              <a:t>number of protons </a:t>
            </a:r>
            <a:r>
              <a:rPr lang="en-US" altLang="en-US" sz="2800" smtClean="0">
                <a:solidFill>
                  <a:srgbClr val="000000"/>
                </a:solidFill>
              </a:rPr>
              <a:t>in each atom of an element.  </a:t>
            </a:r>
          </a:p>
          <a:p>
            <a:pPr marL="406400" lvl="1" indent="7938" eaLnBrk="1" hangingPunct="1">
              <a:buClr>
                <a:srgbClr val="94E494"/>
              </a:buClr>
              <a:buFont typeface="Times New Roman" panose="02020603050405020304" pitchFamily="18" charset="0"/>
              <a:buChar char="►"/>
            </a:pPr>
            <a:r>
              <a:rPr lang="en-US" altLang="en-US" sz="2400" smtClean="0">
                <a:solidFill>
                  <a:srgbClr val="000000"/>
                </a:solidFill>
              </a:rPr>
              <a:t>It’s </a:t>
            </a:r>
            <a:r>
              <a:rPr lang="en-US" altLang="en-US" sz="2400" b="1" u="sng" smtClean="0">
                <a:solidFill>
                  <a:srgbClr val="000000"/>
                </a:solidFill>
              </a:rPr>
              <a:t>THE</a:t>
            </a:r>
            <a:r>
              <a:rPr lang="en-US" altLang="en-US" sz="2400" smtClean="0">
                <a:solidFill>
                  <a:srgbClr val="000000"/>
                </a:solidFill>
              </a:rPr>
              <a:t> characteristic that defines which element it is.</a:t>
            </a:r>
          </a:p>
          <a:p>
            <a:pPr marL="6350" indent="7938" eaLnBrk="1" hangingPunct="1">
              <a:buClr>
                <a:srgbClr val="94E494"/>
              </a:buClr>
              <a:buFont typeface="Times New Roman" panose="02020603050405020304" pitchFamily="18" charset="0"/>
              <a:buChar char="►"/>
            </a:pPr>
            <a:r>
              <a:rPr lang="en-US" altLang="en-US" sz="2800" u="sng" smtClean="0">
                <a:solidFill>
                  <a:srgbClr val="000000"/>
                </a:solidFill>
              </a:rPr>
              <a:t>Atoms</a:t>
            </a:r>
            <a:r>
              <a:rPr lang="en-US" altLang="en-US" sz="2800" smtClean="0">
                <a:solidFill>
                  <a:srgbClr val="000000"/>
                </a:solidFill>
              </a:rPr>
              <a:t> are neutral …# of p</a:t>
            </a:r>
            <a:r>
              <a:rPr lang="en-US" altLang="en-US" sz="2800" baseline="30000" smtClean="0">
                <a:solidFill>
                  <a:srgbClr val="000000"/>
                </a:solidFill>
              </a:rPr>
              <a:t>+</a:t>
            </a:r>
            <a:r>
              <a:rPr lang="en-US" altLang="en-US" sz="2800" smtClean="0">
                <a:solidFill>
                  <a:srgbClr val="000000"/>
                </a:solidFill>
              </a:rPr>
              <a:t> = # of e</a:t>
            </a:r>
            <a:r>
              <a:rPr lang="en-US" altLang="en-US" sz="2800" baseline="30000" smtClean="0">
                <a:solidFill>
                  <a:srgbClr val="000000"/>
                </a:solidFill>
              </a:rPr>
              <a:t>-                        </a:t>
            </a:r>
            <a:r>
              <a:rPr lang="en-US" altLang="en-US" sz="2400" smtClean="0">
                <a:solidFill>
                  <a:srgbClr val="000000"/>
                </a:solidFill>
              </a:rPr>
              <a:t># of neutrons is usually </a:t>
            </a:r>
            <a:r>
              <a:rPr lang="en-US" altLang="en-US" sz="2400" u="sng" smtClean="0">
                <a:solidFill>
                  <a:srgbClr val="000000"/>
                </a:solidFill>
              </a:rPr>
              <a:t>NOT</a:t>
            </a:r>
            <a:r>
              <a:rPr lang="en-US" altLang="en-US" sz="2400" smtClean="0">
                <a:solidFill>
                  <a:srgbClr val="000000"/>
                </a:solidFill>
              </a:rPr>
              <a:t> equal to protons and electrons!!</a:t>
            </a:r>
          </a:p>
          <a:p>
            <a:pPr marL="6350" indent="7938" eaLnBrk="1" hangingPunct="1">
              <a:buClr>
                <a:srgbClr val="94E494"/>
              </a:buClr>
              <a:buFont typeface="Times New Roman" panose="02020603050405020304" pitchFamily="18" charset="0"/>
              <a:buChar char="►"/>
            </a:pPr>
            <a:r>
              <a:rPr lang="en-US" altLang="en-US" sz="2800" b="1" smtClean="0">
                <a:solidFill>
                  <a:srgbClr val="000000"/>
                </a:solidFill>
              </a:rPr>
              <a:t>Mass Number</a:t>
            </a:r>
            <a:r>
              <a:rPr lang="en-US" altLang="en-US" sz="2800" b="1" i="1" smtClean="0">
                <a:solidFill>
                  <a:srgbClr val="000000"/>
                </a:solidFill>
              </a:rPr>
              <a:t> </a:t>
            </a:r>
            <a:r>
              <a:rPr lang="en-US" altLang="en-US" sz="2800" b="1" smtClean="0">
                <a:solidFill>
                  <a:srgbClr val="000000"/>
                </a:solidFill>
              </a:rPr>
              <a:t>(A):</a:t>
            </a:r>
            <a:r>
              <a:rPr lang="en-US" altLang="en-US" sz="2800" i="1" smtClean="0">
                <a:solidFill>
                  <a:srgbClr val="000000"/>
                </a:solidFill>
              </a:rPr>
              <a:t> </a:t>
            </a:r>
            <a:r>
              <a:rPr lang="en-US" altLang="en-US" sz="2800" smtClean="0">
                <a:solidFill>
                  <a:srgbClr val="000000"/>
                </a:solidFill>
              </a:rPr>
              <a:t>The number of </a:t>
            </a:r>
            <a:r>
              <a:rPr lang="en-US" altLang="en-US" sz="2800" b="1" smtClean="0">
                <a:solidFill>
                  <a:srgbClr val="000000"/>
                </a:solidFill>
              </a:rPr>
              <a:t>protons </a:t>
            </a:r>
            <a:r>
              <a:rPr lang="en-US" altLang="en-US" sz="2800" b="1" u="sng" smtClean="0">
                <a:solidFill>
                  <a:srgbClr val="000000"/>
                </a:solidFill>
              </a:rPr>
              <a:t>plus</a:t>
            </a:r>
            <a:r>
              <a:rPr lang="en-US" altLang="en-US" sz="2800" b="1" smtClean="0">
                <a:solidFill>
                  <a:srgbClr val="000000"/>
                </a:solidFill>
              </a:rPr>
              <a:t> neutrons </a:t>
            </a:r>
            <a:r>
              <a:rPr lang="en-US" altLang="en-US" sz="2800" smtClean="0">
                <a:solidFill>
                  <a:srgbClr val="000000"/>
                </a:solidFill>
              </a:rPr>
              <a:t>in an atom.</a:t>
            </a:r>
          </a:p>
          <a:p>
            <a:pPr marL="6350" indent="7938" eaLnBrk="1" hangingPunct="1">
              <a:buClr>
                <a:srgbClr val="94E494"/>
              </a:buClr>
              <a:buFontTx/>
              <a:buNone/>
            </a:pPr>
            <a:r>
              <a:rPr lang="en-US" altLang="en-US" sz="2800" smtClean="0">
                <a:solidFill>
                  <a:srgbClr val="000000"/>
                </a:solidFill>
              </a:rPr>
              <a:t>                               </a:t>
            </a:r>
          </a:p>
          <a:p>
            <a:pPr marL="6350" indent="7938" eaLnBrk="1" hangingPunct="1">
              <a:buClr>
                <a:srgbClr val="94E494"/>
              </a:buClr>
              <a:buFontTx/>
              <a:buNone/>
            </a:pPr>
            <a:r>
              <a:rPr lang="en-US" altLang="en-US" sz="2800" smtClean="0">
                <a:solidFill>
                  <a:srgbClr val="000000"/>
                </a:solidFill>
              </a:rPr>
              <a:t>                           </a:t>
            </a:r>
          </a:p>
        </p:txBody>
      </p:sp>
      <p:sp>
        <p:nvSpPr>
          <p:cNvPr id="7" name="TextBox 6"/>
          <p:cNvSpPr txBox="1"/>
          <p:nvPr/>
        </p:nvSpPr>
        <p:spPr>
          <a:xfrm>
            <a:off x="3124200" y="5715000"/>
            <a:ext cx="1295400" cy="900113"/>
          </a:xfrm>
          <a:prstGeom prst="rect">
            <a:avLst/>
          </a:prstGeom>
          <a:noFill/>
        </p:spPr>
        <p:txBody>
          <a:bodyPr>
            <a:spAutoFit/>
          </a:bodyPr>
          <a:lstStyle/>
          <a:p>
            <a:pPr marL="508000" indent="-392113">
              <a:defRPr/>
            </a:pPr>
            <a:r>
              <a:rPr lang="en-US" sz="3200" dirty="0">
                <a:latin typeface="Arial" charset="0"/>
              </a:rPr>
              <a:t>A</a:t>
            </a:r>
            <a:r>
              <a:rPr lang="en-US" sz="3200" baseline="0" dirty="0">
                <a:latin typeface="Arial" charset="0"/>
              </a:rPr>
              <a:t>X</a:t>
            </a:r>
            <a:endParaRPr lang="en-US" sz="3200" baseline="0" dirty="0">
              <a:latin typeface="Arial" charset="0"/>
              <a:sym typeface="Wingdings" pitchFamily="2" charset="2"/>
            </a:endParaRPr>
          </a:p>
          <a:p>
            <a:pPr indent="-392113">
              <a:lnSpc>
                <a:spcPct val="60000"/>
              </a:lnSpc>
              <a:spcBef>
                <a:spcPts val="0"/>
              </a:spcBef>
              <a:defRPr/>
            </a:pPr>
            <a:r>
              <a:rPr lang="en-US" sz="3200" baseline="0" dirty="0">
                <a:latin typeface="Arial" charset="0"/>
              </a:rPr>
              <a:t> </a:t>
            </a:r>
            <a:r>
              <a:rPr lang="en-US" sz="3200" dirty="0">
                <a:latin typeface="Arial" charset="0"/>
              </a:rPr>
              <a:t>Z</a:t>
            </a:r>
            <a:endParaRPr lang="en-US" sz="3200"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64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64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64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solidFill>
            <a:srgbClr val="FF9900"/>
          </a:solidFill>
        </p:spPr>
        <p:txBody>
          <a:bodyPr/>
          <a:lstStyle/>
          <a:p>
            <a:pPr eaLnBrk="1" hangingPunct="1"/>
            <a:r>
              <a:rPr lang="en-US" altLang="en-US" smtClean="0">
                <a:solidFill>
                  <a:schemeClr val="bg1"/>
                </a:solidFill>
              </a:rPr>
              <a:t>11.10 Artificial Transmutation Reactions</a:t>
            </a:r>
          </a:p>
        </p:txBody>
      </p:sp>
      <p:sp>
        <p:nvSpPr>
          <p:cNvPr id="416771" name="Rectangle 3"/>
          <p:cNvSpPr>
            <a:spLocks noGrp="1" noChangeArrowheads="1"/>
          </p:cNvSpPr>
          <p:nvPr>
            <p:ph type="body" idx="1"/>
          </p:nvPr>
        </p:nvSpPr>
        <p:spPr/>
        <p:txBody>
          <a:bodyPr/>
          <a:lstStyle/>
          <a:p>
            <a:pPr marL="457200" indent="-457200" eaLnBrk="1" hangingPunct="1">
              <a:defRPr/>
            </a:pPr>
            <a:r>
              <a:rPr lang="en-US" dirty="0" smtClean="0"/>
              <a:t>It’s how “man-made” elements are created</a:t>
            </a:r>
          </a:p>
          <a:p>
            <a:pPr marL="457200" indent="-457200" eaLnBrk="1" hangingPunct="1">
              <a:defRPr/>
            </a:pPr>
            <a:r>
              <a:rPr lang="en-US" dirty="0" smtClean="0"/>
              <a:t>a.k.a. Nuclear bombardment reactions </a:t>
            </a:r>
          </a:p>
          <a:p>
            <a:pPr marL="457200" indent="-457200" eaLnBrk="1" hangingPunct="1">
              <a:defRPr/>
            </a:pPr>
            <a:r>
              <a:rPr lang="en-US" dirty="0" smtClean="0">
                <a:sym typeface="Symbol" pitchFamily="18" charset="2"/>
              </a:rPr>
              <a:t>Two particles are slammed into each other at high speeds to create a larger particle</a:t>
            </a:r>
          </a:p>
          <a:p>
            <a:pPr marL="508000" indent="-392113" eaLnBrk="1" hangingPunct="1">
              <a:defRPr/>
            </a:pPr>
            <a:r>
              <a:rPr lang="en-US" baseline="30000" dirty="0" smtClean="0"/>
              <a:t>209</a:t>
            </a:r>
            <a:r>
              <a:rPr lang="en-US" dirty="0" smtClean="0"/>
              <a:t>Bi  +  </a:t>
            </a:r>
            <a:r>
              <a:rPr lang="en-US" baseline="30000" dirty="0" smtClean="0"/>
              <a:t>58</a:t>
            </a:r>
            <a:r>
              <a:rPr lang="en-US" dirty="0" smtClean="0"/>
              <a:t>Fe  </a:t>
            </a:r>
            <a:r>
              <a:rPr lang="en-US" dirty="0" smtClean="0">
                <a:sym typeface="Wingdings" pitchFamily="2" charset="2"/>
              </a:rPr>
              <a:t>              +  2 </a:t>
            </a:r>
            <a:r>
              <a:rPr lang="en-US" baseline="30000" dirty="0" smtClean="0">
                <a:sym typeface="Wingdings" pitchFamily="2" charset="2"/>
              </a:rPr>
              <a:t>1</a:t>
            </a:r>
            <a:r>
              <a:rPr lang="en-US" dirty="0" smtClean="0">
                <a:sym typeface="Wingdings" pitchFamily="2" charset="2"/>
              </a:rPr>
              <a:t>n</a:t>
            </a:r>
          </a:p>
          <a:p>
            <a:pPr marL="508000" indent="-392113" eaLnBrk="1" hangingPunct="1">
              <a:lnSpc>
                <a:spcPct val="60000"/>
              </a:lnSpc>
              <a:spcBef>
                <a:spcPts val="0"/>
              </a:spcBef>
              <a:buFontTx/>
              <a:buNone/>
              <a:defRPr/>
            </a:pPr>
            <a:r>
              <a:rPr lang="en-US" dirty="0" smtClean="0"/>
              <a:t>     </a:t>
            </a:r>
            <a:r>
              <a:rPr lang="en-US" baseline="30000" dirty="0" smtClean="0"/>
              <a:t>83</a:t>
            </a:r>
            <a:r>
              <a:rPr lang="en-US" dirty="0" smtClean="0"/>
              <a:t>         </a:t>
            </a:r>
            <a:r>
              <a:rPr lang="en-US" baseline="30000" dirty="0" smtClean="0"/>
              <a:t>26                                               0</a:t>
            </a:r>
            <a:endParaRPr lang="en-US" baseline="30000" dirty="0" smtClean="0">
              <a:sym typeface="Symbol" pitchFamily="18" charset="2"/>
            </a:endParaRPr>
          </a:p>
        </p:txBody>
      </p:sp>
      <p:sp>
        <p:nvSpPr>
          <p:cNvPr id="4" name="TextBox 3"/>
          <p:cNvSpPr txBox="1"/>
          <p:nvPr/>
        </p:nvSpPr>
        <p:spPr>
          <a:xfrm>
            <a:off x="4114800" y="4554538"/>
            <a:ext cx="1219200" cy="879475"/>
          </a:xfrm>
          <a:prstGeom prst="rect">
            <a:avLst/>
          </a:prstGeom>
          <a:noFill/>
        </p:spPr>
        <p:txBody>
          <a:bodyPr>
            <a:spAutoFit/>
          </a:bodyPr>
          <a:lstStyle/>
          <a:p>
            <a:pPr marL="508000" indent="-392113">
              <a:defRPr/>
            </a:pPr>
            <a:r>
              <a:rPr lang="en-US" sz="3200" dirty="0">
                <a:latin typeface="Arial" charset="0"/>
              </a:rPr>
              <a:t>265</a:t>
            </a:r>
            <a:r>
              <a:rPr lang="en-US" sz="3200" baseline="0" dirty="0">
                <a:latin typeface="Arial" charset="0"/>
              </a:rPr>
              <a:t>Mt</a:t>
            </a:r>
            <a:endParaRPr lang="en-US" sz="3200" baseline="0" dirty="0">
              <a:latin typeface="Arial" charset="0"/>
              <a:sym typeface="Wingdings" pitchFamily="2" charset="2"/>
            </a:endParaRPr>
          </a:p>
          <a:p>
            <a:pPr indent="-392113">
              <a:lnSpc>
                <a:spcPct val="60000"/>
              </a:lnSpc>
              <a:spcBef>
                <a:spcPts val="0"/>
              </a:spcBef>
              <a:defRPr/>
            </a:pPr>
            <a:r>
              <a:rPr lang="en-US" sz="3200" baseline="0" dirty="0">
                <a:latin typeface="Arial" charset="0"/>
              </a:rPr>
              <a:t> </a:t>
            </a:r>
            <a:r>
              <a:rPr lang="en-US" sz="3200" dirty="0">
                <a:latin typeface="Arial" charset="0"/>
              </a:rPr>
              <a:t>109</a:t>
            </a:r>
            <a:endParaRPr lang="en-US" sz="3200" dirty="0"/>
          </a:p>
        </p:txBody>
      </p:sp>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7813"/>
            <a:ext cx="8229600" cy="941387"/>
          </a:xfrm>
          <a:solidFill>
            <a:srgbClr val="FF9900"/>
          </a:solidFill>
        </p:spPr>
        <p:txBody>
          <a:bodyPr/>
          <a:lstStyle/>
          <a:p>
            <a:pPr eaLnBrk="1" hangingPunct="1"/>
            <a:r>
              <a:rPr lang="en-US" altLang="en-US" smtClean="0">
                <a:solidFill>
                  <a:schemeClr val="bg1"/>
                </a:solidFill>
              </a:rPr>
              <a:t>11.5 Radioactive Half-Life</a:t>
            </a:r>
          </a:p>
        </p:txBody>
      </p:sp>
      <p:sp>
        <p:nvSpPr>
          <p:cNvPr id="386052" name="Rectangle 4"/>
          <p:cNvSpPr>
            <a:spLocks noGrp="1" noChangeArrowheads="1"/>
          </p:cNvSpPr>
          <p:nvPr>
            <p:ph type="body" idx="1"/>
          </p:nvPr>
        </p:nvSpPr>
        <p:spPr>
          <a:xfrm>
            <a:off x="457200" y="1371600"/>
            <a:ext cx="8229600" cy="2895600"/>
          </a:xfrm>
        </p:spPr>
        <p:txBody>
          <a:bodyPr/>
          <a:lstStyle/>
          <a:p>
            <a:pPr marL="457200" indent="-457200" eaLnBrk="1" hangingPunct="1">
              <a:lnSpc>
                <a:spcPct val="90000"/>
              </a:lnSpc>
            </a:pPr>
            <a:r>
              <a:rPr lang="en-US" altLang="en-US" smtClean="0"/>
              <a:t>Rates of nuclear decay are measured in terms of </a:t>
            </a:r>
            <a:r>
              <a:rPr lang="en-US" altLang="en-US" b="1" smtClean="0"/>
              <a:t>half-life </a:t>
            </a:r>
            <a:r>
              <a:rPr lang="en-US" altLang="en-US" smtClean="0"/>
              <a:t>…</a:t>
            </a:r>
          </a:p>
          <a:p>
            <a:pPr marL="457200" indent="-457200" eaLnBrk="1" hangingPunct="1">
              <a:lnSpc>
                <a:spcPct val="90000"/>
              </a:lnSpc>
            </a:pPr>
            <a:r>
              <a:rPr lang="en-US" altLang="en-US" smtClean="0"/>
              <a:t> defined as the amount of time required for one-half of the radioactive isotope to decay. </a:t>
            </a:r>
          </a:p>
          <a:p>
            <a:pPr marL="457200" indent="-457200" eaLnBrk="1" hangingPunct="1">
              <a:lnSpc>
                <a:spcPct val="90000"/>
              </a:lnSpc>
            </a:pPr>
            <a:r>
              <a:rPr lang="en-US" altLang="en-US" smtClean="0"/>
              <a:t>For example: the half-life of Iodine-131 is 8 days.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605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605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60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6"/>
          <p:cNvPicPr>
            <a:picLocks noChangeAspect="1" noChangeArrowheads="1"/>
          </p:cNvPicPr>
          <p:nvPr/>
        </p:nvPicPr>
        <p:blipFill>
          <a:blip r:embed="rId2">
            <a:extLst>
              <a:ext uri="{28A0092B-C50C-407E-A947-70E740481C1C}">
                <a14:useLocalDpi xmlns:a14="http://schemas.microsoft.com/office/drawing/2010/main" val="0"/>
              </a:ext>
            </a:extLst>
          </a:blip>
          <a:srcRect r="60870" b="19048"/>
          <a:stretch>
            <a:fillRect/>
          </a:stretch>
        </p:blipFill>
        <p:spPr bwMode="auto">
          <a:xfrm>
            <a:off x="304800" y="228600"/>
            <a:ext cx="5041900" cy="19050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p:nvPicPr>
        <p:blipFill>
          <a:blip r:embed="rId2">
            <a:extLst>
              <a:ext uri="{28A0092B-C50C-407E-A947-70E740481C1C}">
                <a14:useLocalDpi xmlns:a14="http://schemas.microsoft.com/office/drawing/2010/main" val="0"/>
              </a:ext>
            </a:extLst>
          </a:blip>
          <a:srcRect l="22845" r="33479" b="19048"/>
          <a:stretch>
            <a:fillRect/>
          </a:stretch>
        </p:blipFill>
        <p:spPr bwMode="auto">
          <a:xfrm>
            <a:off x="1143000" y="2362200"/>
            <a:ext cx="5627688" cy="19050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6"/>
          <p:cNvPicPr>
            <a:picLocks noChangeAspect="1" noChangeArrowheads="1"/>
          </p:cNvPicPr>
          <p:nvPr/>
        </p:nvPicPr>
        <p:blipFill>
          <a:blip r:embed="rId2">
            <a:extLst>
              <a:ext uri="{28A0092B-C50C-407E-A947-70E740481C1C}">
                <a14:useLocalDpi xmlns:a14="http://schemas.microsoft.com/office/drawing/2010/main" val="0"/>
              </a:ext>
            </a:extLst>
          </a:blip>
          <a:srcRect l="48273" r="-2078" b="19048"/>
          <a:stretch>
            <a:fillRect/>
          </a:stretch>
        </p:blipFill>
        <p:spPr bwMode="auto">
          <a:xfrm>
            <a:off x="1905000" y="4495800"/>
            <a:ext cx="6934200" cy="19050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0421" name="Rectangle 11"/>
          <p:cNvSpPr>
            <a:spLocks noChangeArrowheads="1"/>
          </p:cNvSpPr>
          <p:nvPr/>
        </p:nvSpPr>
        <p:spPr bwMode="auto">
          <a:xfrm>
            <a:off x="1371600" y="3581400"/>
            <a:ext cx="1752600" cy="4572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panose="02020603050405020304" pitchFamily="18" charset="0"/>
            </a:endParaRPr>
          </a:p>
        </p:txBody>
      </p:sp>
      <p:sp>
        <p:nvSpPr>
          <p:cNvPr id="60422" name="Rectangle 12"/>
          <p:cNvSpPr>
            <a:spLocks noChangeArrowheads="1"/>
          </p:cNvSpPr>
          <p:nvPr/>
        </p:nvSpPr>
        <p:spPr bwMode="auto">
          <a:xfrm>
            <a:off x="2057400" y="5638800"/>
            <a:ext cx="1905000" cy="7620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panose="02020603050405020304"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77813"/>
            <a:ext cx="8229600" cy="941387"/>
          </a:xfrm>
          <a:solidFill>
            <a:srgbClr val="FF9900"/>
          </a:solidFill>
        </p:spPr>
        <p:txBody>
          <a:bodyPr/>
          <a:lstStyle/>
          <a:p>
            <a:pPr eaLnBrk="1" hangingPunct="1"/>
            <a:r>
              <a:rPr lang="en-US" altLang="en-US" smtClean="0">
                <a:solidFill>
                  <a:schemeClr val="bg1"/>
                </a:solidFill>
              </a:rPr>
              <a:t>11.5 Radioactive Half-Life</a:t>
            </a:r>
          </a:p>
        </p:txBody>
      </p:sp>
      <p:sp>
        <p:nvSpPr>
          <p:cNvPr id="386052" name="Rectangle 4"/>
          <p:cNvSpPr>
            <a:spLocks noGrp="1" noChangeArrowheads="1"/>
          </p:cNvSpPr>
          <p:nvPr>
            <p:ph type="body" idx="1"/>
          </p:nvPr>
        </p:nvSpPr>
        <p:spPr>
          <a:xfrm>
            <a:off x="304800" y="1371600"/>
            <a:ext cx="8610600" cy="2895600"/>
          </a:xfrm>
        </p:spPr>
        <p:txBody>
          <a:bodyPr/>
          <a:lstStyle/>
          <a:p>
            <a:pPr marL="457200" indent="-457200" eaLnBrk="1" hangingPunct="1">
              <a:lnSpc>
                <a:spcPct val="90000"/>
              </a:lnSpc>
            </a:pPr>
            <a:r>
              <a:rPr lang="en-US" altLang="en-US" smtClean="0"/>
              <a:t>Radioactive decay occurs at an exponentially decreasing rate.</a:t>
            </a:r>
          </a:p>
          <a:p>
            <a:pPr marL="457200" indent="-457200" eaLnBrk="1" hangingPunct="1">
              <a:lnSpc>
                <a:spcPct val="90000"/>
              </a:lnSpc>
            </a:pPr>
            <a:r>
              <a:rPr lang="en-US" altLang="en-US" smtClean="0"/>
              <a:t>In Algebra II/Trig, you learn how to predict the final amount of an exponential decay of a system:  A = A</a:t>
            </a:r>
            <a:r>
              <a:rPr lang="en-US" altLang="en-US" baseline="-25000" smtClean="0"/>
              <a:t>o</a:t>
            </a:r>
            <a:r>
              <a:rPr lang="en-US" altLang="en-US" smtClean="0"/>
              <a:t>e</a:t>
            </a:r>
            <a:r>
              <a:rPr lang="en-US" altLang="en-US" baseline="30000" smtClean="0"/>
              <a:t>-kt</a:t>
            </a:r>
            <a:endParaRPr lang="en-US" altLang="en-US" smtClean="0"/>
          </a:p>
          <a:p>
            <a:pPr marL="457200" indent="-457200" eaLnBrk="1" hangingPunct="1">
              <a:lnSpc>
                <a:spcPct val="90000"/>
              </a:lnSpc>
            </a:pPr>
            <a:r>
              <a:rPr lang="en-US" altLang="en-US" smtClean="0"/>
              <a:t>This equation can be simplified if A = ½ A</a:t>
            </a:r>
            <a:r>
              <a:rPr lang="en-US" altLang="en-US" baseline="-25000" smtClean="0"/>
              <a:t>o</a:t>
            </a:r>
            <a:endParaRPr lang="en-US" altLang="en-US" smtClean="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605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60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77813"/>
            <a:ext cx="8229600" cy="941387"/>
          </a:xfrm>
          <a:solidFill>
            <a:srgbClr val="FF9900"/>
          </a:solidFill>
        </p:spPr>
        <p:txBody>
          <a:bodyPr/>
          <a:lstStyle/>
          <a:p>
            <a:pPr eaLnBrk="1" hangingPunct="1"/>
            <a:r>
              <a:rPr lang="en-US" altLang="en-US" smtClean="0">
                <a:solidFill>
                  <a:schemeClr val="bg1"/>
                </a:solidFill>
              </a:rPr>
              <a:t>11.5 Radioactive Half-Life Equation</a:t>
            </a:r>
          </a:p>
        </p:txBody>
      </p:sp>
      <p:sp>
        <p:nvSpPr>
          <p:cNvPr id="62467" name="Rectangle 4"/>
          <p:cNvSpPr>
            <a:spLocks noGrp="1" noChangeArrowheads="1"/>
          </p:cNvSpPr>
          <p:nvPr>
            <p:ph type="body" idx="1"/>
          </p:nvPr>
        </p:nvSpPr>
        <p:spPr>
          <a:xfrm>
            <a:off x="457200" y="1371600"/>
            <a:ext cx="8229600" cy="2895600"/>
          </a:xfrm>
        </p:spPr>
        <p:txBody>
          <a:bodyPr/>
          <a:lstStyle/>
          <a:p>
            <a:pPr marL="457200" indent="-457200" eaLnBrk="1" hangingPunct="1">
              <a:lnSpc>
                <a:spcPct val="90000"/>
              </a:lnSpc>
              <a:buFontTx/>
              <a:buNone/>
            </a:pPr>
            <a:endParaRPr lang="en-US" altLang="en-US" sz="2400" smtClean="0"/>
          </a:p>
          <a:p>
            <a:pPr marL="457200" indent="-457200" eaLnBrk="1" hangingPunct="1">
              <a:lnSpc>
                <a:spcPct val="90000"/>
              </a:lnSpc>
              <a:buFontTx/>
              <a:buNone/>
            </a:pPr>
            <a:r>
              <a:rPr lang="en-US" altLang="en-US" u="sng" smtClean="0"/>
              <a:t>final amount  </a:t>
            </a:r>
            <a:r>
              <a:rPr lang="en-US" altLang="en-US" smtClean="0"/>
              <a:t>   =  (0.5)</a:t>
            </a:r>
            <a:r>
              <a:rPr lang="en-US" altLang="en-US" baseline="30000" smtClean="0"/>
              <a:t>(total time / half-life time) </a:t>
            </a:r>
            <a:endParaRPr lang="en-US" altLang="en-US" smtClean="0"/>
          </a:p>
          <a:p>
            <a:pPr marL="457200" indent="-457200" eaLnBrk="1" hangingPunct="1">
              <a:lnSpc>
                <a:spcPct val="90000"/>
              </a:lnSpc>
              <a:buFontTx/>
              <a:buNone/>
            </a:pPr>
            <a:r>
              <a:rPr lang="en-US" altLang="en-US" smtClean="0"/>
              <a:t>initial amount</a:t>
            </a:r>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77813"/>
            <a:ext cx="8229600" cy="941387"/>
          </a:xfrm>
          <a:solidFill>
            <a:srgbClr val="FF9900"/>
          </a:solidFill>
        </p:spPr>
        <p:txBody>
          <a:bodyPr/>
          <a:lstStyle/>
          <a:p>
            <a:pPr eaLnBrk="1" hangingPunct="1"/>
            <a:r>
              <a:rPr lang="en-US" altLang="en-US" smtClean="0">
                <a:solidFill>
                  <a:schemeClr val="bg1"/>
                </a:solidFill>
              </a:rPr>
              <a:t>11.5 Radioactive Half-Life Equation</a:t>
            </a:r>
          </a:p>
        </p:txBody>
      </p:sp>
      <p:sp>
        <p:nvSpPr>
          <p:cNvPr id="63491" name="Rectangle 4"/>
          <p:cNvSpPr>
            <a:spLocks noGrp="1" noChangeArrowheads="1"/>
          </p:cNvSpPr>
          <p:nvPr>
            <p:ph type="body" idx="1"/>
          </p:nvPr>
        </p:nvSpPr>
        <p:spPr>
          <a:xfrm>
            <a:off x="457200" y="1371600"/>
            <a:ext cx="8229600" cy="2895600"/>
          </a:xfrm>
        </p:spPr>
        <p:txBody>
          <a:bodyPr/>
          <a:lstStyle/>
          <a:p>
            <a:pPr marL="457200" indent="-457200" eaLnBrk="1" hangingPunct="1">
              <a:lnSpc>
                <a:spcPct val="90000"/>
              </a:lnSpc>
              <a:buFontTx/>
              <a:buNone/>
            </a:pPr>
            <a:endParaRPr lang="en-US" altLang="en-US" sz="2400" smtClean="0"/>
          </a:p>
          <a:p>
            <a:pPr marL="457200" indent="-457200" eaLnBrk="1" hangingPunct="1">
              <a:lnSpc>
                <a:spcPct val="90000"/>
              </a:lnSpc>
              <a:buFontTx/>
              <a:buNone/>
            </a:pPr>
            <a:r>
              <a:rPr lang="en-US" altLang="en-US" u="sng" smtClean="0"/>
              <a:t>final amount  </a:t>
            </a:r>
            <a:r>
              <a:rPr lang="en-US" altLang="en-US" smtClean="0"/>
              <a:t>   =  (0.5)</a:t>
            </a:r>
            <a:r>
              <a:rPr lang="en-US" altLang="en-US" baseline="30000" smtClean="0"/>
              <a:t>(total time / half-life time) </a:t>
            </a:r>
            <a:endParaRPr lang="en-US" altLang="en-US" smtClean="0"/>
          </a:p>
          <a:p>
            <a:pPr marL="457200" indent="-457200" eaLnBrk="1" hangingPunct="1">
              <a:lnSpc>
                <a:spcPct val="90000"/>
              </a:lnSpc>
              <a:buFontTx/>
              <a:buNone/>
            </a:pPr>
            <a:r>
              <a:rPr lang="en-US" altLang="en-US" smtClean="0"/>
              <a:t>initial amount</a:t>
            </a:r>
          </a:p>
          <a:p>
            <a:pPr marL="457200" indent="-457200" eaLnBrk="1" hangingPunct="1">
              <a:lnSpc>
                <a:spcPct val="90000"/>
              </a:lnSpc>
              <a:buFontTx/>
              <a:buNone/>
            </a:pPr>
            <a:endParaRPr lang="en-US" altLang="en-US" smtClean="0"/>
          </a:p>
          <a:p>
            <a:pPr marL="457200" indent="-457200" eaLnBrk="1" hangingPunct="1">
              <a:lnSpc>
                <a:spcPct val="90000"/>
              </a:lnSpc>
              <a:buFontTx/>
              <a:buNone/>
            </a:pPr>
            <a:r>
              <a:rPr lang="en-US" altLang="en-US" smtClean="0"/>
              <a:t>BUT… if either “total time” or “half-life time” is the unknown, we need to take the log</a:t>
            </a:r>
            <a:r>
              <a:rPr lang="en-US" altLang="en-US" baseline="-25000" smtClean="0"/>
              <a:t>10</a:t>
            </a:r>
            <a:r>
              <a:rPr lang="en-US" altLang="en-US" smtClean="0"/>
              <a:t> of both sides to get </a:t>
            </a:r>
            <a:r>
              <a:rPr lang="en-US" altLang="en-US" u="sng" smtClean="0"/>
              <a:t>this</a:t>
            </a:r>
            <a:r>
              <a:rPr lang="en-US" altLang="en-US" smtClean="0"/>
              <a:t> equation:</a:t>
            </a:r>
          </a:p>
          <a:p>
            <a:pPr marL="457200" indent="-457200" eaLnBrk="1" hangingPunct="1">
              <a:lnSpc>
                <a:spcPct val="90000"/>
              </a:lnSpc>
              <a:buFontTx/>
              <a:buNone/>
            </a:pPr>
            <a:endParaRPr lang="en-US" altLang="en-US" smtClean="0"/>
          </a:p>
        </p:txBody>
      </p:sp>
      <p:cxnSp>
        <p:nvCxnSpPr>
          <p:cNvPr id="63492" name="Straight Arrow Connector 2"/>
          <p:cNvCxnSpPr>
            <a:cxnSpLocks noChangeShapeType="1"/>
          </p:cNvCxnSpPr>
          <p:nvPr/>
        </p:nvCxnSpPr>
        <p:spPr bwMode="auto">
          <a:xfrm flipV="1">
            <a:off x="4572000" y="2133600"/>
            <a:ext cx="457200" cy="11430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3493" name="Straight Arrow Connector 5"/>
          <p:cNvCxnSpPr>
            <a:cxnSpLocks noChangeShapeType="1"/>
          </p:cNvCxnSpPr>
          <p:nvPr/>
        </p:nvCxnSpPr>
        <p:spPr bwMode="auto">
          <a:xfrm flipV="1">
            <a:off x="6781800" y="2152650"/>
            <a:ext cx="0" cy="112395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77813"/>
            <a:ext cx="8229600" cy="941387"/>
          </a:xfrm>
          <a:solidFill>
            <a:srgbClr val="FF9900"/>
          </a:solidFill>
        </p:spPr>
        <p:txBody>
          <a:bodyPr/>
          <a:lstStyle/>
          <a:p>
            <a:pPr eaLnBrk="1" hangingPunct="1"/>
            <a:r>
              <a:rPr lang="en-US" altLang="en-US" smtClean="0">
                <a:solidFill>
                  <a:schemeClr val="bg1"/>
                </a:solidFill>
              </a:rPr>
              <a:t>11.5 Radioactive Half-Life</a:t>
            </a:r>
          </a:p>
        </p:txBody>
      </p:sp>
      <p:sp>
        <p:nvSpPr>
          <p:cNvPr id="64515" name="Rectangle 4"/>
          <p:cNvSpPr>
            <a:spLocks noGrp="1" noChangeArrowheads="1"/>
          </p:cNvSpPr>
          <p:nvPr>
            <p:ph type="body" idx="1"/>
          </p:nvPr>
        </p:nvSpPr>
        <p:spPr>
          <a:xfrm>
            <a:off x="457200" y="1371600"/>
            <a:ext cx="8382000" cy="3962400"/>
          </a:xfrm>
        </p:spPr>
        <p:txBody>
          <a:bodyPr/>
          <a:lstStyle/>
          <a:p>
            <a:pPr marL="457200" indent="-457200" eaLnBrk="1" hangingPunct="1">
              <a:lnSpc>
                <a:spcPct val="90000"/>
              </a:lnSpc>
              <a:buFontTx/>
              <a:buNone/>
            </a:pPr>
            <a:endParaRPr lang="en-US" altLang="en-US" smtClean="0"/>
          </a:p>
          <a:p>
            <a:pPr marL="457200" indent="-457200" eaLnBrk="1" hangingPunct="1">
              <a:lnSpc>
                <a:spcPct val="90000"/>
              </a:lnSpc>
              <a:buFontTx/>
              <a:buNone/>
            </a:pPr>
            <a:r>
              <a:rPr lang="en-US" altLang="en-US" b="1" smtClean="0"/>
              <a:t>log </a:t>
            </a:r>
            <a:r>
              <a:rPr lang="en-US" altLang="en-US" b="1" u="sng" smtClean="0"/>
              <a:t> final amount  </a:t>
            </a:r>
            <a:r>
              <a:rPr lang="en-US" altLang="en-US" b="1" smtClean="0"/>
              <a:t>  = </a:t>
            </a:r>
            <a:r>
              <a:rPr lang="en-US" altLang="en-US" b="1" u="sng" smtClean="0"/>
              <a:t>total time     </a:t>
            </a:r>
            <a:r>
              <a:rPr lang="en-US" altLang="en-US" b="1" smtClean="0"/>
              <a:t>· log(0.5)</a:t>
            </a:r>
          </a:p>
          <a:p>
            <a:pPr marL="457200" indent="-457200" eaLnBrk="1" hangingPunct="1">
              <a:lnSpc>
                <a:spcPct val="90000"/>
              </a:lnSpc>
              <a:buFontTx/>
              <a:buNone/>
            </a:pPr>
            <a:r>
              <a:rPr lang="en-US" altLang="en-US" b="1" smtClean="0"/>
              <a:t>       initial amount      half-life time</a:t>
            </a:r>
          </a:p>
          <a:p>
            <a:pPr marL="457200" indent="-457200" eaLnBrk="1" hangingPunct="1">
              <a:lnSpc>
                <a:spcPct val="90000"/>
              </a:lnSpc>
              <a:buFontTx/>
              <a:buNone/>
            </a:pPr>
            <a:endParaRPr lang="en-US" altLang="en-US" b="1" smtClean="0"/>
          </a:p>
          <a:p>
            <a:pPr marL="457200" indent="-457200" eaLnBrk="1" hangingPunct="1">
              <a:lnSpc>
                <a:spcPct val="90000"/>
              </a:lnSpc>
              <a:buFontTx/>
              <a:buNone/>
            </a:pPr>
            <a:endParaRPr lang="en-US" altLang="en-US" b="1" smtClean="0"/>
          </a:p>
          <a:p>
            <a:pPr marL="457200" indent="-457200" eaLnBrk="1" hangingPunct="1">
              <a:lnSpc>
                <a:spcPct val="90000"/>
              </a:lnSpc>
              <a:buFontTx/>
              <a:buNone/>
            </a:pPr>
            <a:r>
              <a:rPr lang="en-US" altLang="en-US" smtClean="0"/>
              <a:t>Then solve the equation (correctly!!!) for the unknown</a:t>
            </a:r>
          </a:p>
          <a:p>
            <a:pPr marL="457200" indent="-457200" eaLnBrk="1" hangingPunct="1">
              <a:lnSpc>
                <a:spcPct val="90000"/>
              </a:lnSpc>
              <a:buFontTx/>
              <a:buNone/>
            </a:pPr>
            <a:r>
              <a:rPr lang="en-US" altLang="en-US" smtClean="0"/>
              <a:t>                            </a:t>
            </a:r>
          </a:p>
          <a:p>
            <a:pPr marL="457200" indent="-457200" eaLnBrk="1" hangingPunct="1">
              <a:lnSpc>
                <a:spcPct val="90000"/>
              </a:lnSpc>
              <a:buFontTx/>
              <a:buNone/>
            </a:pPr>
            <a:endParaRPr lang="en-US" altLang="en-US" smtClean="0"/>
          </a:p>
          <a:p>
            <a:pPr marL="457200" indent="-457200" eaLnBrk="1" hangingPunct="1">
              <a:lnSpc>
                <a:spcPct val="90000"/>
              </a:lnSpc>
              <a:buFontTx/>
              <a:buNone/>
            </a:pPr>
            <a:r>
              <a:rPr lang="en-US" altLang="en-US" smtClean="0"/>
              <a:t>  </a:t>
            </a:r>
          </a:p>
        </p:txBody>
      </p:sp>
      <p:sp>
        <p:nvSpPr>
          <p:cNvPr id="64516" name="Double Bracket 1"/>
          <p:cNvSpPr>
            <a:spLocks noChangeArrowheads="1"/>
          </p:cNvSpPr>
          <p:nvPr/>
        </p:nvSpPr>
        <p:spPr bwMode="auto">
          <a:xfrm>
            <a:off x="1219200" y="1905000"/>
            <a:ext cx="2819400" cy="1066800"/>
          </a:xfrm>
          <a:prstGeom prst="bracketPair">
            <a:avLst>
              <a:gd name="adj" fmla="val 16667"/>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panose="02020603050405020304" pitchFamily="18" charset="0"/>
            </a:endParaRPr>
          </a:p>
        </p:txBody>
      </p:sp>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2" name="Rectangle 4"/>
          <p:cNvSpPr>
            <a:spLocks noGrp="1" noChangeArrowheads="1"/>
          </p:cNvSpPr>
          <p:nvPr>
            <p:ph type="body" idx="1"/>
          </p:nvPr>
        </p:nvSpPr>
        <p:spPr>
          <a:xfrm>
            <a:off x="457200" y="381000"/>
            <a:ext cx="8229600" cy="3962400"/>
          </a:xfrm>
        </p:spPr>
        <p:txBody>
          <a:bodyPr/>
          <a:lstStyle/>
          <a:p>
            <a:pPr marL="457200" indent="-457200" eaLnBrk="1" hangingPunct="1">
              <a:lnSpc>
                <a:spcPct val="90000"/>
              </a:lnSpc>
              <a:buFontTx/>
              <a:buNone/>
            </a:pPr>
            <a:r>
              <a:rPr lang="en-US" altLang="en-US" sz="1800" smtClean="0"/>
              <a:t>                            </a:t>
            </a:r>
            <a:endParaRPr lang="en-US" altLang="en-US" smtClean="0"/>
          </a:p>
          <a:p>
            <a:pPr marL="457200" indent="-457200" eaLnBrk="1" hangingPunct="1">
              <a:lnSpc>
                <a:spcPct val="90000"/>
              </a:lnSpc>
              <a:buFontTx/>
              <a:buNone/>
            </a:pPr>
            <a:r>
              <a:rPr lang="en-US" altLang="en-US" smtClean="0"/>
              <a:t>Example 1:  100. mg of Iodine-131 (half-life = 8.0 days) is allowed to sit for 20. days.  How many mg of I-131 remain?</a:t>
            </a:r>
          </a:p>
          <a:p>
            <a:pPr marL="457200" indent="-457200" eaLnBrk="1" hangingPunct="1">
              <a:lnSpc>
                <a:spcPct val="90000"/>
              </a:lnSpc>
              <a:buFontTx/>
              <a:buNone/>
            </a:pPr>
            <a:endParaRPr lang="en-US" altLang="en-US" smtClean="0"/>
          </a:p>
          <a:p>
            <a:pPr marL="457200" indent="-457200" eaLnBrk="1" hangingPunct="1">
              <a:lnSpc>
                <a:spcPct val="90000"/>
              </a:lnSpc>
              <a:buFontTx/>
              <a:buNone/>
            </a:pPr>
            <a:r>
              <a:rPr lang="en-US" altLang="en-US" smtClean="0"/>
              <a:t>	    </a:t>
            </a:r>
            <a:r>
              <a:rPr lang="en-US" altLang="en-US" u="sng" smtClean="0"/>
              <a:t>x  mg   </a:t>
            </a:r>
            <a:r>
              <a:rPr lang="en-US" altLang="en-US" smtClean="0"/>
              <a:t> = (0.5)</a:t>
            </a:r>
            <a:r>
              <a:rPr lang="en-US" altLang="en-US" baseline="30000" smtClean="0"/>
              <a:t>(20/8)</a:t>
            </a:r>
            <a:endParaRPr lang="en-US" altLang="en-US" smtClean="0"/>
          </a:p>
          <a:p>
            <a:pPr marL="457200" indent="-457200" eaLnBrk="1" hangingPunct="1">
              <a:lnSpc>
                <a:spcPct val="90000"/>
              </a:lnSpc>
              <a:buFontTx/>
              <a:buNone/>
            </a:pPr>
            <a:r>
              <a:rPr lang="en-US" altLang="en-US" smtClean="0"/>
              <a:t>       100 mg</a:t>
            </a:r>
          </a:p>
          <a:p>
            <a:pPr marL="457200" indent="-457200" eaLnBrk="1" hangingPunct="1">
              <a:lnSpc>
                <a:spcPct val="90000"/>
              </a:lnSpc>
              <a:buFontTx/>
              <a:buNone/>
            </a:pPr>
            <a:r>
              <a:rPr lang="en-US" altLang="en-US" smtClean="0"/>
              <a:t>                                       </a:t>
            </a:r>
            <a:r>
              <a:rPr lang="en-US" altLang="en-US" b="1" smtClean="0"/>
              <a:t>18 mg</a:t>
            </a:r>
            <a:endParaRPr lang="en-US" altLang="en-US" smtClean="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605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6052">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8605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2" name="Rectangle 4"/>
          <p:cNvSpPr>
            <a:spLocks noGrp="1" noChangeArrowheads="1"/>
          </p:cNvSpPr>
          <p:nvPr>
            <p:ph type="body" idx="1"/>
          </p:nvPr>
        </p:nvSpPr>
        <p:spPr>
          <a:xfrm>
            <a:off x="457200" y="381000"/>
            <a:ext cx="8382000" cy="5257800"/>
          </a:xfrm>
        </p:spPr>
        <p:txBody>
          <a:bodyPr/>
          <a:lstStyle/>
          <a:p>
            <a:pPr marL="457200" indent="-457200" eaLnBrk="1" hangingPunct="1">
              <a:lnSpc>
                <a:spcPct val="90000"/>
              </a:lnSpc>
              <a:buFontTx/>
              <a:buNone/>
              <a:defRPr/>
            </a:pPr>
            <a:r>
              <a:rPr lang="en-US" dirty="0" smtClean="0"/>
              <a:t>Example 2:  </a:t>
            </a:r>
            <a:r>
              <a:rPr lang="en-US" sz="2800" dirty="0" smtClean="0"/>
              <a:t>The half-life of a radioactive element is 1.35 years.  How many years will it take a 125g sample of that isotope to decay to 30.0g?</a:t>
            </a:r>
            <a:endParaRPr lang="en-US" dirty="0" smtClean="0"/>
          </a:p>
          <a:p>
            <a:pPr marL="457200" indent="-457200" eaLnBrk="1" hangingPunct="1">
              <a:lnSpc>
                <a:spcPct val="90000"/>
              </a:lnSpc>
              <a:buFontTx/>
              <a:buNone/>
              <a:defRPr/>
            </a:pPr>
            <a:endParaRPr lang="en-US" sz="1050" dirty="0" smtClean="0"/>
          </a:p>
          <a:p>
            <a:pPr marL="457200" indent="-457200" eaLnBrk="1" hangingPunct="1">
              <a:lnSpc>
                <a:spcPct val="90000"/>
              </a:lnSpc>
              <a:buFontTx/>
              <a:buNone/>
              <a:defRPr/>
            </a:pPr>
            <a:r>
              <a:rPr lang="en-US" sz="2800" dirty="0" smtClean="0"/>
              <a:t>	</a:t>
            </a:r>
            <a:r>
              <a:rPr lang="en-US" altLang="en-US" sz="2800" u="sng" dirty="0" smtClean="0"/>
              <a:t>final amount  </a:t>
            </a:r>
            <a:r>
              <a:rPr lang="en-US" altLang="en-US" sz="2800" dirty="0" smtClean="0"/>
              <a:t>   =  (0.5)</a:t>
            </a:r>
            <a:r>
              <a:rPr lang="en-US" altLang="en-US" sz="2800" baseline="30000" dirty="0" smtClean="0"/>
              <a:t>(total time / half-life time) </a:t>
            </a:r>
            <a:endParaRPr lang="en-US" altLang="en-US" sz="2800" dirty="0" smtClean="0"/>
          </a:p>
          <a:p>
            <a:pPr marL="457200" indent="-457200" eaLnBrk="1" hangingPunct="1">
              <a:lnSpc>
                <a:spcPct val="90000"/>
              </a:lnSpc>
              <a:buFontTx/>
              <a:buNone/>
              <a:defRPr/>
            </a:pPr>
            <a:r>
              <a:rPr lang="en-US" altLang="en-US" sz="2800" dirty="0" smtClean="0"/>
              <a:t>     initial amount</a:t>
            </a:r>
          </a:p>
          <a:p>
            <a:pPr marL="457200" indent="-457200" eaLnBrk="1" hangingPunct="1">
              <a:lnSpc>
                <a:spcPct val="90000"/>
              </a:lnSpc>
              <a:buFontTx/>
              <a:buNone/>
              <a:defRPr/>
            </a:pPr>
            <a:endParaRPr lang="en-US" altLang="en-US" sz="2800" b="1" dirty="0"/>
          </a:p>
          <a:p>
            <a:pPr marL="457200" indent="-457200" eaLnBrk="1" hangingPunct="1">
              <a:lnSpc>
                <a:spcPct val="90000"/>
              </a:lnSpc>
              <a:buFontTx/>
              <a:buNone/>
              <a:defRPr/>
            </a:pPr>
            <a:r>
              <a:rPr lang="en-US" altLang="en-US" sz="2800" b="1" dirty="0" smtClean="0"/>
              <a:t>	</a:t>
            </a:r>
            <a:r>
              <a:rPr lang="en-US" altLang="en-US" sz="2800" dirty="0" smtClean="0"/>
              <a:t>log </a:t>
            </a:r>
            <a:r>
              <a:rPr lang="en-US" altLang="en-US" sz="2800" u="sng" dirty="0" smtClean="0"/>
              <a:t> final amount  </a:t>
            </a:r>
            <a:r>
              <a:rPr lang="en-US" altLang="en-US" sz="2800" dirty="0" smtClean="0"/>
              <a:t>  = </a:t>
            </a:r>
            <a:r>
              <a:rPr lang="en-US" altLang="en-US" sz="2800" u="sng" dirty="0" smtClean="0"/>
              <a:t>total time     </a:t>
            </a:r>
            <a:r>
              <a:rPr lang="en-US" altLang="en-US" sz="2800" dirty="0" smtClean="0"/>
              <a:t>· log(0.5)</a:t>
            </a:r>
          </a:p>
          <a:p>
            <a:pPr marL="457200" indent="-457200" eaLnBrk="1" hangingPunct="1">
              <a:lnSpc>
                <a:spcPct val="90000"/>
              </a:lnSpc>
              <a:buFontTx/>
              <a:buNone/>
              <a:defRPr/>
            </a:pPr>
            <a:r>
              <a:rPr lang="en-US" altLang="en-US" sz="2800" dirty="0" smtClean="0"/>
              <a:t>           initial amount      half-life time</a:t>
            </a:r>
          </a:p>
          <a:p>
            <a:pPr marL="457200" indent="-457200" eaLnBrk="1" hangingPunct="1">
              <a:lnSpc>
                <a:spcPct val="90000"/>
              </a:lnSpc>
              <a:buFontTx/>
              <a:buNone/>
              <a:defRPr/>
            </a:pPr>
            <a:endParaRPr lang="en-US" sz="800" dirty="0" smtClean="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605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605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605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605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2" name="Rectangle 4"/>
          <p:cNvSpPr>
            <a:spLocks noGrp="1" noChangeArrowheads="1"/>
          </p:cNvSpPr>
          <p:nvPr>
            <p:ph type="body" idx="1"/>
          </p:nvPr>
        </p:nvSpPr>
        <p:spPr>
          <a:xfrm>
            <a:off x="457200" y="381000"/>
            <a:ext cx="8382000" cy="5257800"/>
          </a:xfrm>
        </p:spPr>
        <p:txBody>
          <a:bodyPr/>
          <a:lstStyle/>
          <a:p>
            <a:pPr marL="457200" indent="-457200" eaLnBrk="1" hangingPunct="1">
              <a:lnSpc>
                <a:spcPct val="90000"/>
              </a:lnSpc>
              <a:buFontTx/>
              <a:buNone/>
              <a:defRPr/>
            </a:pPr>
            <a:r>
              <a:rPr lang="en-US" dirty="0" smtClean="0"/>
              <a:t>Example 2:  </a:t>
            </a:r>
            <a:r>
              <a:rPr lang="en-US" sz="2800" dirty="0" smtClean="0"/>
              <a:t>The half-life of a radioactive element is 1.35 years.  How many years will it take a 125g sample of that isotope to decay to 30.0g?</a:t>
            </a:r>
            <a:endParaRPr lang="en-US" dirty="0" smtClean="0"/>
          </a:p>
          <a:p>
            <a:pPr marL="457200" indent="-457200" eaLnBrk="1" hangingPunct="1">
              <a:lnSpc>
                <a:spcPct val="90000"/>
              </a:lnSpc>
              <a:buFontTx/>
              <a:buNone/>
              <a:defRPr/>
            </a:pPr>
            <a:endParaRPr lang="en-US" sz="1050" dirty="0" smtClean="0"/>
          </a:p>
          <a:p>
            <a:pPr marL="457200" indent="-457200" eaLnBrk="1" hangingPunct="1">
              <a:lnSpc>
                <a:spcPct val="90000"/>
              </a:lnSpc>
              <a:buFontTx/>
              <a:buNone/>
              <a:defRPr/>
            </a:pPr>
            <a:r>
              <a:rPr lang="en-US" sz="2800" dirty="0" smtClean="0"/>
              <a:t>	</a:t>
            </a:r>
            <a:r>
              <a:rPr lang="en-US" altLang="en-US" sz="2800" b="1" dirty="0" smtClean="0"/>
              <a:t>log </a:t>
            </a:r>
            <a:r>
              <a:rPr lang="en-US" altLang="en-US" sz="2800" b="1" u="sng" dirty="0" smtClean="0"/>
              <a:t> final amount  </a:t>
            </a:r>
            <a:r>
              <a:rPr lang="en-US" altLang="en-US" sz="2800" b="1" dirty="0" smtClean="0"/>
              <a:t>  = </a:t>
            </a:r>
            <a:r>
              <a:rPr lang="en-US" altLang="en-US" sz="2800" b="1" u="sng" dirty="0" smtClean="0"/>
              <a:t>total time     </a:t>
            </a:r>
            <a:r>
              <a:rPr lang="en-US" altLang="en-US" sz="2800" b="1" dirty="0" smtClean="0"/>
              <a:t>· log(0.5)</a:t>
            </a:r>
          </a:p>
          <a:p>
            <a:pPr marL="457200" indent="-457200" eaLnBrk="1" hangingPunct="1">
              <a:lnSpc>
                <a:spcPct val="90000"/>
              </a:lnSpc>
              <a:buFontTx/>
              <a:buNone/>
              <a:defRPr/>
            </a:pPr>
            <a:r>
              <a:rPr lang="en-US" altLang="en-US" sz="2800" b="1" dirty="0" smtClean="0"/>
              <a:t>           initial amount      half-life time</a:t>
            </a:r>
          </a:p>
          <a:p>
            <a:pPr marL="457200" indent="-457200" eaLnBrk="1" hangingPunct="1">
              <a:lnSpc>
                <a:spcPct val="90000"/>
              </a:lnSpc>
              <a:buFontTx/>
              <a:buNone/>
              <a:defRPr/>
            </a:pPr>
            <a:endParaRPr lang="en-US" sz="800" dirty="0" smtClean="0"/>
          </a:p>
          <a:p>
            <a:pPr marL="457200" indent="-457200" eaLnBrk="1" hangingPunct="1">
              <a:lnSpc>
                <a:spcPct val="90000"/>
              </a:lnSpc>
              <a:buFontTx/>
              <a:buNone/>
              <a:defRPr/>
            </a:pPr>
            <a:r>
              <a:rPr lang="en-US" dirty="0" smtClean="0"/>
              <a:t> </a:t>
            </a:r>
            <a:endParaRPr lang="en-US" b="1" dirty="0" smtClean="0"/>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7813"/>
            <a:ext cx="8229600" cy="1093787"/>
          </a:xfrm>
          <a:solidFill>
            <a:srgbClr val="B6E8B2"/>
          </a:solidFill>
        </p:spPr>
        <p:txBody>
          <a:bodyPr/>
          <a:lstStyle/>
          <a:p>
            <a:pPr eaLnBrk="1" hangingPunct="1"/>
            <a:r>
              <a:rPr lang="en-US" altLang="en-US" sz="4000" smtClean="0"/>
              <a:t>2.3 Isotopes</a:t>
            </a:r>
          </a:p>
        </p:txBody>
      </p:sp>
      <p:sp>
        <p:nvSpPr>
          <p:cNvPr id="107523" name="Rectangle 3"/>
          <p:cNvSpPr>
            <a:spLocks noGrp="1" noChangeArrowheads="1"/>
          </p:cNvSpPr>
          <p:nvPr>
            <p:ph type="body" idx="1"/>
          </p:nvPr>
        </p:nvSpPr>
        <p:spPr>
          <a:xfrm>
            <a:off x="609600" y="1752600"/>
            <a:ext cx="7924800" cy="4225925"/>
          </a:xfrm>
        </p:spPr>
        <p:txBody>
          <a:bodyPr/>
          <a:lstStyle/>
          <a:p>
            <a:pPr marL="6350" indent="7938" eaLnBrk="1" hangingPunct="1">
              <a:lnSpc>
                <a:spcPct val="90000"/>
              </a:lnSpc>
              <a:buFont typeface="Wingdings" panose="05000000000000000000" pitchFamily="2" charset="2"/>
              <a:buChar char="Ø"/>
              <a:tabLst>
                <a:tab pos="457200" algn="l"/>
              </a:tabLst>
            </a:pPr>
            <a:r>
              <a:rPr lang="en-US" altLang="en-US" b="1" smtClean="0">
                <a:solidFill>
                  <a:srgbClr val="000000"/>
                </a:solidFill>
              </a:rPr>
              <a:t>Isotopes:</a:t>
            </a:r>
            <a:r>
              <a:rPr lang="en-US" altLang="en-US" smtClean="0">
                <a:solidFill>
                  <a:srgbClr val="000000"/>
                </a:solidFill>
              </a:rPr>
              <a:t>  Atoms with identical  atomic numbers (Z) but  different mass numbers (A) are called isotopes. </a:t>
            </a:r>
          </a:p>
          <a:p>
            <a:pPr marL="6350" indent="7938" eaLnBrk="1" hangingPunct="1">
              <a:lnSpc>
                <a:spcPct val="90000"/>
              </a:lnSpc>
              <a:buFont typeface="Wingdings" panose="05000000000000000000" pitchFamily="2" charset="2"/>
              <a:buChar char="Ø"/>
              <a:tabLst>
                <a:tab pos="457200" algn="l"/>
              </a:tabLst>
            </a:pPr>
            <a:r>
              <a:rPr lang="en-US" altLang="en-US" smtClean="0">
                <a:solidFill>
                  <a:srgbClr val="000000"/>
                </a:solidFill>
              </a:rPr>
              <a:t># of protons are the same, but # of neutrons are different</a:t>
            </a:r>
          </a:p>
          <a:p>
            <a:pPr marL="6350" indent="7938" eaLnBrk="1" hangingPunct="1">
              <a:lnSpc>
                <a:spcPct val="90000"/>
              </a:lnSpc>
              <a:buFont typeface="Wingdings" panose="05000000000000000000" pitchFamily="2" charset="2"/>
              <a:buChar char="Ø"/>
              <a:tabLst>
                <a:tab pos="457200" algn="l"/>
              </a:tabLst>
            </a:pPr>
            <a:r>
              <a:rPr lang="en-US" altLang="en-US" smtClean="0">
                <a:solidFill>
                  <a:srgbClr val="000000"/>
                </a:solidFill>
              </a:rPr>
              <a:t>Isotopes of a given element have identical CHEMICAL properties, but different NUCLEAR properties.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75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75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2" name="Rectangle 4"/>
          <p:cNvSpPr>
            <a:spLocks noGrp="1" noChangeArrowheads="1"/>
          </p:cNvSpPr>
          <p:nvPr>
            <p:ph type="body" idx="1"/>
          </p:nvPr>
        </p:nvSpPr>
        <p:spPr>
          <a:xfrm>
            <a:off x="457200" y="381000"/>
            <a:ext cx="8382000" cy="5257800"/>
          </a:xfrm>
        </p:spPr>
        <p:txBody>
          <a:bodyPr/>
          <a:lstStyle/>
          <a:p>
            <a:pPr marL="457200" indent="-457200" eaLnBrk="1" hangingPunct="1">
              <a:lnSpc>
                <a:spcPct val="90000"/>
              </a:lnSpc>
              <a:buFontTx/>
              <a:buNone/>
              <a:defRPr/>
            </a:pPr>
            <a:r>
              <a:rPr lang="en-US" dirty="0" smtClean="0"/>
              <a:t>Example 2:  </a:t>
            </a:r>
            <a:r>
              <a:rPr lang="en-US" sz="2800" dirty="0" smtClean="0"/>
              <a:t>The half-life of a radioactive element is 1.35 years.  How many years will it take a 125g sample of that isotope to decay to 30.0g?</a:t>
            </a:r>
            <a:endParaRPr lang="en-US" dirty="0" smtClean="0"/>
          </a:p>
          <a:p>
            <a:pPr marL="457200" indent="-457200" eaLnBrk="1" hangingPunct="1">
              <a:lnSpc>
                <a:spcPct val="90000"/>
              </a:lnSpc>
              <a:buFontTx/>
              <a:buNone/>
              <a:defRPr/>
            </a:pPr>
            <a:endParaRPr lang="en-US" sz="1050" dirty="0" smtClean="0"/>
          </a:p>
          <a:p>
            <a:pPr marL="457200" indent="-457200" eaLnBrk="1" hangingPunct="1">
              <a:lnSpc>
                <a:spcPct val="90000"/>
              </a:lnSpc>
              <a:buFontTx/>
              <a:buNone/>
              <a:defRPr/>
            </a:pPr>
            <a:r>
              <a:rPr lang="en-US" sz="2800" dirty="0" smtClean="0"/>
              <a:t>	</a:t>
            </a:r>
            <a:r>
              <a:rPr lang="en-US" altLang="en-US" sz="2800" b="1" dirty="0" smtClean="0"/>
              <a:t>log </a:t>
            </a:r>
            <a:r>
              <a:rPr lang="en-US" altLang="en-US" sz="2800" b="1" u="sng" dirty="0" smtClean="0"/>
              <a:t> final amount  </a:t>
            </a:r>
            <a:r>
              <a:rPr lang="en-US" altLang="en-US" sz="2800" b="1" dirty="0" smtClean="0"/>
              <a:t>  = </a:t>
            </a:r>
            <a:r>
              <a:rPr lang="en-US" altLang="en-US" sz="2800" b="1" u="sng" dirty="0" smtClean="0"/>
              <a:t>total time     </a:t>
            </a:r>
            <a:r>
              <a:rPr lang="en-US" altLang="en-US" sz="2800" b="1" dirty="0" smtClean="0"/>
              <a:t>· log(0.5)</a:t>
            </a:r>
          </a:p>
          <a:p>
            <a:pPr marL="457200" indent="-457200" eaLnBrk="1" hangingPunct="1">
              <a:lnSpc>
                <a:spcPct val="90000"/>
              </a:lnSpc>
              <a:buFontTx/>
              <a:buNone/>
              <a:defRPr/>
            </a:pPr>
            <a:r>
              <a:rPr lang="en-US" altLang="en-US" sz="2800" b="1" dirty="0" smtClean="0"/>
              <a:t>           initial amount      half-life time</a:t>
            </a:r>
          </a:p>
          <a:p>
            <a:pPr marL="457200" indent="-457200" eaLnBrk="1" hangingPunct="1">
              <a:lnSpc>
                <a:spcPct val="90000"/>
              </a:lnSpc>
              <a:buFontTx/>
              <a:buNone/>
              <a:defRPr/>
            </a:pPr>
            <a:endParaRPr lang="en-US" sz="800" dirty="0" smtClean="0"/>
          </a:p>
          <a:p>
            <a:pPr marL="457200" indent="-457200" eaLnBrk="1" hangingPunct="1">
              <a:lnSpc>
                <a:spcPct val="90000"/>
              </a:lnSpc>
              <a:buFontTx/>
              <a:buNone/>
              <a:defRPr/>
            </a:pPr>
            <a:r>
              <a:rPr lang="en-US" dirty="0" smtClean="0"/>
              <a:t> log (</a:t>
            </a:r>
            <a:r>
              <a:rPr lang="en-US" u="sng" dirty="0" smtClean="0"/>
              <a:t>30.0 g</a:t>
            </a:r>
            <a:r>
              <a:rPr lang="en-US" dirty="0" smtClean="0"/>
              <a:t>) =   </a:t>
            </a:r>
            <a:r>
              <a:rPr lang="en-US" u="sng" dirty="0" smtClean="0"/>
              <a:t>x years  </a:t>
            </a:r>
            <a:r>
              <a:rPr lang="en-US" dirty="0" smtClean="0"/>
              <a:t>· log (0.5)</a:t>
            </a:r>
            <a:r>
              <a:rPr lang="en-US" dirty="0"/>
              <a:t> </a:t>
            </a:r>
            <a:endParaRPr lang="en-US" dirty="0" smtClean="0"/>
          </a:p>
          <a:p>
            <a:pPr marL="457200" indent="-457200" eaLnBrk="1" hangingPunct="1">
              <a:lnSpc>
                <a:spcPct val="90000"/>
              </a:lnSpc>
              <a:buFontTx/>
              <a:buNone/>
              <a:defRPr/>
            </a:pPr>
            <a:r>
              <a:rPr lang="en-US" dirty="0"/>
              <a:t> </a:t>
            </a:r>
            <a:r>
              <a:rPr lang="en-US" dirty="0" smtClean="0"/>
              <a:t>       (125 g)      1.35 </a:t>
            </a:r>
            <a:r>
              <a:rPr lang="en-US" dirty="0" err="1" smtClean="0"/>
              <a:t>yrs</a:t>
            </a:r>
            <a:endParaRPr lang="en-US" dirty="0" smtClean="0"/>
          </a:p>
          <a:p>
            <a:pPr marL="457200" indent="-457200" eaLnBrk="1" hangingPunct="1">
              <a:lnSpc>
                <a:spcPct val="90000"/>
              </a:lnSpc>
              <a:buFontTx/>
              <a:buNone/>
              <a:defRPr/>
            </a:pPr>
            <a:endParaRPr lang="en-US" baseline="-25000" dirty="0" smtClean="0"/>
          </a:p>
          <a:p>
            <a:pPr marL="457200" indent="-457200" eaLnBrk="1" hangingPunct="1">
              <a:lnSpc>
                <a:spcPct val="90000"/>
              </a:lnSpc>
              <a:buFontTx/>
              <a:buNone/>
              <a:defRPr/>
            </a:pPr>
            <a:r>
              <a:rPr lang="en-US" dirty="0"/>
              <a:t>	</a:t>
            </a:r>
            <a:r>
              <a:rPr lang="en-US" dirty="0" smtClean="0"/>
              <a:t>						 </a:t>
            </a:r>
            <a:r>
              <a:rPr lang="en-US" b="1" dirty="0" smtClean="0"/>
              <a:t>2.78 years </a:t>
            </a:r>
          </a:p>
        </p:txBody>
      </p:sp>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6052" name="Rectangle 4"/>
          <p:cNvSpPr>
            <a:spLocks noGrp="1" noChangeArrowheads="1"/>
          </p:cNvSpPr>
          <p:nvPr>
            <p:ph type="body" idx="1"/>
          </p:nvPr>
        </p:nvSpPr>
        <p:spPr>
          <a:xfrm>
            <a:off x="457200" y="381000"/>
            <a:ext cx="8534400" cy="5257800"/>
          </a:xfrm>
        </p:spPr>
        <p:txBody>
          <a:bodyPr/>
          <a:lstStyle/>
          <a:p>
            <a:pPr marL="457200" indent="-457200" eaLnBrk="1" hangingPunct="1">
              <a:lnSpc>
                <a:spcPct val="90000"/>
              </a:lnSpc>
              <a:buFontTx/>
              <a:buNone/>
              <a:defRPr/>
            </a:pPr>
            <a:r>
              <a:rPr lang="en-US" dirty="0" smtClean="0"/>
              <a:t>Example 3 :  </a:t>
            </a:r>
            <a:r>
              <a:rPr lang="en-US" sz="2800" dirty="0" smtClean="0"/>
              <a:t>150. g of a radioactive element sits for 12.0 hours.  At that time, 24.2 g remains of the element.  What is the half-life of this element?</a:t>
            </a:r>
            <a:endParaRPr lang="en-US" dirty="0" smtClean="0"/>
          </a:p>
          <a:p>
            <a:pPr marL="457200" indent="-457200" eaLnBrk="1" hangingPunct="1">
              <a:lnSpc>
                <a:spcPct val="90000"/>
              </a:lnSpc>
              <a:buFontTx/>
              <a:buNone/>
              <a:defRPr/>
            </a:pPr>
            <a:endParaRPr lang="en-US" sz="1050" dirty="0" smtClean="0"/>
          </a:p>
          <a:p>
            <a:pPr marL="457200" indent="-457200" eaLnBrk="1" hangingPunct="1">
              <a:lnSpc>
                <a:spcPct val="90000"/>
              </a:lnSpc>
              <a:buFontTx/>
              <a:buNone/>
              <a:defRPr/>
            </a:pPr>
            <a:r>
              <a:rPr lang="en-US" dirty="0" smtClean="0"/>
              <a:t>	</a:t>
            </a:r>
            <a:endParaRPr lang="en-US" sz="800" dirty="0" smtClean="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6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2"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6052" name="Rectangle 4"/>
          <p:cNvSpPr>
            <a:spLocks noGrp="1" noChangeArrowheads="1"/>
          </p:cNvSpPr>
          <p:nvPr>
            <p:ph type="body" idx="1"/>
          </p:nvPr>
        </p:nvSpPr>
        <p:spPr>
          <a:xfrm>
            <a:off x="457200" y="381000"/>
            <a:ext cx="8534400" cy="5257800"/>
          </a:xfrm>
        </p:spPr>
        <p:txBody>
          <a:bodyPr/>
          <a:lstStyle/>
          <a:p>
            <a:pPr marL="457200" indent="-457200" eaLnBrk="1" hangingPunct="1">
              <a:lnSpc>
                <a:spcPct val="90000"/>
              </a:lnSpc>
              <a:buFontTx/>
              <a:buNone/>
              <a:defRPr/>
            </a:pPr>
            <a:r>
              <a:rPr lang="en-US" dirty="0" smtClean="0"/>
              <a:t>Example 3 :  </a:t>
            </a:r>
            <a:r>
              <a:rPr lang="en-US" sz="2800" dirty="0" smtClean="0"/>
              <a:t>150. g of a radioactive element sits for 12.0 hours.  At that time, 24.2 g remains of the element.  What is the half-life of this element?</a:t>
            </a:r>
            <a:endParaRPr lang="en-US" dirty="0" smtClean="0"/>
          </a:p>
          <a:p>
            <a:pPr marL="457200" indent="-457200" eaLnBrk="1" hangingPunct="1">
              <a:lnSpc>
                <a:spcPct val="90000"/>
              </a:lnSpc>
              <a:buFontTx/>
              <a:buNone/>
              <a:defRPr/>
            </a:pPr>
            <a:endParaRPr lang="en-US" sz="1050" dirty="0" smtClean="0"/>
          </a:p>
          <a:p>
            <a:pPr marL="457200" indent="-457200" eaLnBrk="1" hangingPunct="1">
              <a:lnSpc>
                <a:spcPct val="90000"/>
              </a:lnSpc>
              <a:buFontTx/>
              <a:buNone/>
              <a:defRPr/>
            </a:pPr>
            <a:r>
              <a:rPr lang="en-US" dirty="0" smtClean="0"/>
              <a:t>	</a:t>
            </a:r>
            <a:endParaRPr lang="en-US" sz="800" dirty="0" smtClean="0"/>
          </a:p>
          <a:p>
            <a:pPr marL="457200" indent="-457200" eaLnBrk="1" hangingPunct="1">
              <a:lnSpc>
                <a:spcPct val="90000"/>
              </a:lnSpc>
              <a:buFontTx/>
              <a:buNone/>
              <a:defRPr/>
            </a:pPr>
            <a:r>
              <a:rPr lang="en-US" dirty="0" smtClean="0"/>
              <a:t> log (0.161) =  </a:t>
            </a:r>
            <a:r>
              <a:rPr lang="en-US" sz="800" u="sng" dirty="0" smtClean="0"/>
              <a:t>.</a:t>
            </a:r>
            <a:r>
              <a:rPr lang="en-US" u="sng" dirty="0" smtClean="0"/>
              <a:t>   12 hr   </a:t>
            </a:r>
            <a:r>
              <a:rPr lang="en-US" dirty="0" smtClean="0"/>
              <a:t>· log (0.5)</a:t>
            </a:r>
          </a:p>
          <a:p>
            <a:pPr marL="457200" indent="-457200" eaLnBrk="1" hangingPunct="1">
              <a:lnSpc>
                <a:spcPct val="90000"/>
              </a:lnSpc>
              <a:buFontTx/>
              <a:buNone/>
              <a:defRPr/>
            </a:pPr>
            <a:r>
              <a:rPr lang="en-US" dirty="0" smtClean="0"/>
              <a:t>                        half-life                   </a:t>
            </a:r>
          </a:p>
          <a:p>
            <a:pPr marL="457200" indent="-457200" eaLnBrk="1" hangingPunct="1">
              <a:lnSpc>
                <a:spcPct val="90000"/>
              </a:lnSpc>
              <a:buFontTx/>
              <a:buNone/>
              <a:defRPr/>
            </a:pPr>
            <a:r>
              <a:rPr lang="en-US" dirty="0" smtClean="0"/>
              <a:t>                                                         </a:t>
            </a:r>
            <a:r>
              <a:rPr lang="en-US" b="1" dirty="0" smtClean="0"/>
              <a:t>4.55 hr</a:t>
            </a:r>
            <a:endParaRPr lang="en-US" dirty="0" smtClean="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6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2"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277813"/>
            <a:ext cx="8229600" cy="636587"/>
          </a:xfrm>
          <a:solidFill>
            <a:srgbClr val="FF9900"/>
          </a:solidFill>
        </p:spPr>
        <p:txBody>
          <a:bodyPr/>
          <a:lstStyle/>
          <a:p>
            <a:pPr eaLnBrk="1" hangingPunct="1"/>
            <a:r>
              <a:rPr lang="en-US" altLang="en-US" smtClean="0">
                <a:solidFill>
                  <a:schemeClr val="bg1"/>
                </a:solidFill>
              </a:rPr>
              <a:t>11.6 Radioactive Decay Series</a:t>
            </a:r>
          </a:p>
        </p:txBody>
      </p:sp>
      <p:pic>
        <p:nvPicPr>
          <p:cNvPr id="71683" name="Picture 7"/>
          <p:cNvPicPr>
            <a:picLocks noChangeAspect="1" noChangeArrowheads="1"/>
          </p:cNvPicPr>
          <p:nvPr/>
        </p:nvPicPr>
        <p:blipFill>
          <a:blip r:embed="rId2">
            <a:extLst>
              <a:ext uri="{28A0092B-C50C-407E-A947-70E740481C1C}">
                <a14:useLocalDpi xmlns:a14="http://schemas.microsoft.com/office/drawing/2010/main" val="0"/>
              </a:ext>
            </a:extLst>
          </a:blip>
          <a:srcRect b="5463"/>
          <a:stretch>
            <a:fillRect/>
          </a:stretch>
        </p:blipFill>
        <p:spPr bwMode="auto">
          <a:xfrm>
            <a:off x="838200" y="914400"/>
            <a:ext cx="7462838" cy="57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228600" y="1524000"/>
            <a:ext cx="82296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baseline="0"/>
              <a:t>Nuclear Fission</a:t>
            </a:r>
            <a:endParaRPr lang="en-US" altLang="en-US" sz="2800" u="sng" baseline="0"/>
          </a:p>
          <a:p>
            <a:pPr algn="ctr" eaLnBrk="1" hangingPunct="1">
              <a:spcBef>
                <a:spcPct val="0"/>
              </a:spcBef>
              <a:buFontTx/>
              <a:buNone/>
            </a:pPr>
            <a:r>
              <a:rPr lang="en-US" altLang="en-US" sz="2800" baseline="0"/>
              <a:t>1.  In a bombardment reaction “gone wrong”, </a:t>
            </a:r>
            <a:r>
              <a:rPr lang="en-US" altLang="en-US" sz="2800" u="sng" baseline="0"/>
              <a:t>_______________</a:t>
            </a:r>
            <a:r>
              <a:rPr lang="en-US" altLang="en-US" sz="2800" baseline="0"/>
              <a:t> was bombarded with neutrons.  But instead of a larger atom being formed, a smaller atom was detected.  Austrian physicist Lise Meitner was able to figure out what happened… instead of the neutrons being absorbed into the uranium nucleus, it _____________ </a:t>
            </a:r>
          </a:p>
          <a:p>
            <a:pPr algn="ctr" eaLnBrk="1" hangingPunct="1">
              <a:spcBef>
                <a:spcPct val="0"/>
              </a:spcBef>
              <a:buFontTx/>
              <a:buNone/>
            </a:pPr>
            <a:r>
              <a:rPr lang="en-US" altLang="en-US" sz="2800" baseline="0"/>
              <a:t>the uranium nucleus… a nuclear __________________ reaction.</a:t>
            </a:r>
            <a:r>
              <a:rPr lang="en-US" altLang="en-US" sz="1800" baseline="0"/>
              <a:t> </a:t>
            </a:r>
          </a:p>
        </p:txBody>
      </p:sp>
      <p:sp>
        <p:nvSpPr>
          <p:cNvPr id="72707" name="Rectangle 2"/>
          <p:cNvSpPr>
            <a:spLocks noChangeArrowheads="1"/>
          </p:cNvSpPr>
          <p:nvPr/>
        </p:nvSpPr>
        <p:spPr bwMode="auto">
          <a:xfrm>
            <a:off x="304800" y="304800"/>
            <a:ext cx="8229600" cy="954088"/>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i="1" u="sng" baseline="0">
                <a:solidFill>
                  <a:schemeClr val="bg1"/>
                </a:solidFill>
              </a:rPr>
              <a:t>11.11  Nuclear Fission, Nuclear Power Plants and Nuclear Fusion</a:t>
            </a:r>
            <a:endParaRPr lang="en-US" altLang="en-US" sz="2800" b="1" baseline="0">
              <a:solidFill>
                <a:schemeClr val="bg1"/>
              </a:solidFill>
            </a:endParaRPr>
          </a:p>
        </p:txBody>
      </p:sp>
      <p:sp>
        <p:nvSpPr>
          <p:cNvPr id="4" name="TextBox 3"/>
          <p:cNvSpPr txBox="1">
            <a:spLocks noChangeArrowheads="1"/>
          </p:cNvSpPr>
          <p:nvPr/>
        </p:nvSpPr>
        <p:spPr bwMode="auto">
          <a:xfrm>
            <a:off x="581025" y="2620963"/>
            <a:ext cx="297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3921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baseline="0"/>
              <a:t>Uranium</a:t>
            </a:r>
            <a:endParaRPr lang="en-US" altLang="en-US" sz="2800" b="1" baseline="0">
              <a:sym typeface="Wingdings" panose="05000000000000000000" pitchFamily="2" charset="2"/>
            </a:endParaRPr>
          </a:p>
        </p:txBody>
      </p:sp>
      <p:sp>
        <p:nvSpPr>
          <p:cNvPr id="5" name="TextBox 4"/>
          <p:cNvSpPr txBox="1">
            <a:spLocks noChangeArrowheads="1"/>
          </p:cNvSpPr>
          <p:nvPr/>
        </p:nvSpPr>
        <p:spPr bwMode="auto">
          <a:xfrm>
            <a:off x="4572000" y="4683125"/>
            <a:ext cx="297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3921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baseline="0"/>
              <a:t>split</a:t>
            </a:r>
            <a:endParaRPr lang="en-US" altLang="en-US" sz="2800" b="1" baseline="0">
              <a:sym typeface="Wingdings" panose="05000000000000000000" pitchFamily="2" charset="2"/>
            </a:endParaRPr>
          </a:p>
        </p:txBody>
      </p:sp>
      <p:sp>
        <p:nvSpPr>
          <p:cNvPr id="6" name="TextBox 5"/>
          <p:cNvSpPr txBox="1">
            <a:spLocks noChangeArrowheads="1"/>
          </p:cNvSpPr>
          <p:nvPr/>
        </p:nvSpPr>
        <p:spPr bwMode="auto">
          <a:xfrm>
            <a:off x="2514600" y="5565775"/>
            <a:ext cx="297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3921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baseline="0"/>
              <a:t>fission</a:t>
            </a:r>
            <a:endParaRPr lang="en-US" altLang="en-US" sz="2800" b="1" baseline="0">
              <a:sym typeface="Wingdings" panose="05000000000000000000" pitchFamily="2" charset="2"/>
            </a:endParaRPr>
          </a:p>
        </p:txBody>
      </p:sp>
    </p:spTree>
  </p:cSld>
  <p:clrMapOvr>
    <a:masterClrMapping/>
  </p:clrMapOvr>
  <p:transition spd="med" advTm="6578">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304800" y="685800"/>
            <a:ext cx="82296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a:t>2.  A nuclear fission reaction does not happen by itself… it requires a neutron to initiate it.</a:t>
            </a:r>
          </a:p>
          <a:p>
            <a:pPr algn="ctr" eaLnBrk="1" hangingPunct="1">
              <a:spcBef>
                <a:spcPct val="0"/>
              </a:spcBef>
              <a:buFontTx/>
              <a:buNone/>
            </a:pPr>
            <a:endParaRPr lang="en-US" altLang="en-US" sz="2800" baseline="0"/>
          </a:p>
          <a:p>
            <a:pPr algn="ctr" eaLnBrk="1" hangingPunct="1">
              <a:spcBef>
                <a:spcPct val="0"/>
              </a:spcBef>
              <a:buFontTx/>
              <a:buNone/>
            </a:pPr>
            <a:r>
              <a:rPr lang="en-US" altLang="en-US" sz="2800" baseline="0"/>
              <a:t>3.  The products of the reaction are __________ smaller atoms and several ejected ____________________.</a:t>
            </a:r>
          </a:p>
          <a:p>
            <a:pPr algn="ctr" eaLnBrk="1" hangingPunct="1">
              <a:spcBef>
                <a:spcPct val="0"/>
              </a:spcBef>
              <a:buFontTx/>
              <a:buNone/>
            </a:pPr>
            <a:endParaRPr lang="en-US" altLang="en-US" sz="2800" baseline="0"/>
          </a:p>
          <a:p>
            <a:pPr algn="ctr" eaLnBrk="1" hangingPunct="1">
              <a:spcBef>
                <a:spcPct val="0"/>
              </a:spcBef>
              <a:buFontTx/>
              <a:buNone/>
            </a:pPr>
            <a:r>
              <a:rPr lang="en-US" altLang="en-US" sz="2800" baseline="0"/>
              <a:t>4.  There are very few isotopes that will split when hit with a neutron.  The ONLY naturally occurring isotope that will fission is _________-_____.  Uranium-238, the most common isotope of uranium (by FAR) will NOT fission (split).</a:t>
            </a:r>
          </a:p>
        </p:txBody>
      </p:sp>
      <p:sp>
        <p:nvSpPr>
          <p:cNvPr id="3" name="TextBox 2"/>
          <p:cNvSpPr txBox="1">
            <a:spLocks noChangeArrowheads="1"/>
          </p:cNvSpPr>
          <p:nvPr/>
        </p:nvSpPr>
        <p:spPr bwMode="auto">
          <a:xfrm>
            <a:off x="6324600" y="19812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3921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baseline="0"/>
              <a:t>two</a:t>
            </a:r>
            <a:endParaRPr lang="en-US" altLang="en-US" sz="2800" b="1" baseline="0">
              <a:sym typeface="Wingdings" panose="05000000000000000000" pitchFamily="2" charset="2"/>
            </a:endParaRPr>
          </a:p>
        </p:txBody>
      </p:sp>
      <p:sp>
        <p:nvSpPr>
          <p:cNvPr id="4" name="TextBox 3"/>
          <p:cNvSpPr txBox="1">
            <a:spLocks noChangeArrowheads="1"/>
          </p:cNvSpPr>
          <p:nvPr/>
        </p:nvSpPr>
        <p:spPr bwMode="auto">
          <a:xfrm>
            <a:off x="3429000" y="27432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3921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baseline="0"/>
              <a:t>neutrons</a:t>
            </a:r>
            <a:endParaRPr lang="en-US" altLang="en-US" sz="2800" b="1" baseline="0">
              <a:sym typeface="Wingdings" panose="05000000000000000000" pitchFamily="2" charset="2"/>
            </a:endParaRPr>
          </a:p>
        </p:txBody>
      </p:sp>
      <p:sp>
        <p:nvSpPr>
          <p:cNvPr id="5" name="TextBox 4"/>
          <p:cNvSpPr txBox="1">
            <a:spLocks noChangeArrowheads="1"/>
          </p:cNvSpPr>
          <p:nvPr/>
        </p:nvSpPr>
        <p:spPr bwMode="auto">
          <a:xfrm>
            <a:off x="5105400" y="4495800"/>
            <a:ext cx="289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3921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baseline="0"/>
              <a:t>Uranium     235    </a:t>
            </a:r>
            <a:endParaRPr lang="en-US" altLang="en-US" sz="2800" b="1" baseline="0">
              <a:sym typeface="Wingdings" panose="05000000000000000000" pitchFamily="2" charset="2"/>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ChangeArrowheads="1"/>
          </p:cNvSpPr>
          <p:nvPr/>
        </p:nvSpPr>
        <p:spPr bwMode="auto">
          <a:xfrm>
            <a:off x="228600" y="898525"/>
            <a:ext cx="822960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a:t>5.  Another isotope that is commonly used in nuclear fission reactions is plutonium-239, but this must be synthetically.</a:t>
            </a:r>
          </a:p>
          <a:p>
            <a:pPr algn="ctr" eaLnBrk="1" hangingPunct="1">
              <a:spcBef>
                <a:spcPct val="0"/>
              </a:spcBef>
              <a:buFontTx/>
              <a:buNone/>
            </a:pPr>
            <a:endParaRPr lang="en-US" altLang="en-US" sz="2800" baseline="0"/>
          </a:p>
          <a:p>
            <a:pPr algn="ctr" eaLnBrk="1" hangingPunct="1">
              <a:spcBef>
                <a:spcPct val="0"/>
              </a:spcBef>
              <a:buFontTx/>
              <a:buAutoNum type="arabicPeriod" startAt="6"/>
            </a:pPr>
            <a:r>
              <a:rPr lang="en-US" altLang="en-US" sz="2800" baseline="0"/>
              <a:t>Here is one of the possible outcomes of a nuclear fission reaction of </a:t>
            </a:r>
            <a:r>
              <a:rPr lang="en-US" altLang="en-US" sz="2800"/>
              <a:t>235</a:t>
            </a:r>
            <a:r>
              <a:rPr lang="en-US" altLang="en-US" sz="2800" baseline="0"/>
              <a:t>U.</a:t>
            </a:r>
          </a:p>
          <a:p>
            <a:pPr algn="ctr" eaLnBrk="1" hangingPunct="1">
              <a:spcBef>
                <a:spcPct val="0"/>
              </a:spcBef>
              <a:buFontTx/>
              <a:buNone/>
            </a:pPr>
            <a:endParaRPr lang="en-US" altLang="en-US" sz="2800" baseline="0"/>
          </a:p>
          <a:p>
            <a:pPr eaLnBrk="1" hangingPunct="1">
              <a:spcBef>
                <a:spcPct val="0"/>
              </a:spcBef>
              <a:buFontTx/>
              <a:buNone/>
            </a:pPr>
            <a:r>
              <a:rPr lang="en-US" altLang="en-US" sz="2800"/>
              <a:t>235</a:t>
            </a:r>
            <a:r>
              <a:rPr lang="en-US" altLang="en-US" sz="2800" baseline="0"/>
              <a:t>U  +  </a:t>
            </a:r>
            <a:r>
              <a:rPr lang="en-US" altLang="en-US" sz="2800"/>
              <a:t>1</a:t>
            </a:r>
            <a:r>
              <a:rPr lang="en-US" altLang="en-US" sz="2800" baseline="0"/>
              <a:t>n </a:t>
            </a:r>
            <a:r>
              <a:rPr lang="en-US" altLang="en-US" sz="2800" baseline="0">
                <a:sym typeface="Wingdings" panose="05000000000000000000" pitchFamily="2" charset="2"/>
              </a:rPr>
              <a:t>   </a:t>
            </a:r>
            <a:r>
              <a:rPr lang="en-US" altLang="en-US" sz="2800">
                <a:sym typeface="Wingdings" panose="05000000000000000000" pitchFamily="2" charset="2"/>
              </a:rPr>
              <a:t>140</a:t>
            </a:r>
            <a:r>
              <a:rPr lang="en-US" altLang="en-US" sz="2800" baseline="0">
                <a:sym typeface="Wingdings" panose="05000000000000000000" pitchFamily="2" charset="2"/>
              </a:rPr>
              <a:t>Ba  +  </a:t>
            </a:r>
            <a:r>
              <a:rPr lang="en-US" altLang="en-US" sz="2800">
                <a:sym typeface="Wingdings" panose="05000000000000000000" pitchFamily="2" charset="2"/>
              </a:rPr>
              <a:t>93</a:t>
            </a:r>
            <a:r>
              <a:rPr lang="en-US" altLang="en-US" sz="2800" baseline="0">
                <a:sym typeface="Wingdings" panose="05000000000000000000" pitchFamily="2" charset="2"/>
              </a:rPr>
              <a:t>Kr  +  3 </a:t>
            </a:r>
            <a:r>
              <a:rPr lang="en-US" altLang="en-US" sz="2800">
                <a:sym typeface="Wingdings" panose="05000000000000000000" pitchFamily="2" charset="2"/>
              </a:rPr>
              <a:t>1</a:t>
            </a:r>
            <a:r>
              <a:rPr lang="en-US" altLang="en-US" sz="2800" baseline="0">
                <a:sym typeface="Wingdings" panose="05000000000000000000" pitchFamily="2" charset="2"/>
              </a:rPr>
              <a:t>n + </a:t>
            </a:r>
            <a:r>
              <a:rPr lang="en-US" altLang="en-US" sz="2800" b="1" i="1" baseline="0">
                <a:latin typeface="Constantia" panose="02030602050306030303" pitchFamily="18" charset="0"/>
                <a:sym typeface="Wingdings" panose="05000000000000000000" pitchFamily="2" charset="2"/>
              </a:rPr>
              <a:t>ENERGY!</a:t>
            </a:r>
          </a:p>
          <a:p>
            <a:pPr eaLnBrk="1" hangingPunct="1">
              <a:spcBef>
                <a:spcPct val="0"/>
              </a:spcBef>
              <a:buFontTx/>
              <a:buNone/>
            </a:pPr>
            <a:endParaRPr lang="en-US" altLang="en-US" sz="2800" baseline="0"/>
          </a:p>
          <a:p>
            <a:pPr eaLnBrk="1" hangingPunct="1">
              <a:spcBef>
                <a:spcPct val="0"/>
              </a:spcBef>
              <a:buFontTx/>
              <a:buNone/>
            </a:pPr>
            <a:endParaRPr lang="en-US" altLang="en-US" sz="2800" b="1" baseline="0"/>
          </a:p>
          <a:p>
            <a:pPr eaLnBrk="1" hangingPunct="1">
              <a:spcBef>
                <a:spcPct val="0"/>
              </a:spcBef>
              <a:buFontTx/>
              <a:buNone/>
            </a:pPr>
            <a:endParaRPr lang="en-US" altLang="en-US" sz="2800" b="1" baseline="0"/>
          </a:p>
          <a:p>
            <a:pPr algn="ctr" eaLnBrk="1" hangingPunct="1">
              <a:spcBef>
                <a:spcPct val="0"/>
              </a:spcBef>
              <a:buFontTx/>
              <a:buNone/>
            </a:pPr>
            <a:endParaRPr lang="en-US" altLang="en-US" sz="2800" baseline="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859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85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228600" y="898525"/>
            <a:ext cx="822960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a:t>5.  Another isotope that is commonly used in nuclear fission reactions is plutonium-239, but this must be synthetically.</a:t>
            </a:r>
          </a:p>
          <a:p>
            <a:pPr algn="ctr" eaLnBrk="1" hangingPunct="1">
              <a:spcBef>
                <a:spcPct val="0"/>
              </a:spcBef>
              <a:buFontTx/>
              <a:buNone/>
            </a:pPr>
            <a:endParaRPr lang="en-US" altLang="en-US" sz="2800" baseline="0"/>
          </a:p>
          <a:p>
            <a:pPr algn="ctr" eaLnBrk="1" hangingPunct="1">
              <a:spcBef>
                <a:spcPct val="0"/>
              </a:spcBef>
              <a:buFontTx/>
              <a:buAutoNum type="arabicPeriod" startAt="6"/>
            </a:pPr>
            <a:r>
              <a:rPr lang="en-US" altLang="en-US" sz="2800" baseline="0"/>
              <a:t>Here is one of the possible outcomes of a nuclear fission reaction of </a:t>
            </a:r>
            <a:r>
              <a:rPr lang="en-US" altLang="en-US" sz="2800"/>
              <a:t>235</a:t>
            </a:r>
            <a:r>
              <a:rPr lang="en-US" altLang="en-US" sz="2800" baseline="0"/>
              <a:t>U.</a:t>
            </a:r>
          </a:p>
          <a:p>
            <a:pPr algn="ctr" eaLnBrk="1" hangingPunct="1">
              <a:spcBef>
                <a:spcPct val="0"/>
              </a:spcBef>
              <a:buFontTx/>
              <a:buNone/>
            </a:pPr>
            <a:endParaRPr lang="en-US" altLang="en-US" sz="2800" baseline="0"/>
          </a:p>
          <a:p>
            <a:pPr eaLnBrk="1" hangingPunct="1">
              <a:spcBef>
                <a:spcPct val="0"/>
              </a:spcBef>
              <a:buFontTx/>
              <a:buNone/>
            </a:pPr>
            <a:r>
              <a:rPr lang="en-US" altLang="en-US" sz="2800"/>
              <a:t>235</a:t>
            </a:r>
            <a:r>
              <a:rPr lang="en-US" altLang="en-US" sz="2800" baseline="0"/>
              <a:t>U  +  </a:t>
            </a:r>
            <a:r>
              <a:rPr lang="en-US" altLang="en-US" sz="2800"/>
              <a:t>1</a:t>
            </a:r>
            <a:r>
              <a:rPr lang="en-US" altLang="en-US" sz="2800" baseline="0"/>
              <a:t>n </a:t>
            </a:r>
            <a:r>
              <a:rPr lang="en-US" altLang="en-US" sz="2800" baseline="0">
                <a:sym typeface="Wingdings" panose="05000000000000000000" pitchFamily="2" charset="2"/>
              </a:rPr>
              <a:t>   </a:t>
            </a:r>
            <a:r>
              <a:rPr lang="en-US" altLang="en-US" sz="2800">
                <a:sym typeface="Wingdings" panose="05000000000000000000" pitchFamily="2" charset="2"/>
              </a:rPr>
              <a:t>140</a:t>
            </a:r>
            <a:r>
              <a:rPr lang="en-US" altLang="en-US" sz="2800" baseline="0">
                <a:sym typeface="Wingdings" panose="05000000000000000000" pitchFamily="2" charset="2"/>
              </a:rPr>
              <a:t>Ba  +  </a:t>
            </a:r>
            <a:r>
              <a:rPr lang="en-US" altLang="en-US" sz="2800">
                <a:sym typeface="Wingdings" panose="05000000000000000000" pitchFamily="2" charset="2"/>
              </a:rPr>
              <a:t>93</a:t>
            </a:r>
            <a:r>
              <a:rPr lang="en-US" altLang="en-US" sz="2800" baseline="0">
                <a:sym typeface="Wingdings" panose="05000000000000000000" pitchFamily="2" charset="2"/>
              </a:rPr>
              <a:t>Kr  +  3 </a:t>
            </a:r>
            <a:r>
              <a:rPr lang="en-US" altLang="en-US" sz="2800">
                <a:sym typeface="Wingdings" panose="05000000000000000000" pitchFamily="2" charset="2"/>
              </a:rPr>
              <a:t>1</a:t>
            </a:r>
            <a:r>
              <a:rPr lang="en-US" altLang="en-US" sz="2800" baseline="0">
                <a:sym typeface="Wingdings" panose="05000000000000000000" pitchFamily="2" charset="2"/>
              </a:rPr>
              <a:t>n + </a:t>
            </a:r>
            <a:r>
              <a:rPr lang="en-US" altLang="en-US" sz="2800" b="1" i="1" baseline="0">
                <a:latin typeface="Constantia" panose="02030602050306030303" pitchFamily="18" charset="0"/>
                <a:sym typeface="Wingdings" panose="05000000000000000000" pitchFamily="2" charset="2"/>
              </a:rPr>
              <a:t>ENERGY!</a:t>
            </a:r>
          </a:p>
          <a:p>
            <a:pPr algn="ctr" eaLnBrk="1" hangingPunct="1">
              <a:spcBef>
                <a:spcPct val="0"/>
              </a:spcBef>
              <a:buFontTx/>
              <a:buNone/>
            </a:pPr>
            <a:endParaRPr lang="en-US" altLang="en-US" sz="2800" baseline="0">
              <a:sym typeface="Wingdings" panose="05000000000000000000" pitchFamily="2" charset="2"/>
            </a:endParaRPr>
          </a:p>
          <a:p>
            <a:pPr eaLnBrk="1" hangingPunct="1">
              <a:spcBef>
                <a:spcPct val="0"/>
              </a:spcBef>
              <a:buFontTx/>
              <a:buNone/>
            </a:pPr>
            <a:r>
              <a:rPr lang="en-US" altLang="en-US" sz="2800" b="1" baseline="0"/>
              <a:t>Intensely </a:t>
            </a:r>
            <a:r>
              <a:rPr lang="en-US" altLang="en-US" sz="2800" baseline="0"/>
              <a:t>radioactive (very short half-lives)… THIS is the “nuclear waste” that is so dangerous.</a:t>
            </a:r>
            <a:endParaRPr lang="en-US" altLang="en-US" sz="2800" b="1" baseline="0"/>
          </a:p>
          <a:p>
            <a:pPr algn="ctr" eaLnBrk="1" hangingPunct="1">
              <a:spcBef>
                <a:spcPct val="0"/>
              </a:spcBef>
              <a:buFontTx/>
              <a:buNone/>
            </a:pPr>
            <a:endParaRPr lang="en-US" altLang="en-US" sz="2800" baseline="0"/>
          </a:p>
        </p:txBody>
      </p:sp>
      <p:sp>
        <p:nvSpPr>
          <p:cNvPr id="75779" name="Line 4"/>
          <p:cNvSpPr>
            <a:spLocks noChangeShapeType="1"/>
          </p:cNvSpPr>
          <p:nvPr/>
        </p:nvSpPr>
        <p:spPr bwMode="auto">
          <a:xfrm flipV="1">
            <a:off x="1752600" y="4343400"/>
            <a:ext cx="1143000" cy="533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5780" name="Line 5"/>
          <p:cNvSpPr>
            <a:spLocks noChangeShapeType="1"/>
          </p:cNvSpPr>
          <p:nvPr/>
        </p:nvSpPr>
        <p:spPr bwMode="auto">
          <a:xfrm flipV="1">
            <a:off x="1828800" y="4419600"/>
            <a:ext cx="228600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228600" y="685800"/>
            <a:ext cx="82296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u="sng" baseline="0"/>
              <a:t>Chain reactions</a:t>
            </a:r>
          </a:p>
          <a:p>
            <a:pPr algn="ctr" eaLnBrk="1" hangingPunct="1">
              <a:spcBef>
                <a:spcPct val="0"/>
              </a:spcBef>
              <a:buFontTx/>
              <a:buNone/>
            </a:pPr>
            <a:endParaRPr lang="en-US" altLang="en-US" sz="2800" baseline="0"/>
          </a:p>
          <a:p>
            <a:pPr algn="ctr" eaLnBrk="1" hangingPunct="1">
              <a:spcBef>
                <a:spcPct val="0"/>
              </a:spcBef>
              <a:buFontTx/>
              <a:buNone/>
            </a:pPr>
            <a:r>
              <a:rPr lang="en-US" altLang="en-US" sz="2800" baseline="0"/>
              <a:t>7.  Did you notice that the __________________ particles in the above fission reactions are the same as the original projectiles?  They are both neutrons.  This means that the ejected neutrons can themselves cause further _________________ (fission) of atoms when they hit the nucleus of a uranium-235 atom. </a:t>
            </a:r>
          </a:p>
        </p:txBody>
      </p:sp>
      <p:sp>
        <p:nvSpPr>
          <p:cNvPr id="3" name="TextBox 2"/>
          <p:cNvSpPr txBox="1">
            <a:spLocks noChangeArrowheads="1"/>
          </p:cNvSpPr>
          <p:nvPr/>
        </p:nvSpPr>
        <p:spPr bwMode="auto">
          <a:xfrm>
            <a:off x="5334000" y="14478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3921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baseline="0"/>
              <a:t>ejected</a:t>
            </a:r>
            <a:endParaRPr lang="en-US" altLang="en-US" sz="2800" b="1" baseline="0">
              <a:sym typeface="Wingdings" panose="05000000000000000000" pitchFamily="2" charset="2"/>
            </a:endParaRPr>
          </a:p>
        </p:txBody>
      </p:sp>
      <p:sp>
        <p:nvSpPr>
          <p:cNvPr id="4" name="TextBox 3"/>
          <p:cNvSpPr txBox="1">
            <a:spLocks noChangeArrowheads="1"/>
          </p:cNvSpPr>
          <p:nvPr/>
        </p:nvSpPr>
        <p:spPr bwMode="auto">
          <a:xfrm>
            <a:off x="1524000" y="35814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3921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baseline="0"/>
              <a:t>splitting</a:t>
            </a:r>
            <a:endParaRPr lang="en-US" altLang="en-US" sz="2800" b="1" baseline="0">
              <a:sym typeface="Wingdings" panose="05000000000000000000" pitchFamily="2" charset="2"/>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228600" y="901700"/>
            <a:ext cx="82296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rabicPeriod" startAt="8"/>
            </a:pPr>
            <a:r>
              <a:rPr lang="en-US" altLang="en-US" sz="2800" baseline="0"/>
              <a:t>If this occurs to a great enough extent, this will cause a _______ _______    to occur.  In other words, we just have to supply the first few neutrons, then the ejected neutrons do the rest of the job by themselves!  This is what makes nuclear fission so powerful (and potentially deadly!).</a:t>
            </a:r>
          </a:p>
          <a:p>
            <a:pPr eaLnBrk="1" hangingPunct="1">
              <a:spcBef>
                <a:spcPct val="0"/>
              </a:spcBef>
              <a:buFontTx/>
              <a:buNone/>
            </a:pPr>
            <a:endParaRPr lang="en-US" altLang="en-US" sz="2800" baseline="0"/>
          </a:p>
        </p:txBody>
      </p:sp>
      <p:sp>
        <p:nvSpPr>
          <p:cNvPr id="3" name="TextBox 2"/>
          <p:cNvSpPr txBox="1">
            <a:spLocks noChangeArrowheads="1"/>
          </p:cNvSpPr>
          <p:nvPr/>
        </p:nvSpPr>
        <p:spPr bwMode="auto">
          <a:xfrm>
            <a:off x="2057400" y="1295400"/>
            <a:ext cx="350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3921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baseline="0"/>
              <a:t>chain   reaction</a:t>
            </a:r>
            <a:endParaRPr lang="en-US" altLang="en-US" sz="2800" b="1" baseline="0">
              <a:sym typeface="Wingdings" panose="05000000000000000000" pitchFamily="2" charset="2"/>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9900"/>
          </a:solidFill>
        </p:spPr>
        <p:txBody>
          <a:bodyPr/>
          <a:lstStyle/>
          <a:p>
            <a:pPr eaLnBrk="1" hangingPunct="1"/>
            <a:r>
              <a:rPr lang="en-US" altLang="en-US" b="1" smtClean="0">
                <a:solidFill>
                  <a:schemeClr val="bg1"/>
                </a:solidFill>
              </a:rPr>
              <a:t>11.3 Nuclear Stability</a:t>
            </a:r>
          </a:p>
        </p:txBody>
      </p:sp>
      <p:sp>
        <p:nvSpPr>
          <p:cNvPr id="241667" name="Rectangle 3"/>
          <p:cNvSpPr>
            <a:spLocks noGrp="1" noChangeArrowheads="1"/>
          </p:cNvSpPr>
          <p:nvPr>
            <p:ph type="body" idx="1"/>
          </p:nvPr>
        </p:nvSpPr>
        <p:spPr>
          <a:xfrm>
            <a:off x="457200" y="1524000"/>
            <a:ext cx="8229600" cy="4876800"/>
          </a:xfrm>
        </p:spPr>
        <p:txBody>
          <a:bodyPr/>
          <a:lstStyle/>
          <a:p>
            <a:pPr eaLnBrk="1" hangingPunct="1"/>
            <a:r>
              <a:rPr lang="en-US" altLang="en-US" smtClean="0"/>
              <a:t>A </a:t>
            </a:r>
            <a:r>
              <a:rPr lang="en-US" altLang="en-US" u="sng" smtClean="0"/>
              <a:t>stable</a:t>
            </a:r>
            <a:r>
              <a:rPr lang="en-US" altLang="en-US" smtClean="0"/>
              <a:t> nucleus does NOT release radiation </a:t>
            </a:r>
          </a:p>
          <a:p>
            <a:pPr marL="342900" lvl="1" indent="-342900" eaLnBrk="1" hangingPunct="1">
              <a:buFontTx/>
              <a:buChar char="•"/>
            </a:pPr>
            <a:r>
              <a:rPr lang="en-US" altLang="en-US" sz="3200" smtClean="0"/>
              <a:t>An isotope of an atom with an </a:t>
            </a:r>
            <a:r>
              <a:rPr lang="en-US" altLang="en-US" sz="3200" b="1" smtClean="0"/>
              <a:t>un</a:t>
            </a:r>
            <a:r>
              <a:rPr lang="en-US" altLang="en-US" sz="3200" smtClean="0"/>
              <a:t>stable nucleus is said to be </a:t>
            </a:r>
            <a:r>
              <a:rPr lang="en-US" altLang="en-US" sz="3200" b="1" smtClean="0"/>
              <a:t>radioactive</a:t>
            </a:r>
          </a:p>
          <a:p>
            <a:pPr marL="742950" lvl="2" indent="-342900" eaLnBrk="1" hangingPunct="1"/>
            <a:r>
              <a:rPr lang="en-US" altLang="en-US" sz="2800" b="1" smtClean="0"/>
              <a:t>Also known as a “radioisotope”</a:t>
            </a:r>
            <a:endParaRPr lang="en-US" altLang="en-US" sz="2800" smtClean="0"/>
          </a:p>
          <a:p>
            <a:pPr eaLnBrk="1" hangingPunct="1"/>
            <a:r>
              <a:rPr lang="en-US" altLang="en-US" smtClean="0"/>
              <a:t>An unstable nucleus will at some point emit a particle to </a:t>
            </a:r>
            <a:r>
              <a:rPr lang="en-US" altLang="en-US" b="1" smtClean="0"/>
              <a:t>try</a:t>
            </a:r>
            <a:r>
              <a:rPr lang="en-US" altLang="en-US" smtClean="0"/>
              <a:t> to become more stable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16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16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16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228600" y="685800"/>
            <a:ext cx="8229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rabicPeriod" startAt="8"/>
            </a:pPr>
            <a:r>
              <a:rPr lang="en-US" altLang="en-US" sz="2800" baseline="0"/>
              <a:t>Chain Reaction:</a:t>
            </a:r>
          </a:p>
          <a:p>
            <a:pPr eaLnBrk="1" hangingPunct="1">
              <a:spcBef>
                <a:spcPct val="0"/>
              </a:spcBef>
              <a:buFontTx/>
              <a:buNone/>
            </a:pPr>
            <a:endParaRPr lang="en-US" altLang="en-US" sz="2800" baseline="0"/>
          </a:p>
        </p:txBody>
      </p:sp>
      <p:pic>
        <p:nvPicPr>
          <p:cNvPr id="78851" name="Picture 4" descr="chain re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92213"/>
            <a:ext cx="69342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228600" y="901700"/>
            <a:ext cx="82296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aseline="0"/>
              <a:t>9.  But to make sure that a chain reaction occurs, you have to make sure that there is enough uranium-235 concentrated in a small area.  If it is too spread out, the ejected neutrons will miss their targets and escape without having caused more fissions.  The minimum amount of fissionable material needed to sustain a chain reaction is called the ______ _____.</a:t>
            </a:r>
          </a:p>
        </p:txBody>
      </p:sp>
      <p:sp>
        <p:nvSpPr>
          <p:cNvPr id="3" name="TextBox 2"/>
          <p:cNvSpPr txBox="1">
            <a:spLocks noChangeArrowheads="1"/>
          </p:cNvSpPr>
          <p:nvPr/>
        </p:nvSpPr>
        <p:spPr bwMode="auto">
          <a:xfrm>
            <a:off x="3810000" y="3886200"/>
            <a:ext cx="320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3921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baseline="0"/>
              <a:t>critical  mass</a:t>
            </a:r>
            <a:endParaRPr lang="en-US" altLang="en-US" sz="2800" b="1" baseline="0">
              <a:sym typeface="Wingdings" panose="05000000000000000000" pitchFamily="2" charset="2"/>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28600" y="274638"/>
            <a:ext cx="8458200" cy="5821362"/>
          </a:xfrm>
        </p:spPr>
        <p:txBody>
          <a:bodyPr/>
          <a:lstStyle/>
          <a:p>
            <a:pPr algn="l" eaLnBrk="1" hangingPunct="1"/>
            <a:r>
              <a:rPr lang="en-US" altLang="en-US" sz="2800" b="1" u="sng" smtClean="0"/>
              <a:t>Nuclear Power Plants</a:t>
            </a:r>
            <a:r>
              <a:rPr lang="en-US" altLang="en-US" sz="2800" smtClean="0"/>
              <a:t/>
            </a:r>
            <a:br>
              <a:rPr lang="en-US" altLang="en-US" sz="2800" smtClean="0"/>
            </a:br>
            <a:r>
              <a:rPr lang="en-US" altLang="en-US" sz="2800" smtClean="0"/>
              <a:t>10.  </a:t>
            </a:r>
            <a:r>
              <a:rPr lang="en-US" altLang="en-US" sz="2800" i="1" u="sng" smtClean="0"/>
              <a:t>Basic purpose and function of plant</a:t>
            </a:r>
            <a:r>
              <a:rPr lang="en-US" altLang="en-US" sz="2800" smtClean="0"/>
              <a:t>:</a:t>
            </a:r>
            <a:br>
              <a:rPr lang="en-US" altLang="en-US" sz="2800" smtClean="0"/>
            </a:br>
            <a:r>
              <a:rPr lang="en-US" altLang="en-US" sz="2800" smtClean="0"/>
              <a:t>	The first step is to use the ___________ generated from nuclear fission reactions to _________ water.  The ___________ is then forced into narrow pipes, thus greatly increasing the _____________ of the steam.  This high- pressure steam is then “shot” through huge _______________.   The turbine blades spin like when you blow through a _________________.  The spinning turbine blades are connected to an electrical _______________, thus creating electricity.</a:t>
            </a:r>
            <a:r>
              <a:rPr lang="en-US" altLang="en-US" sz="2000" smtClean="0"/>
              <a:t> </a:t>
            </a:r>
          </a:p>
        </p:txBody>
      </p:sp>
      <p:sp>
        <p:nvSpPr>
          <p:cNvPr id="3" name="TextBox 2"/>
          <p:cNvSpPr txBox="1">
            <a:spLocks noChangeArrowheads="1"/>
          </p:cNvSpPr>
          <p:nvPr/>
        </p:nvSpPr>
        <p:spPr bwMode="auto">
          <a:xfrm>
            <a:off x="5562600" y="12192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3921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baseline="0"/>
              <a:t>heat</a:t>
            </a:r>
            <a:endParaRPr lang="en-US" altLang="en-US" sz="2800" b="1" baseline="0">
              <a:sym typeface="Wingdings" panose="05000000000000000000" pitchFamily="2" charset="2"/>
            </a:endParaRPr>
          </a:p>
        </p:txBody>
      </p:sp>
      <p:sp>
        <p:nvSpPr>
          <p:cNvPr id="4" name="TextBox 3"/>
          <p:cNvSpPr txBox="1">
            <a:spLocks noChangeArrowheads="1"/>
          </p:cNvSpPr>
          <p:nvPr/>
        </p:nvSpPr>
        <p:spPr bwMode="auto">
          <a:xfrm>
            <a:off x="685800" y="20574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3921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baseline="0"/>
              <a:t>boil</a:t>
            </a:r>
            <a:endParaRPr lang="en-US" altLang="en-US" sz="2800" b="1" baseline="0">
              <a:sym typeface="Wingdings" panose="05000000000000000000" pitchFamily="2" charset="2"/>
            </a:endParaRPr>
          </a:p>
        </p:txBody>
      </p:sp>
      <p:sp>
        <p:nvSpPr>
          <p:cNvPr id="5" name="TextBox 4"/>
          <p:cNvSpPr txBox="1">
            <a:spLocks noChangeArrowheads="1"/>
          </p:cNvSpPr>
          <p:nvPr/>
        </p:nvSpPr>
        <p:spPr bwMode="auto">
          <a:xfrm>
            <a:off x="4343400" y="20574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3921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baseline="0"/>
              <a:t>steam</a:t>
            </a:r>
            <a:endParaRPr lang="en-US" altLang="en-US" sz="2800" b="1" baseline="0">
              <a:sym typeface="Wingdings" panose="05000000000000000000" pitchFamily="2" charset="2"/>
            </a:endParaRPr>
          </a:p>
        </p:txBody>
      </p:sp>
      <p:sp>
        <p:nvSpPr>
          <p:cNvPr id="6" name="TextBox 5"/>
          <p:cNvSpPr txBox="1">
            <a:spLocks noChangeArrowheads="1"/>
          </p:cNvSpPr>
          <p:nvPr/>
        </p:nvSpPr>
        <p:spPr bwMode="auto">
          <a:xfrm>
            <a:off x="381000" y="28956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3921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baseline="0"/>
              <a:t>  pressure</a:t>
            </a:r>
            <a:endParaRPr lang="en-US" altLang="en-US" sz="2800" b="1" baseline="0">
              <a:sym typeface="Wingdings" panose="05000000000000000000" pitchFamily="2" charset="2"/>
            </a:endParaRPr>
          </a:p>
        </p:txBody>
      </p:sp>
      <p:sp>
        <p:nvSpPr>
          <p:cNvPr id="7" name="TextBox 6"/>
          <p:cNvSpPr txBox="1">
            <a:spLocks noChangeArrowheads="1"/>
          </p:cNvSpPr>
          <p:nvPr/>
        </p:nvSpPr>
        <p:spPr bwMode="auto">
          <a:xfrm>
            <a:off x="533400" y="37338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3921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baseline="0">
                <a:sym typeface="Wingdings" panose="05000000000000000000" pitchFamily="2" charset="2"/>
              </a:rPr>
              <a:t>turbines</a:t>
            </a:r>
          </a:p>
        </p:txBody>
      </p:sp>
      <p:sp>
        <p:nvSpPr>
          <p:cNvPr id="8" name="TextBox 7"/>
          <p:cNvSpPr txBox="1">
            <a:spLocks noChangeArrowheads="1"/>
          </p:cNvSpPr>
          <p:nvPr/>
        </p:nvSpPr>
        <p:spPr bwMode="auto">
          <a:xfrm>
            <a:off x="4648200" y="41910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3921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baseline="0"/>
              <a:t>pinwheel</a:t>
            </a:r>
            <a:endParaRPr lang="en-US" altLang="en-US" sz="2800" b="1" baseline="0">
              <a:sym typeface="Wingdings" panose="05000000000000000000" pitchFamily="2" charset="2"/>
            </a:endParaRPr>
          </a:p>
        </p:txBody>
      </p:sp>
      <p:sp>
        <p:nvSpPr>
          <p:cNvPr id="9" name="TextBox 8"/>
          <p:cNvSpPr txBox="1">
            <a:spLocks noChangeArrowheads="1"/>
          </p:cNvSpPr>
          <p:nvPr/>
        </p:nvSpPr>
        <p:spPr bwMode="auto">
          <a:xfrm>
            <a:off x="2057400" y="50292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3921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baseline="0"/>
              <a:t>generator</a:t>
            </a:r>
            <a:endParaRPr lang="en-US" altLang="en-US" sz="2800" b="1" baseline="0">
              <a:sym typeface="Wingdings" panose="05000000000000000000" pitchFamily="2" charset="2"/>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nuclear power pl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79375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Text Box 4"/>
          <p:cNvSpPr txBox="1">
            <a:spLocks noChangeArrowheads="1"/>
          </p:cNvSpPr>
          <p:nvPr/>
        </p:nvSpPr>
        <p:spPr bwMode="auto">
          <a:xfrm>
            <a:off x="5715000" y="4724400"/>
            <a:ext cx="2743200" cy="469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aseline="0">
                <a:latin typeface="Times" panose="02020603050405020304" pitchFamily="18" charset="0"/>
              </a:rPr>
              <a:t>To the steam tower</a:t>
            </a:r>
          </a:p>
        </p:txBody>
      </p:sp>
      <p:sp>
        <p:nvSpPr>
          <p:cNvPr id="81924" name="Line 5"/>
          <p:cNvSpPr>
            <a:spLocks noChangeShapeType="1"/>
          </p:cNvSpPr>
          <p:nvPr/>
        </p:nvSpPr>
        <p:spPr bwMode="auto">
          <a:xfrm flipH="1" flipV="1">
            <a:off x="7239000" y="3505200"/>
            <a:ext cx="914400" cy="1143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304800" y="228600"/>
            <a:ext cx="8610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baseline="0"/>
              <a:t>11.  </a:t>
            </a:r>
            <a:r>
              <a:rPr lang="en-US" altLang="en-US" sz="2800" b="1" i="1" u="sng" baseline="0"/>
              <a:t>The fuel</a:t>
            </a:r>
            <a:r>
              <a:rPr lang="en-US" altLang="en-US" sz="2800" b="1" i="1" baseline="0"/>
              <a:t>:</a:t>
            </a:r>
            <a:endParaRPr lang="en-US" altLang="en-US" sz="2800" b="1" baseline="0"/>
          </a:p>
          <a:p>
            <a:pPr eaLnBrk="1" hangingPunct="1">
              <a:spcBef>
                <a:spcPct val="0"/>
              </a:spcBef>
              <a:buFontTx/>
              <a:buNone/>
            </a:pPr>
            <a:r>
              <a:rPr lang="en-US" altLang="en-US" sz="2800" baseline="0"/>
              <a:t>	The fuel for a nuclear reactor is a mix of about ______ uranium-235 (the isotope that fissions (splits)) and ______ uranium-238 (the isotope that doesn’t fission).   </a:t>
            </a:r>
          </a:p>
        </p:txBody>
      </p:sp>
      <p:sp>
        <p:nvSpPr>
          <p:cNvPr id="3" name="TextBox 2"/>
          <p:cNvSpPr txBox="1">
            <a:spLocks noChangeArrowheads="1"/>
          </p:cNvSpPr>
          <p:nvPr/>
        </p:nvSpPr>
        <p:spPr bwMode="auto">
          <a:xfrm>
            <a:off x="381000" y="10668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3921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baseline="0"/>
              <a:t>3%</a:t>
            </a:r>
            <a:endParaRPr lang="en-US" altLang="en-US" sz="2800" b="1" baseline="0">
              <a:sym typeface="Wingdings" panose="05000000000000000000" pitchFamily="2" charset="2"/>
            </a:endParaRPr>
          </a:p>
        </p:txBody>
      </p:sp>
      <p:sp>
        <p:nvSpPr>
          <p:cNvPr id="4" name="TextBox 3"/>
          <p:cNvSpPr txBox="1">
            <a:spLocks noChangeArrowheads="1"/>
          </p:cNvSpPr>
          <p:nvPr/>
        </p:nvSpPr>
        <p:spPr bwMode="auto">
          <a:xfrm>
            <a:off x="2362200" y="14478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3921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baseline="0"/>
              <a:t>97%</a:t>
            </a:r>
            <a:endParaRPr lang="en-US" altLang="en-US" sz="2800" b="1" baseline="0">
              <a:sym typeface="Wingdings" panose="05000000000000000000" pitchFamily="2" charset="2"/>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304800" y="228600"/>
            <a:ext cx="8610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baseline="0"/>
              <a:t>11.  </a:t>
            </a:r>
            <a:r>
              <a:rPr lang="en-US" altLang="en-US" sz="2800" b="1" i="1" u="sng" baseline="0"/>
              <a:t>The fuel</a:t>
            </a:r>
            <a:r>
              <a:rPr lang="en-US" altLang="en-US" sz="2800" b="1" i="1" baseline="0"/>
              <a:t>:</a:t>
            </a:r>
            <a:endParaRPr lang="en-US" altLang="en-US" sz="2800" b="1" baseline="0"/>
          </a:p>
          <a:p>
            <a:pPr eaLnBrk="1" hangingPunct="1">
              <a:spcBef>
                <a:spcPct val="0"/>
              </a:spcBef>
              <a:buFontTx/>
              <a:buNone/>
            </a:pPr>
            <a:r>
              <a:rPr lang="en-US" altLang="en-US" sz="2800" baseline="0"/>
              <a:t>	</a:t>
            </a:r>
          </a:p>
          <a:p>
            <a:pPr eaLnBrk="1" hangingPunct="1">
              <a:spcBef>
                <a:spcPct val="0"/>
              </a:spcBef>
              <a:buFontTx/>
              <a:buNone/>
            </a:pPr>
            <a:r>
              <a:rPr lang="en-US" altLang="en-US" sz="2800" baseline="0"/>
              <a:t> (The percentage of uranium-235 in an atomic bomb is close to 100%... that’s why a nuclear power plant can’t explode like an atomic bomb!)</a:t>
            </a:r>
          </a:p>
        </p:txBody>
      </p:sp>
    </p:spTree>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304800" y="228600"/>
            <a:ext cx="86106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baseline="0"/>
              <a:t>11.  </a:t>
            </a:r>
            <a:r>
              <a:rPr lang="en-US" altLang="en-US" sz="2800" b="1" i="1" u="sng" baseline="0"/>
              <a:t>The fuel</a:t>
            </a:r>
            <a:r>
              <a:rPr lang="en-US" altLang="en-US" sz="2800" b="1" i="1" baseline="0"/>
              <a:t>:</a:t>
            </a:r>
            <a:endParaRPr lang="en-US" altLang="en-US" sz="2800" b="1" baseline="0"/>
          </a:p>
          <a:p>
            <a:pPr eaLnBrk="1" hangingPunct="1">
              <a:spcBef>
                <a:spcPct val="0"/>
              </a:spcBef>
              <a:buFontTx/>
              <a:buNone/>
            </a:pPr>
            <a:r>
              <a:rPr lang="en-US" altLang="en-US" sz="2800" baseline="0"/>
              <a:t>	</a:t>
            </a:r>
          </a:p>
          <a:p>
            <a:pPr eaLnBrk="1" hangingPunct="1">
              <a:spcBef>
                <a:spcPct val="0"/>
              </a:spcBef>
              <a:buFontTx/>
              <a:buNone/>
            </a:pPr>
            <a:r>
              <a:rPr lang="en-US" altLang="en-US" sz="2800" baseline="0"/>
              <a:t>The natural abundance of uranium is about 0.7% U-235 and 99.3% U-238.  To get the percentage up to 3% (for reactors) or 100% (for bombs), the uranium has to go through a process called ___________________ to concentrate the U-235. </a:t>
            </a:r>
          </a:p>
        </p:txBody>
      </p:sp>
      <p:sp>
        <p:nvSpPr>
          <p:cNvPr id="5" name="TextBox 4"/>
          <p:cNvSpPr txBox="1">
            <a:spLocks noChangeArrowheads="1"/>
          </p:cNvSpPr>
          <p:nvPr/>
        </p:nvSpPr>
        <p:spPr bwMode="auto">
          <a:xfrm>
            <a:off x="685800" y="2813050"/>
            <a:ext cx="274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3921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baseline="0"/>
              <a:t>enrichment</a:t>
            </a:r>
            <a:endParaRPr lang="en-US" altLang="en-US" sz="2800" b="1" baseline="0">
              <a:sym typeface="Wingdings" panose="05000000000000000000" pitchFamily="2" charset="2"/>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304800" y="228600"/>
            <a:ext cx="86106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aseline="0"/>
              <a:t>The uranium fuel mixture is in the form of pellets about the size of a ___________ _______.  </a:t>
            </a:r>
          </a:p>
          <a:p>
            <a:pPr eaLnBrk="1" hangingPunct="1">
              <a:spcBef>
                <a:spcPct val="0"/>
              </a:spcBef>
              <a:buFontTx/>
              <a:buNone/>
            </a:pPr>
            <a:endParaRPr lang="en-US" altLang="en-US" sz="2400" baseline="0"/>
          </a:p>
          <a:p>
            <a:pPr eaLnBrk="1" hangingPunct="1">
              <a:spcBef>
                <a:spcPct val="0"/>
              </a:spcBef>
              <a:buFontTx/>
              <a:buNone/>
            </a:pPr>
            <a:endParaRPr lang="en-US" altLang="en-US" sz="2400" baseline="0"/>
          </a:p>
          <a:p>
            <a:pPr eaLnBrk="1" hangingPunct="1">
              <a:spcBef>
                <a:spcPct val="0"/>
              </a:spcBef>
              <a:buFontTx/>
              <a:buNone/>
            </a:pPr>
            <a:endParaRPr lang="en-US" altLang="en-US" sz="2400" baseline="0"/>
          </a:p>
          <a:p>
            <a:pPr eaLnBrk="1" hangingPunct="1">
              <a:spcBef>
                <a:spcPct val="0"/>
              </a:spcBef>
              <a:buFontTx/>
              <a:buNone/>
            </a:pPr>
            <a:endParaRPr lang="en-US" altLang="en-US" sz="2400" baseline="0"/>
          </a:p>
          <a:p>
            <a:pPr eaLnBrk="1" hangingPunct="1">
              <a:spcBef>
                <a:spcPct val="0"/>
              </a:spcBef>
              <a:buFontTx/>
              <a:buNone/>
            </a:pPr>
            <a:endParaRPr lang="en-US" altLang="en-US" sz="2400" baseline="0"/>
          </a:p>
          <a:p>
            <a:pPr eaLnBrk="1" hangingPunct="1">
              <a:spcBef>
                <a:spcPct val="0"/>
              </a:spcBef>
              <a:buFontTx/>
              <a:buNone/>
            </a:pPr>
            <a:endParaRPr lang="en-US" altLang="en-US" sz="2400" baseline="0"/>
          </a:p>
          <a:p>
            <a:pPr eaLnBrk="1" hangingPunct="1">
              <a:spcBef>
                <a:spcPct val="0"/>
              </a:spcBef>
              <a:buFontTx/>
              <a:buNone/>
            </a:pPr>
            <a:endParaRPr lang="en-US" altLang="en-US" sz="2400" baseline="0"/>
          </a:p>
          <a:p>
            <a:pPr eaLnBrk="1" hangingPunct="1">
              <a:spcBef>
                <a:spcPct val="0"/>
              </a:spcBef>
              <a:buFontTx/>
              <a:buNone/>
            </a:pPr>
            <a:endParaRPr lang="en-US" altLang="en-US" sz="2400" baseline="0"/>
          </a:p>
          <a:p>
            <a:pPr eaLnBrk="1" hangingPunct="1">
              <a:spcBef>
                <a:spcPct val="0"/>
              </a:spcBef>
              <a:buFontTx/>
              <a:buNone/>
            </a:pPr>
            <a:r>
              <a:rPr lang="en-US" altLang="en-US" sz="2400" baseline="0"/>
              <a:t>Each pellet will provide the same amount of heat as burning ____________ of coal or _____________ gallons of gasoline!!!</a:t>
            </a:r>
          </a:p>
          <a:p>
            <a:pPr eaLnBrk="1" hangingPunct="1">
              <a:spcBef>
                <a:spcPct val="0"/>
              </a:spcBef>
              <a:buFontTx/>
              <a:buNone/>
            </a:pPr>
            <a:r>
              <a:rPr lang="en-US" altLang="en-US" sz="2400" baseline="0"/>
              <a:t>	</a:t>
            </a:r>
          </a:p>
        </p:txBody>
      </p:sp>
      <p:pic>
        <p:nvPicPr>
          <p:cNvPr id="86019" name="Picture 3" descr="fuelPel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447800"/>
            <a:ext cx="29337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752600" y="533400"/>
            <a:ext cx="320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3921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baseline="0"/>
              <a:t>Tootsie	Roll</a:t>
            </a:r>
            <a:endParaRPr lang="en-US" altLang="en-US" sz="2800" b="1" baseline="0">
              <a:sym typeface="Wingdings" panose="05000000000000000000" pitchFamily="2" charset="2"/>
            </a:endParaRPr>
          </a:p>
        </p:txBody>
      </p:sp>
      <p:sp>
        <p:nvSpPr>
          <p:cNvPr id="5" name="TextBox 4"/>
          <p:cNvSpPr txBox="1">
            <a:spLocks noChangeArrowheads="1"/>
          </p:cNvSpPr>
          <p:nvPr/>
        </p:nvSpPr>
        <p:spPr bwMode="auto">
          <a:xfrm>
            <a:off x="609600" y="41910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3921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baseline="0"/>
              <a:t>1 ton</a:t>
            </a:r>
            <a:endParaRPr lang="en-US" altLang="en-US" sz="2800" b="1" baseline="0">
              <a:sym typeface="Wingdings" panose="05000000000000000000" pitchFamily="2" charset="2"/>
            </a:endParaRPr>
          </a:p>
        </p:txBody>
      </p:sp>
      <p:sp>
        <p:nvSpPr>
          <p:cNvPr id="6" name="TextBox 5"/>
          <p:cNvSpPr txBox="1">
            <a:spLocks noChangeArrowheads="1"/>
          </p:cNvSpPr>
          <p:nvPr/>
        </p:nvSpPr>
        <p:spPr bwMode="auto">
          <a:xfrm>
            <a:off x="3810000" y="41910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3921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baseline="0"/>
              <a:t>   126</a:t>
            </a:r>
            <a:endParaRPr lang="en-US" altLang="en-US" sz="2800" b="1" baseline="0">
              <a:sym typeface="Wingdings" panose="05000000000000000000" pitchFamily="2" charset="2"/>
            </a:endParaRPr>
          </a:p>
        </p:txBody>
      </p:sp>
      <p:pic>
        <p:nvPicPr>
          <p:cNvPr id="48136" name="Picture 8" descr="http://upload.wikimedia.org/wikipedia/commons/a/a7/Tootsie_roll_small.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1375" y="973138"/>
            <a:ext cx="2525713"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4813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304800" y="228600"/>
            <a:ext cx="8610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aseline="0"/>
              <a:t>	The pellets are arranged in long metal tubes called __</a:t>
            </a:r>
            <a:r>
              <a:rPr lang="en-US" altLang="en-US" sz="2400" b="1" baseline="0"/>
              <a:t>___</a:t>
            </a:r>
            <a:r>
              <a:rPr lang="en-US" altLang="en-US" sz="2400" baseline="0"/>
              <a:t>___ ________.   Many of these fuel rods are bundled together into a fuel rod ____________________.  </a:t>
            </a:r>
          </a:p>
          <a:p>
            <a:pPr eaLnBrk="1" hangingPunct="1">
              <a:spcBef>
                <a:spcPct val="0"/>
              </a:spcBef>
              <a:buFontTx/>
              <a:buNone/>
            </a:pPr>
            <a:endParaRPr lang="en-US" altLang="en-US" sz="2400" baseline="0"/>
          </a:p>
          <a:p>
            <a:pPr eaLnBrk="1" hangingPunct="1">
              <a:spcBef>
                <a:spcPct val="0"/>
              </a:spcBef>
              <a:buFontTx/>
              <a:buNone/>
            </a:pPr>
            <a:endParaRPr lang="en-US" altLang="en-US" sz="2400" baseline="0"/>
          </a:p>
          <a:p>
            <a:pPr eaLnBrk="1" hangingPunct="1">
              <a:spcBef>
                <a:spcPct val="0"/>
              </a:spcBef>
              <a:buFontTx/>
              <a:buNone/>
            </a:pPr>
            <a:endParaRPr lang="en-US" altLang="en-US" sz="2400" baseline="0"/>
          </a:p>
          <a:p>
            <a:pPr eaLnBrk="1" hangingPunct="1">
              <a:spcBef>
                <a:spcPct val="0"/>
              </a:spcBef>
              <a:buFontTx/>
              <a:buNone/>
            </a:pPr>
            <a:endParaRPr lang="en-US" altLang="en-US" sz="2400" baseline="0"/>
          </a:p>
          <a:p>
            <a:pPr eaLnBrk="1" hangingPunct="1">
              <a:spcBef>
                <a:spcPct val="0"/>
              </a:spcBef>
              <a:buFontTx/>
              <a:buNone/>
            </a:pPr>
            <a:endParaRPr lang="en-US" altLang="en-US" sz="2400" baseline="0"/>
          </a:p>
          <a:p>
            <a:pPr eaLnBrk="1" hangingPunct="1">
              <a:spcBef>
                <a:spcPct val="0"/>
              </a:spcBef>
              <a:buFontTx/>
              <a:buNone/>
            </a:pPr>
            <a:endParaRPr lang="en-US" altLang="en-US" sz="2400" baseline="0"/>
          </a:p>
          <a:p>
            <a:pPr eaLnBrk="1" hangingPunct="1">
              <a:spcBef>
                <a:spcPct val="0"/>
              </a:spcBef>
              <a:buFontTx/>
              <a:buNone/>
            </a:pPr>
            <a:endParaRPr lang="en-US" altLang="en-US" sz="2400" baseline="0"/>
          </a:p>
        </p:txBody>
      </p:sp>
      <p:pic>
        <p:nvPicPr>
          <p:cNvPr id="87043" name="Picture 3" descr="fuel rod assemb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4" name="Picture 4" descr="fuel rod assembly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524000"/>
            <a:ext cx="30099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685800" y="457200"/>
            <a:ext cx="259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3921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baseline="0"/>
              <a:t>fuel     rods</a:t>
            </a:r>
            <a:endParaRPr lang="en-US" altLang="en-US" sz="2800" b="1" baseline="0">
              <a:sym typeface="Wingdings" panose="05000000000000000000" pitchFamily="2" charset="2"/>
            </a:endParaRPr>
          </a:p>
        </p:txBody>
      </p:sp>
      <p:sp>
        <p:nvSpPr>
          <p:cNvPr id="6" name="TextBox 5"/>
          <p:cNvSpPr txBox="1">
            <a:spLocks noChangeArrowheads="1"/>
          </p:cNvSpPr>
          <p:nvPr/>
        </p:nvSpPr>
        <p:spPr bwMode="auto">
          <a:xfrm>
            <a:off x="3886200" y="914400"/>
            <a:ext cx="259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3921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baseline="0"/>
              <a:t>assembly</a:t>
            </a:r>
            <a:endParaRPr lang="en-US" altLang="en-US" sz="2800" b="1" baseline="0">
              <a:sym typeface="Wingdings" panose="05000000000000000000" pitchFamily="2" charset="2"/>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304800" y="228600"/>
            <a:ext cx="86106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70000"/>
              </a:lnSpc>
              <a:spcBef>
                <a:spcPct val="0"/>
              </a:spcBef>
              <a:buFontTx/>
              <a:buNone/>
            </a:pPr>
            <a:r>
              <a:rPr lang="en-US" altLang="en-US" sz="2400" baseline="0"/>
              <a:t>	There are 3 fuel rod assemblies per reactor, so Limerick Power Plant, with its two reactors, has a total of 6 fuel rod assemblies.  (That adds up to about 10 __</a:t>
            </a:r>
            <a:r>
              <a:rPr lang="en-US" altLang="en-US" sz="2400" b="1" baseline="0"/>
              <a:t>__________</a:t>
            </a:r>
            <a:r>
              <a:rPr lang="en-US" altLang="en-US" sz="2400" baseline="0"/>
              <a:t>__ fuel pellets per power plant!!)  Each fuel rod assembly lasts for 3 ________________.  (Compared to the tons of coal needed daily for a coal-fired power plant)</a:t>
            </a:r>
          </a:p>
        </p:txBody>
      </p:sp>
      <p:sp>
        <p:nvSpPr>
          <p:cNvPr id="3" name="TextBox 2"/>
          <p:cNvSpPr txBox="1">
            <a:spLocks noChangeArrowheads="1"/>
          </p:cNvSpPr>
          <p:nvPr/>
        </p:nvSpPr>
        <p:spPr bwMode="auto">
          <a:xfrm>
            <a:off x="381000" y="2209800"/>
            <a:ext cx="259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3921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baseline="0"/>
              <a:t>    million</a:t>
            </a:r>
            <a:endParaRPr lang="en-US" altLang="en-US" sz="2800" b="1" baseline="0">
              <a:sym typeface="Wingdings" panose="05000000000000000000" pitchFamily="2" charset="2"/>
            </a:endParaRPr>
          </a:p>
        </p:txBody>
      </p:sp>
      <p:sp>
        <p:nvSpPr>
          <p:cNvPr id="4" name="TextBox 3"/>
          <p:cNvSpPr txBox="1">
            <a:spLocks noChangeArrowheads="1"/>
          </p:cNvSpPr>
          <p:nvPr/>
        </p:nvSpPr>
        <p:spPr bwMode="auto">
          <a:xfrm>
            <a:off x="3352800" y="2819400"/>
            <a:ext cx="259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3921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baseline="0"/>
              <a:t>years</a:t>
            </a:r>
            <a:endParaRPr lang="en-US" altLang="en-US" sz="2800" b="1" baseline="0">
              <a:sym typeface="Wingdings" panose="05000000000000000000" pitchFamily="2" charset="2"/>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baseline="0"/>
          </a:p>
        </p:txBody>
      </p:sp>
      <p:sp>
        <p:nvSpPr>
          <p:cNvPr id="1126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baseline="0"/>
          </a:p>
        </p:txBody>
      </p:sp>
      <p:sp>
        <p:nvSpPr>
          <p:cNvPr id="11268" name="Rectangle 4"/>
          <p:cNvSpPr>
            <a:spLocks noGrp="1" noChangeArrowheads="1"/>
          </p:cNvSpPr>
          <p:nvPr>
            <p:ph type="title"/>
          </p:nvPr>
        </p:nvSpPr>
        <p:spPr>
          <a:xfrm>
            <a:off x="419100" y="441325"/>
            <a:ext cx="8305800" cy="641350"/>
          </a:xfrm>
          <a:solidFill>
            <a:srgbClr val="FF9900"/>
          </a:solidFill>
        </p:spPr>
        <p:txBody>
          <a:bodyPr>
            <a:spAutoFit/>
          </a:bodyPr>
          <a:lstStyle/>
          <a:p>
            <a:pPr eaLnBrk="1" hangingPunct="1"/>
            <a:r>
              <a:rPr lang="en-US" altLang="en-US" smtClean="0">
                <a:solidFill>
                  <a:schemeClr val="bg1"/>
                </a:solidFill>
              </a:rPr>
              <a:t>11.4  Radioactive Decay</a:t>
            </a:r>
          </a:p>
        </p:txBody>
      </p:sp>
      <p:sp>
        <p:nvSpPr>
          <p:cNvPr id="148485" name="Rectangle 5"/>
          <p:cNvSpPr>
            <a:spLocks noGrp="1" noChangeArrowheads="1"/>
          </p:cNvSpPr>
          <p:nvPr>
            <p:ph type="body" sz="half" idx="1"/>
          </p:nvPr>
        </p:nvSpPr>
        <p:spPr>
          <a:xfrm>
            <a:off x="533400" y="1143000"/>
            <a:ext cx="7988300" cy="4876800"/>
          </a:xfrm>
        </p:spPr>
        <p:txBody>
          <a:bodyPr/>
          <a:lstStyle/>
          <a:p>
            <a:pPr eaLnBrk="1" hangingPunct="1"/>
            <a:r>
              <a:rPr lang="en-US" altLang="en-US" sz="3200" smtClean="0"/>
              <a:t>This particle emission is called </a:t>
            </a:r>
            <a:r>
              <a:rPr lang="en-US" altLang="en-US" sz="3200" b="1" smtClean="0"/>
              <a:t>radioactive decay</a:t>
            </a:r>
          </a:p>
          <a:p>
            <a:pPr lvl="1" eaLnBrk="1" hangingPunct="1"/>
            <a:r>
              <a:rPr lang="en-US" altLang="en-US" sz="2800" smtClean="0"/>
              <a:t>the number of protons </a:t>
            </a:r>
            <a:r>
              <a:rPr lang="en-US" altLang="en-US" sz="2800" b="1" smtClean="0"/>
              <a:t>changes</a:t>
            </a:r>
            <a:r>
              <a:rPr lang="en-US" altLang="en-US" sz="2800" smtClean="0"/>
              <a:t>, so the ID of the element changes</a:t>
            </a:r>
            <a:r>
              <a:rPr lang="en-US" altLang="en-US" smtClean="0"/>
              <a:t>.</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848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304800" y="228600"/>
            <a:ext cx="86106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aseline="0"/>
              <a:t>12.  </a:t>
            </a:r>
            <a:r>
              <a:rPr lang="en-US" altLang="en-US" sz="2800" i="1" u="sng" baseline="0"/>
              <a:t>Control Rods</a:t>
            </a:r>
            <a:endParaRPr lang="en-US" altLang="en-US" sz="2800" baseline="0"/>
          </a:p>
          <a:p>
            <a:pPr eaLnBrk="1" hangingPunct="1">
              <a:spcBef>
                <a:spcPct val="0"/>
              </a:spcBef>
              <a:buFontTx/>
              <a:buNone/>
            </a:pPr>
            <a:r>
              <a:rPr lang="en-US" altLang="en-US" sz="2800" baseline="0"/>
              <a:t>	Purpose:  To _______ _______ the uranium – 235 chain reaction… to control the rate that it reacts and gives off heat.</a:t>
            </a:r>
          </a:p>
          <a:p>
            <a:pPr eaLnBrk="1" hangingPunct="1">
              <a:spcBef>
                <a:spcPct val="0"/>
              </a:spcBef>
              <a:buFontTx/>
              <a:buNone/>
            </a:pPr>
            <a:r>
              <a:rPr lang="en-US" altLang="en-US" sz="2800" baseline="0"/>
              <a:t>	How?:  Contains an element (usually boron) that can absorb _______________.  They can be raised and lowered through the gaps between the fuel rods.  </a:t>
            </a:r>
          </a:p>
        </p:txBody>
      </p:sp>
      <p:sp>
        <p:nvSpPr>
          <p:cNvPr id="3" name="TextBox 2"/>
          <p:cNvSpPr txBox="1">
            <a:spLocks noChangeArrowheads="1"/>
          </p:cNvSpPr>
          <p:nvPr/>
        </p:nvSpPr>
        <p:spPr bwMode="auto">
          <a:xfrm>
            <a:off x="3657600" y="609600"/>
            <a:ext cx="259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3921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baseline="0"/>
              <a:t>Slow     down</a:t>
            </a:r>
            <a:endParaRPr lang="en-US" altLang="en-US" sz="2800" b="1" baseline="0">
              <a:sym typeface="Wingdings" panose="05000000000000000000" pitchFamily="2" charset="2"/>
            </a:endParaRPr>
          </a:p>
        </p:txBody>
      </p:sp>
      <p:sp>
        <p:nvSpPr>
          <p:cNvPr id="4" name="TextBox 3"/>
          <p:cNvSpPr txBox="1">
            <a:spLocks noChangeArrowheads="1"/>
          </p:cNvSpPr>
          <p:nvPr/>
        </p:nvSpPr>
        <p:spPr bwMode="auto">
          <a:xfrm>
            <a:off x="3200400" y="2362200"/>
            <a:ext cx="259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3921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baseline="0"/>
              <a:t>neutrons</a:t>
            </a:r>
            <a:endParaRPr lang="en-US" altLang="en-US" sz="2800" b="1" baseline="0">
              <a:sym typeface="Wingdings" panose="05000000000000000000" pitchFamily="2" charset="2"/>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304800" y="228600"/>
            <a:ext cx="48006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aseline="0"/>
              <a:t>If the chain reaction is proceeding too quickly, the control rods are lowered to absorb some of the neutrons so that fewer of them are able to ____________ more uranium-235 atoms.  If the reaction is too slow, the rods are raised up some to allow more of the neutrons to “do their thing”.</a:t>
            </a:r>
          </a:p>
        </p:txBody>
      </p:sp>
      <p:pic>
        <p:nvPicPr>
          <p:cNvPr id="90115" name="Picture 3" descr="control ro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81000"/>
            <a:ext cx="37623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752600" y="2362200"/>
            <a:ext cx="259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3921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baseline="0"/>
              <a:t>split</a:t>
            </a:r>
            <a:endParaRPr lang="en-US" altLang="en-US" sz="2800" b="1" baseline="0">
              <a:sym typeface="Wingdings" panose="05000000000000000000" pitchFamily="2" charset="2"/>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228600" y="609600"/>
            <a:ext cx="50292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i="1" u="sng" baseline="0"/>
              <a:t>Nuclear Fusion</a:t>
            </a:r>
          </a:p>
          <a:p>
            <a:pPr algn="ctr" eaLnBrk="1" hangingPunct="1">
              <a:spcBef>
                <a:spcPct val="0"/>
              </a:spcBef>
              <a:buFontTx/>
              <a:buNone/>
            </a:pPr>
            <a:endParaRPr lang="en-US" altLang="en-US" sz="2800" b="1" baseline="0"/>
          </a:p>
          <a:p>
            <a:pPr eaLnBrk="1" hangingPunct="1">
              <a:spcBef>
                <a:spcPct val="0"/>
              </a:spcBef>
              <a:buFontTx/>
              <a:buNone/>
            </a:pPr>
            <a:r>
              <a:rPr lang="en-US" altLang="en-US" sz="2800" baseline="0">
                <a:latin typeface="Times" panose="02020603050405020304" pitchFamily="18" charset="0"/>
              </a:rPr>
              <a:t>This is the process by which the sun works:  two isotopes of hydrogen fuse together to make one atom of helium, releasing huge amounts of energy in the process.</a:t>
            </a:r>
          </a:p>
        </p:txBody>
      </p:sp>
      <p:pic>
        <p:nvPicPr>
          <p:cNvPr id="91139" name="Picture 3" descr="nuclear fusion the s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371600"/>
            <a:ext cx="25717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Tm="6578">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609600"/>
            <a:ext cx="670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i="1" u="sng" baseline="0"/>
              <a:t>Nuclear Fusion</a:t>
            </a:r>
          </a:p>
          <a:p>
            <a:pPr algn="ctr" eaLnBrk="1" hangingPunct="1">
              <a:spcBef>
                <a:spcPct val="0"/>
              </a:spcBef>
              <a:buFontTx/>
              <a:buNone/>
            </a:pPr>
            <a:endParaRPr lang="en-US" altLang="en-US" sz="2800" b="1" baseline="0"/>
          </a:p>
        </p:txBody>
      </p:sp>
      <p:pic>
        <p:nvPicPr>
          <p:cNvPr id="92163" name="Picture 3" descr="nuclear fusion the s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457200"/>
            <a:ext cx="17335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4" name="Picture 4" descr="nuclear fu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213" y="2514600"/>
            <a:ext cx="5868987" cy="390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Tm="6578">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1371600" y="2743200"/>
            <a:ext cx="670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i="1" u="sng" baseline="0"/>
              <a:t>END OF CHAPTER 11</a:t>
            </a:r>
          </a:p>
          <a:p>
            <a:pPr algn="ctr" eaLnBrk="1" hangingPunct="1">
              <a:spcBef>
                <a:spcPct val="0"/>
              </a:spcBef>
              <a:buFontTx/>
              <a:buNone/>
            </a:pPr>
            <a:endParaRPr lang="en-US" altLang="en-US" sz="2800" b="1" baseline="0"/>
          </a:p>
        </p:txBody>
      </p:sp>
    </p:spTree>
  </p:cSld>
  <p:clrMapOvr>
    <a:masterClrMapping/>
  </p:clrMapOvr>
  <p:transition spd="med" advTm="6578">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baseline="0"/>
          </a:p>
        </p:txBody>
      </p:sp>
      <p:sp>
        <p:nvSpPr>
          <p:cNvPr id="1331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baseline="0"/>
          </a:p>
        </p:txBody>
      </p:sp>
      <p:sp>
        <p:nvSpPr>
          <p:cNvPr id="13316" name="Rectangle 4"/>
          <p:cNvSpPr>
            <a:spLocks noGrp="1" noChangeArrowheads="1"/>
          </p:cNvSpPr>
          <p:nvPr>
            <p:ph type="title"/>
          </p:nvPr>
        </p:nvSpPr>
        <p:spPr>
          <a:xfrm>
            <a:off x="419100" y="441325"/>
            <a:ext cx="8305800" cy="641350"/>
          </a:xfrm>
          <a:solidFill>
            <a:srgbClr val="FF9900"/>
          </a:solidFill>
        </p:spPr>
        <p:txBody>
          <a:bodyPr>
            <a:spAutoFit/>
          </a:bodyPr>
          <a:lstStyle/>
          <a:p>
            <a:pPr eaLnBrk="1" hangingPunct="1"/>
            <a:r>
              <a:rPr lang="en-US" altLang="en-US" smtClean="0">
                <a:solidFill>
                  <a:schemeClr val="bg1"/>
                </a:solidFill>
              </a:rPr>
              <a:t>11.4  Radioactive Decay</a:t>
            </a:r>
          </a:p>
        </p:txBody>
      </p:sp>
      <p:sp>
        <p:nvSpPr>
          <p:cNvPr id="148485" name="Rectangle 5"/>
          <p:cNvSpPr>
            <a:spLocks noGrp="1" noChangeArrowheads="1"/>
          </p:cNvSpPr>
          <p:nvPr>
            <p:ph type="body" sz="half" idx="1"/>
          </p:nvPr>
        </p:nvSpPr>
        <p:spPr>
          <a:xfrm>
            <a:off x="533400" y="1143000"/>
            <a:ext cx="7988300" cy="4876800"/>
          </a:xfrm>
        </p:spPr>
        <p:txBody>
          <a:bodyPr/>
          <a:lstStyle/>
          <a:p>
            <a:pPr marL="342900" lvl="1" indent="-342900" eaLnBrk="1" hangingPunct="1">
              <a:buFontTx/>
              <a:buChar char="•"/>
              <a:defRPr/>
            </a:pPr>
            <a:r>
              <a:rPr lang="en-US" sz="3200" dirty="0" smtClean="0"/>
              <a:t>A stream of the emitted particles is called </a:t>
            </a:r>
            <a:r>
              <a:rPr lang="en-US" sz="3200" b="1" dirty="0" smtClean="0"/>
              <a:t>nuclear radiation</a:t>
            </a:r>
          </a:p>
          <a:p>
            <a:pPr lvl="1" eaLnBrk="1" hangingPunct="1">
              <a:defRPr/>
            </a:pPr>
            <a:r>
              <a:rPr lang="en-US" sz="3200" dirty="0" smtClean="0"/>
              <a:t>Typical types:</a:t>
            </a:r>
          </a:p>
          <a:p>
            <a:pPr lvl="2" eaLnBrk="1" hangingPunct="1">
              <a:defRPr/>
            </a:pPr>
            <a:r>
              <a:rPr lang="en-US" sz="3200" dirty="0" smtClean="0"/>
              <a:t>Alpha radiation  </a:t>
            </a:r>
            <a:r>
              <a:rPr lang="en-US" sz="3200" dirty="0" smtClean="0">
                <a:latin typeface="Symbol" pitchFamily="18" charset="2"/>
              </a:rPr>
              <a:t>a</a:t>
            </a:r>
            <a:endParaRPr lang="en-US" sz="3200" dirty="0" smtClean="0">
              <a:cs typeface="Arial" charset="0"/>
            </a:endParaRPr>
          </a:p>
          <a:p>
            <a:pPr lvl="2" eaLnBrk="1" hangingPunct="1">
              <a:defRPr/>
            </a:pPr>
            <a:r>
              <a:rPr lang="en-US" sz="3200" dirty="0" smtClean="0">
                <a:cs typeface="Arial" charset="0"/>
              </a:rPr>
              <a:t>Beta radiation    </a:t>
            </a:r>
            <a:r>
              <a:rPr lang="en-US" sz="3200" dirty="0" smtClean="0">
                <a:latin typeface="Symbol" pitchFamily="18" charset="2"/>
                <a:cs typeface="Arial" charset="0"/>
              </a:rPr>
              <a:t>b</a:t>
            </a:r>
            <a:endParaRPr lang="en-US" sz="3200" dirty="0" smtClean="0">
              <a:cs typeface="Arial" charset="0"/>
            </a:endParaRPr>
          </a:p>
          <a:p>
            <a:pPr lvl="2" eaLnBrk="1" hangingPunct="1">
              <a:defRPr/>
            </a:pPr>
            <a:r>
              <a:rPr lang="en-US" sz="3200" dirty="0" smtClean="0">
                <a:cs typeface="Arial" charset="0"/>
              </a:rPr>
              <a:t>Positron radiation</a:t>
            </a:r>
            <a:endParaRPr lang="en-US" sz="3200" dirty="0" smtClean="0">
              <a:latin typeface="Symbol" pitchFamily="18" charset="2"/>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848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848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848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848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baseline="0"/>
          </a:p>
        </p:txBody>
      </p:sp>
      <p:sp>
        <p:nvSpPr>
          <p:cNvPr id="1536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baseline="0"/>
          </a:p>
        </p:txBody>
      </p:sp>
      <p:sp>
        <p:nvSpPr>
          <p:cNvPr id="15364" name="Rectangle 4"/>
          <p:cNvSpPr>
            <a:spLocks noGrp="1" noChangeArrowheads="1"/>
          </p:cNvSpPr>
          <p:nvPr>
            <p:ph type="title"/>
          </p:nvPr>
        </p:nvSpPr>
        <p:spPr>
          <a:xfrm>
            <a:off x="419100" y="166688"/>
            <a:ext cx="8305800" cy="1190625"/>
          </a:xfrm>
          <a:solidFill>
            <a:srgbClr val="FF9900"/>
          </a:solidFill>
        </p:spPr>
        <p:txBody>
          <a:bodyPr>
            <a:spAutoFit/>
          </a:bodyPr>
          <a:lstStyle/>
          <a:p>
            <a:pPr eaLnBrk="1" hangingPunct="1"/>
            <a:r>
              <a:rPr lang="en-US" altLang="en-US" b="1" smtClean="0">
                <a:solidFill>
                  <a:schemeClr val="bg1"/>
                </a:solidFill>
              </a:rPr>
              <a:t>What Makes a Nucleus </a:t>
            </a:r>
            <a:br>
              <a:rPr lang="en-US" altLang="en-US" b="1" smtClean="0">
                <a:solidFill>
                  <a:schemeClr val="bg1"/>
                </a:solidFill>
              </a:rPr>
            </a:br>
            <a:r>
              <a:rPr lang="en-US" altLang="en-US" b="1" smtClean="0">
                <a:solidFill>
                  <a:schemeClr val="bg1"/>
                </a:solidFill>
              </a:rPr>
              <a:t>Unstable (Radioactive)?</a:t>
            </a:r>
          </a:p>
        </p:txBody>
      </p:sp>
      <p:sp>
        <p:nvSpPr>
          <p:cNvPr id="168965" name="Rectangle 5"/>
          <p:cNvSpPr>
            <a:spLocks noGrp="1" noChangeArrowheads="1"/>
          </p:cNvSpPr>
          <p:nvPr>
            <p:ph type="body" sz="half" idx="1"/>
          </p:nvPr>
        </p:nvSpPr>
        <p:spPr>
          <a:xfrm>
            <a:off x="457200" y="1752600"/>
            <a:ext cx="8148638" cy="3810000"/>
          </a:xfrm>
        </p:spPr>
        <p:txBody>
          <a:bodyPr/>
          <a:lstStyle/>
          <a:p>
            <a:pPr eaLnBrk="1" hangingPunct="1"/>
            <a:r>
              <a:rPr lang="en-US" altLang="en-US" b="1" u="sng" smtClean="0"/>
              <a:t>ANY</a:t>
            </a:r>
            <a:r>
              <a:rPr lang="en-US" altLang="en-US" smtClean="0"/>
              <a:t> nucleus with 84 or more protons is unstable</a:t>
            </a:r>
          </a:p>
          <a:p>
            <a:pPr eaLnBrk="1" hangingPunct="1"/>
            <a:r>
              <a:rPr lang="en-US" altLang="en-US" smtClean="0"/>
              <a:t>Any atom with an “unfavorable” </a:t>
            </a:r>
            <a:r>
              <a:rPr lang="en-US" altLang="en-US" b="1" smtClean="0"/>
              <a:t>neutron to proton ratio </a:t>
            </a:r>
            <a:r>
              <a:rPr lang="en-US" altLang="en-US" smtClean="0"/>
              <a:t>is unstable.</a:t>
            </a:r>
          </a:p>
          <a:p>
            <a:pPr lvl="1" eaLnBrk="1" hangingPunct="1"/>
            <a:r>
              <a:rPr lang="en-US" altLang="en-US" sz="2800" b="1" smtClean="0"/>
              <a:t>Favorable</a:t>
            </a:r>
            <a:r>
              <a:rPr lang="en-US" altLang="en-US" sz="2800" smtClean="0"/>
              <a:t> ratios are depicted by …</a:t>
            </a:r>
          </a:p>
          <a:p>
            <a:pPr lvl="1" eaLnBrk="1" hangingPunct="1">
              <a:buFontTx/>
              <a:buNone/>
            </a:pPr>
            <a:r>
              <a:rPr lang="en-US" altLang="en-US" sz="2800" smtClean="0"/>
              <a:t>                   (GET READY FOR IT!)</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8965">
                                            <p:txEl>
                                              <p:pRg st="0" end="0"/>
                                            </p:txEl>
                                          </p:spTgt>
                                        </p:tgtEl>
                                        <p:attrNameLst>
                                          <p:attrName>style.visibility</p:attrName>
                                        </p:attrNameLst>
                                      </p:cBhvr>
                                      <p:to>
                                        <p:strVal val="visible"/>
                                      </p:to>
                                    </p:set>
                                    <p:animEffect transition="in" filter="blinds(horizontal)">
                                      <p:cBhvr>
                                        <p:cTn id="7" dur="500"/>
                                        <p:tgtEl>
                                          <p:spTgt spid="16896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8965">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8965">
                                            <p:txEl>
                                              <p:pRg st="2" end="2"/>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6896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3352800" cy="2895600"/>
          </a:xfrm>
        </p:spPr>
        <p:txBody>
          <a:bodyPr/>
          <a:lstStyle/>
          <a:p>
            <a:pPr eaLnBrk="1" hangingPunct="1"/>
            <a:r>
              <a:rPr lang="en-US" altLang="en-US" sz="4000" b="1" smtClean="0"/>
              <a:t>The Belt of Stability </a:t>
            </a:r>
            <a:br>
              <a:rPr lang="en-US" altLang="en-US" sz="4000" b="1" smtClean="0"/>
            </a:br>
            <a:r>
              <a:rPr lang="en-US" altLang="en-US" sz="4000" b="1" smtClean="0"/>
              <a:t>OF SCIENCE!!!</a:t>
            </a:r>
          </a:p>
        </p:txBody>
      </p:sp>
      <p:pic>
        <p:nvPicPr>
          <p:cNvPr id="17411" name="Picture 3" descr="ch18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04800"/>
            <a:ext cx="4573588" cy="6324600"/>
          </a:xfrm>
          <a:prstGeom prst="rect">
            <a:avLst/>
          </a:prstGeom>
          <a:noFill/>
          <a:ln w="12699">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Zumdahl, Chemistry MEE">
  <a:themeElements>
    <a:clrScheme name="Zumdahl, Chemistry ME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Zumdahl, Chemistry ME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Zumdahl, Chemistry ME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Zumdahl, Chemistry ME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Zumdahl, Chemistry ME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Zumdahl, Chemistry ME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Zumdahl, Chemistry ME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Zumdahl, Chemistry ME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Zumdahl, Chemistry ME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Zumdahl, Chemistry ME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Zumdahl, Chemistry ME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Zumdahl, Chemistry ME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Zumdahl, Chemistry ME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Zumdahl, Chemistry ME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Zum, ChemMEE7e</Template>
  <TotalTime>13940014</TotalTime>
  <Pages>13</Pages>
  <Words>2101</Words>
  <Application>Microsoft Office PowerPoint</Application>
  <PresentationFormat>On-screen Show (4:3)</PresentationFormat>
  <Paragraphs>340</Paragraphs>
  <Slides>64</Slides>
  <Notes>23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0</vt:i4>
      </vt:variant>
      <vt:variant>
        <vt:lpstr>Slide Titles</vt:lpstr>
      </vt:variant>
      <vt:variant>
        <vt:i4>64</vt:i4>
      </vt:variant>
    </vt:vector>
  </HeadingPairs>
  <TitlesOfParts>
    <vt:vector size="72" baseType="lpstr">
      <vt:lpstr>Arial</vt:lpstr>
      <vt:lpstr>Constantia</vt:lpstr>
      <vt:lpstr>Sylfaen</vt:lpstr>
      <vt:lpstr>Symbol</vt:lpstr>
      <vt:lpstr>Times</vt:lpstr>
      <vt:lpstr>Times New Roman</vt:lpstr>
      <vt:lpstr>Wingdings</vt:lpstr>
      <vt:lpstr>Zumdahl, Chemistry MEE</vt:lpstr>
      <vt:lpstr>Chapter Eleven</vt:lpstr>
      <vt:lpstr>11.1 Changes in the Nucleus</vt:lpstr>
      <vt:lpstr>2.2 Review: Protons and Neutrons</vt:lpstr>
      <vt:lpstr>2.3 Isotopes</vt:lpstr>
      <vt:lpstr>11.3 Nuclear Stability</vt:lpstr>
      <vt:lpstr>11.4  Radioactive Decay</vt:lpstr>
      <vt:lpstr>11.4  Radioactive Decay</vt:lpstr>
      <vt:lpstr>What Makes a Nucleus  Unstable (Radioactive)?</vt:lpstr>
      <vt:lpstr>The Belt of Stability  OF SCIENCE!!!</vt:lpstr>
      <vt:lpstr>PowerPoint Presentation</vt:lpstr>
      <vt:lpstr>PowerPoint Presentation</vt:lpstr>
      <vt:lpstr>PowerPoint Presentation</vt:lpstr>
      <vt:lpstr>PowerPoint Presentation</vt:lpstr>
      <vt:lpstr>Types of Radioactive Decay</vt:lpstr>
      <vt:lpstr>Types of Radioactive Decay</vt:lpstr>
      <vt:lpstr>Types of Radioactive Decay</vt:lpstr>
      <vt:lpstr>Types of Radioactive Decay</vt:lpstr>
      <vt:lpstr>Types of Radioactive Decay</vt:lpstr>
      <vt:lpstr>Types of Radioactive Decay</vt:lpstr>
      <vt:lpstr>Types of Radioactive Decay</vt:lpstr>
      <vt:lpstr>Types of Radioactive Decay</vt:lpstr>
      <vt:lpstr>Types of Radioactive Decay</vt:lpstr>
      <vt:lpstr>PowerPoint Presentation</vt:lpstr>
      <vt:lpstr>PowerPoint Presentation</vt:lpstr>
      <vt:lpstr>PowerPoint Presentation</vt:lpstr>
      <vt:lpstr>PowerPoint Presentation</vt:lpstr>
      <vt:lpstr>Radioactive Decay Summary</vt:lpstr>
      <vt:lpstr>PowerPoint Presentation</vt:lpstr>
      <vt:lpstr>11.10 Artificial Transmutation Reactions</vt:lpstr>
      <vt:lpstr>11.10 Artificial Transmutation Reactions</vt:lpstr>
      <vt:lpstr>11.5 Radioactive Half-Life</vt:lpstr>
      <vt:lpstr>PowerPoint Presentation</vt:lpstr>
      <vt:lpstr>11.5 Radioactive Half-Life</vt:lpstr>
      <vt:lpstr>11.5 Radioactive Half-Life Equation</vt:lpstr>
      <vt:lpstr>11.5 Radioactive Half-Life Equation</vt:lpstr>
      <vt:lpstr>11.5 Radioactive Half-Life</vt:lpstr>
      <vt:lpstr>PowerPoint Presentation</vt:lpstr>
      <vt:lpstr>PowerPoint Presentation</vt:lpstr>
      <vt:lpstr>PowerPoint Presentation</vt:lpstr>
      <vt:lpstr>PowerPoint Presentation</vt:lpstr>
      <vt:lpstr>PowerPoint Presentation</vt:lpstr>
      <vt:lpstr>PowerPoint Presentation</vt:lpstr>
      <vt:lpstr>11.6 Radioactive Decay Series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Nuclear Power Plants 10.  Basic purpose and function of plant:  The first step is to use the ___________ generated from nuclear fission reactions to _________ water.  The ___________ is then forced into narrow pipes, thus greatly increasing the _____________ of the steam.  This high- pressure steam is then “shot” through huge _______________.   The turbine blades spin like when you blow through a _________________.  The spinning turbine blades are connected to an electrical _______________, thus creating electricity.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Radioactive Decay</dc:title>
  <dc:subject/>
  <dc:creator>Mad Doc</dc:creator>
  <cp:keywords/>
  <dc:description/>
  <cp:lastModifiedBy>Outland, Bruce</cp:lastModifiedBy>
  <cp:revision>185</cp:revision>
  <cp:lastPrinted>1601-01-01T00:00:00Z</cp:lastPrinted>
  <dcterms:created xsi:type="dcterms:W3CDTF">1997-02-15T02:55:41Z</dcterms:created>
  <dcterms:modified xsi:type="dcterms:W3CDTF">2015-05-12T14:00:56Z</dcterms:modified>
</cp:coreProperties>
</file>