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7" r:id="rId3"/>
    <p:sldId id="309" r:id="rId4"/>
    <p:sldId id="260" r:id="rId5"/>
    <p:sldId id="358" r:id="rId6"/>
    <p:sldId id="359" r:id="rId7"/>
    <p:sldId id="352" r:id="rId8"/>
    <p:sldId id="351" r:id="rId9"/>
    <p:sldId id="346" r:id="rId10"/>
    <p:sldId id="360" r:id="rId11"/>
    <p:sldId id="261" r:id="rId12"/>
    <p:sldId id="312" r:id="rId13"/>
    <p:sldId id="265" r:id="rId14"/>
    <p:sldId id="311" r:id="rId15"/>
    <p:sldId id="310" r:id="rId16"/>
    <p:sldId id="266" r:id="rId17"/>
    <p:sldId id="267" r:id="rId18"/>
    <p:sldId id="313" r:id="rId19"/>
    <p:sldId id="314" r:id="rId20"/>
    <p:sldId id="315" r:id="rId21"/>
    <p:sldId id="321" r:id="rId22"/>
    <p:sldId id="317" r:id="rId23"/>
    <p:sldId id="322" r:id="rId24"/>
    <p:sldId id="316" r:id="rId25"/>
    <p:sldId id="323" r:id="rId26"/>
    <p:sldId id="318" r:id="rId27"/>
    <p:sldId id="324" r:id="rId28"/>
    <p:sldId id="319" r:id="rId29"/>
    <p:sldId id="320" r:id="rId30"/>
    <p:sldId id="269" r:id="rId31"/>
    <p:sldId id="325" r:id="rId32"/>
    <p:sldId id="271" r:id="rId33"/>
    <p:sldId id="361" r:id="rId34"/>
    <p:sldId id="300" r:id="rId35"/>
    <p:sldId id="362" r:id="rId36"/>
    <p:sldId id="275" r:id="rId37"/>
    <p:sldId id="327" r:id="rId38"/>
    <p:sldId id="326" r:id="rId39"/>
    <p:sldId id="349" r:id="rId40"/>
    <p:sldId id="328" r:id="rId41"/>
    <p:sldId id="330" r:id="rId42"/>
    <p:sldId id="329" r:id="rId43"/>
    <p:sldId id="282" r:id="rId44"/>
    <p:sldId id="337" r:id="rId45"/>
    <p:sldId id="283" r:id="rId46"/>
    <p:sldId id="353" r:id="rId47"/>
    <p:sldId id="354" r:id="rId48"/>
    <p:sldId id="355" r:id="rId49"/>
    <p:sldId id="356" r:id="rId50"/>
    <p:sldId id="333" r:id="rId51"/>
    <p:sldId id="332" r:id="rId52"/>
    <p:sldId id="357" r:id="rId53"/>
    <p:sldId id="350" r:id="rId54"/>
    <p:sldId id="296" r:id="rId55"/>
    <p:sldId id="284" r:id="rId56"/>
    <p:sldId id="336" r:id="rId57"/>
    <p:sldId id="334" r:id="rId58"/>
    <p:sldId id="335" r:id="rId59"/>
    <p:sldId id="338" r:id="rId60"/>
    <p:sldId id="348" r:id="rId61"/>
    <p:sldId id="341" r:id="rId62"/>
    <p:sldId id="286" r:id="rId63"/>
    <p:sldId id="344" r:id="rId64"/>
    <p:sldId id="363" r:id="rId65"/>
    <p:sldId id="342" r:id="rId66"/>
    <p:sldId id="364" r:id="rId67"/>
    <p:sldId id="343" r:id="rId68"/>
    <p:sldId id="365" r:id="rId69"/>
    <p:sldId id="294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00FF"/>
    <a:srgbClr val="9D0345"/>
    <a:srgbClr val="336600"/>
    <a:srgbClr val="FF3300"/>
    <a:srgbClr val="BECFBD"/>
    <a:srgbClr val="94E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9AAEA08-50EF-49FE-958A-D7C78F2F3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0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3-18T18:08:34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DC07467-C7AD-4EC5-B053-E867DC5FF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9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7B5D9B-DE90-49A4-945D-52DDF7E579C5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45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98702-3D05-4BAC-A8F4-9E0CFC8045E8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6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98702-3D05-4BAC-A8F4-9E0CFC8045E8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0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886200" y="6248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tx1"/>
                </a:solidFill>
                <a:cs typeface="+mn-cs"/>
              </a:rPr>
              <a:t>Chapter Seven</a:t>
            </a:r>
          </a:p>
        </p:txBody>
      </p:sp>
      <p:sp>
        <p:nvSpPr>
          <p:cNvPr id="460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noFill/>
          <a:ln>
            <a:noFill/>
          </a:ln>
        </p:spPr>
        <p:txBody>
          <a:bodyPr anchor="b"/>
          <a:lstStyle>
            <a:lvl1pPr>
              <a:defRPr sz="51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DDCB-7EF7-4FA5-81B7-57A074D80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0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9B3EC-B000-43D8-97D2-D2610EBA2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0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0BD55-ED10-4171-95C2-01796D7E4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5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4E494">
              <a:alpha val="51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B4910-D7D0-45A7-8ACE-EFBE6684A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9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5D07E-F7A3-48BA-8696-3AED02CEA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0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7FFDD-DEC0-45AF-AE17-D6230C6E1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00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E4F4C-A6DC-479A-B4FD-FE2C0BDE1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30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C1D59-3825-4C18-BFBE-DF91620D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9EC60-ACBE-4387-AC84-6A02236FD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39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72055-0C68-499B-BC30-E46C0D8A6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3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12937-1EA2-4096-B77A-A7D100473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69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94E494">
              <a:alpha val="56078"/>
            </a:srgbClr>
          </a:solidFill>
          <a:ln w="9525">
            <a:solidFill>
              <a:srgbClr val="FFDFD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Nine</a:t>
            </a:r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16EA7C1-77DD-46F2-A88E-2FF2302472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4E494"/>
        </a:buClr>
        <a:buFont typeface="Times New Roman" panose="02020603050405020304" pitchFamily="18" charset="0"/>
        <a:buChar char="►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062038"/>
          </a:xfrm>
          <a:solidFill>
            <a:srgbClr val="94E494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6600" smtClean="0">
                <a:solidFill>
                  <a:srgbClr val="000000"/>
                </a:solidFill>
              </a:rPr>
              <a:t>Chapter Nine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400800" cy="12192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4800" b="1" smtClean="0"/>
              <a:t>Solutions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524000" y="457200"/>
            <a:ext cx="6096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3200" b="1"/>
              <a:t>Fundamentals of General, Organic and Biological Chemistry </a:t>
            </a:r>
          </a:p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3200" b="1"/>
              <a:t>6th Edition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286000" y="53340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2000"/>
              <a:t>James E. Mayhugh</a:t>
            </a:r>
          </a:p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Copyright © 2010 Pearson Education, Inc.</a:t>
            </a:r>
          </a:p>
        </p:txBody>
      </p:sp>
      <p:sp>
        <p:nvSpPr>
          <p:cNvPr id="30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C690B0-A047-4DDA-A9F7-00E7D44B58D9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9.2  The Solution Process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18288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One added “polarity” tip:  </a:t>
            </a:r>
          </a:p>
          <a:p>
            <a:pPr eaLnBrk="1" hangingPunct="1">
              <a:buNone/>
            </a:pPr>
            <a:r>
              <a:rPr lang="en-US" altLang="en-US" dirty="0" smtClean="0"/>
              <a:t>All </a:t>
            </a:r>
            <a:r>
              <a:rPr lang="en-US" altLang="en-US" dirty="0"/>
              <a:t>hydrocarbons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C</a:t>
            </a:r>
            <a:r>
              <a:rPr lang="en-US" altLang="en-US" baseline="-25000" dirty="0" err="1" smtClean="0"/>
              <a:t>x</a:t>
            </a:r>
            <a:r>
              <a:rPr lang="en-US" altLang="en-US" dirty="0" err="1" smtClean="0"/>
              <a:t>H</a:t>
            </a:r>
            <a:r>
              <a:rPr lang="en-US" altLang="en-US" baseline="-25000" dirty="0" err="1" smtClean="0"/>
              <a:t>y</a:t>
            </a:r>
            <a:r>
              <a:rPr lang="en-US" altLang="en-US" dirty="0" smtClean="0"/>
              <a:t>) are </a:t>
            </a:r>
            <a:r>
              <a:rPr lang="en-US" altLang="en-US" b="1" dirty="0" smtClean="0"/>
              <a:t>non-polar</a:t>
            </a:r>
            <a:r>
              <a:rPr lang="en-US" altLang="en-US" dirty="0" smtClean="0"/>
              <a:t>: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01E3E7-9AF4-4EFE-A93F-F2BBD256A874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587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839200" cy="22860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b="1" smtClean="0"/>
              <a:t>	The dissolving process:</a:t>
            </a:r>
          </a:p>
          <a:p>
            <a:pPr eaLnBrk="1" hangingPunct="1"/>
            <a:r>
              <a:rPr lang="en-US" altLang="en-US" b="1" smtClean="0"/>
              <a:t> δ- end of water attracts Na+ ions and surround them</a:t>
            </a:r>
          </a:p>
          <a:p>
            <a:pPr eaLnBrk="1" hangingPunct="1"/>
            <a:r>
              <a:rPr lang="en-US" altLang="en-US" b="1" smtClean="0"/>
              <a:t> δ+ end of water attracts Cl- ions and surround them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>
            <a:fillRect/>
          </a:stretch>
        </p:blipFill>
        <p:spPr bwMode="auto">
          <a:xfrm>
            <a:off x="457200" y="2968625"/>
            <a:ext cx="817721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794E35F-CACD-4ED9-A963-45874B30B63D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9.2  The Solution Process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	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In most cases: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Dissolving is </a:t>
            </a:r>
            <a:r>
              <a:rPr lang="en-US" altLang="en-US" b="1" dirty="0" smtClean="0"/>
              <a:t>endothermic</a:t>
            </a:r>
            <a:r>
              <a:rPr lang="en-US" altLang="en-US" dirty="0" smtClean="0"/>
              <a:t> (unfavorable)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But… dissolving a solid results in </a:t>
            </a:r>
            <a:r>
              <a:rPr lang="en-US" altLang="en-US" b="1" dirty="0" smtClean="0"/>
              <a:t>increased entropy</a:t>
            </a:r>
            <a:r>
              <a:rPr lang="en-US" altLang="en-US" dirty="0" smtClean="0"/>
              <a:t> (favorable)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CA853CB-7097-4882-922A-E4EC727D1FED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9.4 Solubility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smtClean="0"/>
              <a:t>Terms: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smtClean="0"/>
              <a:t>a </a:t>
            </a:r>
            <a:r>
              <a:rPr lang="en-US" altLang="en-US" b="1" smtClean="0"/>
              <a:t>saturated solution: </a:t>
            </a:r>
            <a:r>
              <a:rPr lang="en-US" altLang="en-US" smtClean="0"/>
              <a:t>the maximum amount of solute has dissolved in that amount of water at that temperature.</a:t>
            </a:r>
          </a:p>
          <a:p>
            <a:pPr marL="1257300" lvl="2" indent="-457200" eaLnBrk="1" hangingPunct="1">
              <a:lnSpc>
                <a:spcPct val="90000"/>
              </a:lnSpc>
            </a:pPr>
            <a:r>
              <a:rPr lang="en-US" altLang="en-US" smtClean="0"/>
              <a:t>Any additional solute would settle to the bottom of the container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67CDC1-79F0-4C01-BBC3-2E331B7A5B33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9.4 Solubility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/>
              <a:t>Terms: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dirty="0" smtClean="0"/>
              <a:t>an </a:t>
            </a:r>
            <a:r>
              <a:rPr lang="en-US" altLang="en-US" b="1" dirty="0" smtClean="0"/>
              <a:t>unsaturated solution: </a:t>
            </a:r>
            <a:r>
              <a:rPr lang="en-US" altLang="en-US" dirty="0" smtClean="0"/>
              <a:t>more solute can still be dissolved the solvent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b="1" dirty="0" smtClean="0"/>
              <a:t>supersaturated solution:</a:t>
            </a:r>
            <a:r>
              <a:rPr lang="en-US" altLang="en-US" dirty="0" smtClean="0"/>
              <a:t>  a solution where more solute has been FORCED to be dissolved than normally should be able to.</a:t>
            </a:r>
          </a:p>
          <a:p>
            <a:pPr marL="12573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More on this later.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B9F1756-4F93-4ED4-A0AE-332AC1BC0159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9.4 Solubility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smtClean="0"/>
              <a:t>Terms: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b="1" smtClean="0"/>
              <a:t>Solubility: </a:t>
            </a:r>
            <a:r>
              <a:rPr lang="en-US" altLang="en-US" smtClean="0"/>
              <a:t>The maximum amount of a substance that will dissolve in a given amount of solvent at a given temperature.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smtClean="0"/>
              <a:t>Translated:  the amount of solute it takes to </a:t>
            </a:r>
            <a:r>
              <a:rPr lang="en-US" altLang="en-US" u="sng" smtClean="0"/>
              <a:t>saturate</a:t>
            </a:r>
            <a:r>
              <a:rPr lang="en-US" altLang="en-US" smtClean="0"/>
              <a:t> the solution.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2D4A7D9-58D7-4BAC-99D8-8525EB40AC85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699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9.5  The Effect of Temperature on Solubility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The effect of temperature is different for every substance.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“Rules of thumb”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smtClean="0"/>
              <a:t>Most (but not all) solids are more soluble at higher temperatures than lower temp.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smtClean="0"/>
              <a:t>ALL gases are LESS soluble at higher temperatures 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C163614-764A-47E9-941D-599601EA43F1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131763" y="152400"/>
            <a:ext cx="87455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2057400" cy="64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600" dirty="0">
                <a:solidFill>
                  <a:schemeClr val="accent6"/>
                </a:solidFill>
                <a:cs typeface="+mn-cs"/>
              </a:rPr>
              <a:t> SOLIDS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D5DAD1-9711-4B1E-94D4-F8B90B384060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49384" b="7407"/>
          <a:stretch>
            <a:fillRect/>
          </a:stretch>
        </p:blipFill>
        <p:spPr bwMode="auto">
          <a:xfrm>
            <a:off x="304800" y="381000"/>
            <a:ext cx="85725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2057400" cy="646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600" dirty="0">
                <a:solidFill>
                  <a:schemeClr val="accent6"/>
                </a:solidFill>
                <a:cs typeface="+mn-cs"/>
              </a:rPr>
              <a:t> GASES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E346C4A-E1FB-4A2E-8BAD-1104B51D8BF1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699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9.5  Using Solubility Curves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Use the information on the graph to answer various types of questions: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DEE448-F462-41C3-96F5-21F1EF4330A8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9.1 Solutions 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b="1" smtClean="0"/>
              <a:t>Homogeneous mixture: </a:t>
            </a:r>
            <a:r>
              <a:rPr lang="en-US" altLang="en-US" smtClean="0"/>
              <a:t>A uniform mixture that has the same composition throughout.</a:t>
            </a:r>
          </a:p>
          <a:p>
            <a:pPr marL="457200" indent="-457200" eaLnBrk="1" hangingPunct="1"/>
            <a:r>
              <a:rPr lang="en-US" altLang="en-US" b="1" smtClean="0"/>
              <a:t>Solution </a:t>
            </a:r>
            <a:r>
              <a:rPr lang="en-US" altLang="en-US" smtClean="0"/>
              <a:t>A homogeneous mixture that contains particles the size of a typical ion or small molecule.</a:t>
            </a:r>
          </a:p>
          <a:p>
            <a:pPr marL="857250" lvl="1" indent="-457200" eaLnBrk="1" hangingPunct="1"/>
            <a:endParaRPr lang="en-US" altLang="en-US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7FF13B-9B85-488C-BA06-E2FABCBF0A89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457200" y="1219200"/>
            <a:ext cx="79629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Char char="-"/>
            </a:pPr>
            <a:r>
              <a:rPr lang="en-US" altLang="en-US" sz="3200"/>
              <a:t>How many grams of KBr can dissolve in 100 mL of water at 40ºC?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DEA298-30F1-4A4A-BADD-D8CCF6F55FB7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457200" y="1219200"/>
            <a:ext cx="79629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Char char="-"/>
            </a:pPr>
            <a:r>
              <a:rPr lang="en-US" altLang="en-US" sz="3200"/>
              <a:t>How many grams of KBr can dissolve in 100 mL of water at 40ºC?  </a:t>
            </a:r>
            <a:r>
              <a:rPr lang="en-US" altLang="en-US" sz="3200">
                <a:solidFill>
                  <a:srgbClr val="FF0000"/>
                </a:solidFill>
              </a:rPr>
              <a:t>~73 grams</a:t>
            </a:r>
            <a:endParaRPr lang="en-US" altLang="en-US" sz="3200"/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A6DB73C-B477-4F3C-833C-AC5F3A86F196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457200" y="1219200"/>
            <a:ext cx="79629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Char char="-"/>
            </a:pPr>
            <a:r>
              <a:rPr lang="en-US" altLang="en-US" sz="3200"/>
              <a:t>How many grams of glucose can dissolve in 50 mL of water at 20ºC?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06ABD81-08E6-4FFE-93C1-56B3AD25400E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457200" y="1219200"/>
            <a:ext cx="79629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Char char="-"/>
            </a:pPr>
            <a:r>
              <a:rPr lang="en-US" altLang="en-US" sz="3200"/>
              <a:t>How many grams of glucose can dissolve in 50 mL of water at 20ºC?  </a:t>
            </a:r>
            <a:r>
              <a:rPr lang="en-US" altLang="en-US" sz="3200">
                <a:solidFill>
                  <a:srgbClr val="FF0000"/>
                </a:solidFill>
              </a:rPr>
              <a:t>~45 grams</a:t>
            </a:r>
            <a:endParaRPr lang="en-US" altLang="en-US" sz="320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AED78DB-296D-4DAA-9346-D7170BF10F61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457200" y="1219200"/>
            <a:ext cx="79629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Char char="-"/>
            </a:pPr>
            <a:r>
              <a:rPr lang="en-US" altLang="en-US" sz="3200"/>
              <a:t>If 50 g of CuSO</a:t>
            </a:r>
            <a:r>
              <a:rPr lang="en-US" altLang="en-US" sz="3200" baseline="-25000"/>
              <a:t>4</a:t>
            </a:r>
            <a:r>
              <a:rPr lang="en-US" altLang="en-US" sz="3200"/>
              <a:t> is stirred into 200 mL of water at 60ºC, is the solution saturated or unsaturated?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713BEEC-6447-40D5-90D6-97C752DD61E3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457200" y="1219200"/>
            <a:ext cx="79629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Char char="-"/>
            </a:pPr>
            <a:r>
              <a:rPr lang="en-US" altLang="en-US" sz="3200"/>
              <a:t>If 50 g of CuSO</a:t>
            </a:r>
            <a:r>
              <a:rPr lang="en-US" altLang="en-US" sz="3200" baseline="-25000"/>
              <a:t>4</a:t>
            </a:r>
            <a:r>
              <a:rPr lang="en-US" altLang="en-US" sz="3200"/>
              <a:t> is stirred into 200 mL of water at 60ºC, is the solution saturated or </a:t>
            </a:r>
            <a:r>
              <a:rPr lang="en-US" altLang="en-US" sz="3200">
                <a:solidFill>
                  <a:srgbClr val="FF0000"/>
                </a:solidFill>
              </a:rPr>
              <a:t>unsaturated</a:t>
            </a:r>
            <a:r>
              <a:rPr lang="en-US" altLang="en-US" sz="3200"/>
              <a:t>?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31FF593-B856-47F6-A336-84B50E8E4285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457200" y="1219200"/>
            <a:ext cx="79629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Char char="-"/>
            </a:pPr>
            <a:r>
              <a:rPr lang="en-US" altLang="en-US" sz="3200"/>
              <a:t>What will happen when 120 g of NaNO</a:t>
            </a:r>
            <a:r>
              <a:rPr lang="en-US" altLang="en-US" sz="3200" baseline="-25000"/>
              <a:t>3</a:t>
            </a:r>
            <a:r>
              <a:rPr lang="en-US" altLang="en-US" sz="3200"/>
              <a:t> are </a:t>
            </a:r>
            <a:r>
              <a:rPr lang="en-US" altLang="en-US" sz="3200" u="sng"/>
              <a:t>stirred</a:t>
            </a:r>
            <a:r>
              <a:rPr lang="en-US" altLang="en-US" sz="3200"/>
              <a:t> into 100 mL of water at 40ºC?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6B7E253-B13B-4A6A-8F41-43857A033FAE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1295400" y="1789113"/>
            <a:ext cx="71247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Char char="-"/>
            </a:pPr>
            <a:r>
              <a:rPr lang="en-US" altLang="en-US" sz="3200"/>
              <a:t>What will happen when 120 g of NaNO</a:t>
            </a:r>
            <a:r>
              <a:rPr lang="en-US" altLang="en-US" sz="3200" baseline="-25000"/>
              <a:t>3</a:t>
            </a:r>
            <a:r>
              <a:rPr lang="en-US" altLang="en-US" sz="3200"/>
              <a:t> are stirred into 100 mL of water at 40ºC? </a:t>
            </a:r>
            <a:r>
              <a:rPr lang="en-US" altLang="en-US" sz="2400">
                <a:solidFill>
                  <a:srgbClr val="FF0000"/>
                </a:solidFill>
              </a:rPr>
              <a:t>~</a:t>
            </a:r>
            <a:r>
              <a:rPr lang="en-US" altLang="en-US" sz="3200">
                <a:solidFill>
                  <a:srgbClr val="FF0000"/>
                </a:solidFill>
              </a:rPr>
              <a:t>105 g will dissolve, and ~ 15 g will settle to the bottom…SATURATED</a:t>
            </a:r>
            <a:endParaRPr lang="en-US" altLang="en-US" sz="2400"/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60DBBE5-9864-43A1-8E10-18173B415730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45307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/>
              <a:t>Back to </a:t>
            </a:r>
            <a:r>
              <a:rPr lang="en-US" altLang="en-US" b="1" dirty="0" err="1" smtClean="0"/>
              <a:t>Supersaturation</a:t>
            </a:r>
            <a:r>
              <a:rPr lang="en-US" altLang="en-US" b="1" dirty="0" smtClean="0"/>
              <a:t>: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b="1" dirty="0" smtClean="0"/>
              <a:t>The only way to supersaturate a solution is to </a:t>
            </a:r>
          </a:p>
          <a:p>
            <a:pPr marL="1314450" lvl="2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Put </a:t>
            </a:r>
            <a:r>
              <a:rPr lang="en-US" altLang="en-US" b="1" dirty="0" smtClean="0"/>
              <a:t>excess</a:t>
            </a:r>
            <a:r>
              <a:rPr lang="en-US" altLang="en-US" dirty="0" smtClean="0"/>
              <a:t> solid into a saturated solution</a:t>
            </a:r>
          </a:p>
          <a:p>
            <a:pPr marL="1314450" lvl="2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Heat solution to </a:t>
            </a:r>
            <a:r>
              <a:rPr lang="en-US" altLang="en-US" b="1" dirty="0" smtClean="0"/>
              <a:t>dissolve the excess</a:t>
            </a:r>
          </a:p>
          <a:p>
            <a:pPr marL="1314450" lvl="2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Slowly </a:t>
            </a:r>
            <a:r>
              <a:rPr lang="en-US" altLang="en-US" b="1" dirty="0" smtClean="0"/>
              <a:t>cool solution </a:t>
            </a:r>
            <a:r>
              <a:rPr lang="en-US" altLang="en-US" dirty="0" smtClean="0"/>
              <a:t>back to original temp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3505200" y="3290888"/>
            <a:ext cx="49149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462F1CC-1B26-4672-8D69-08C911F510EF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4530725"/>
          </a:xfrm>
        </p:spPr>
        <p:txBody>
          <a:bodyPr/>
          <a:lstStyle/>
          <a:p>
            <a:pPr marL="857250" lvl="1" indent="-457200" eaLnBrk="1" hangingPunct="1">
              <a:lnSpc>
                <a:spcPct val="90000"/>
              </a:lnSpc>
            </a:pPr>
            <a:r>
              <a:rPr lang="en-US" altLang="en-US" b="1" dirty="0" smtClean="0"/>
              <a:t>One of two things will happen during cooling</a:t>
            </a:r>
          </a:p>
          <a:p>
            <a:pPr marL="1314450" lvl="2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The excess solid will </a:t>
            </a:r>
            <a:r>
              <a:rPr lang="en-US" altLang="en-US" b="1" dirty="0" smtClean="0"/>
              <a:t>re-crystallize</a:t>
            </a:r>
            <a:r>
              <a:rPr lang="en-US" altLang="en-US" dirty="0" smtClean="0"/>
              <a:t> during cooling …NOT supersaturate</a:t>
            </a:r>
          </a:p>
          <a:p>
            <a:pPr marL="1314450" lvl="2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The excess solid will stay dissolved, forming a supersaturated solution!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0"/>
          <a:stretch>
            <a:fillRect/>
          </a:stretch>
        </p:blipFill>
        <p:spPr bwMode="auto">
          <a:xfrm>
            <a:off x="1828800" y="3103563"/>
            <a:ext cx="55245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7C7E57-1ACA-4C8E-B5C7-E92E7ED867CC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9.1 Solutions 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mtClean="0"/>
              <a:t>The most common solutions we will encounter in this course are </a:t>
            </a:r>
            <a:r>
              <a:rPr lang="en-US" altLang="en-US" b="1" smtClean="0"/>
              <a:t>aqueous solutions:</a:t>
            </a:r>
          </a:p>
          <a:p>
            <a:pPr marL="857250" lvl="1" indent="-457200" eaLnBrk="1" hangingPunct="1"/>
            <a:r>
              <a:rPr lang="en-US" altLang="en-US" smtClean="0"/>
              <a:t>The </a:t>
            </a:r>
            <a:r>
              <a:rPr lang="en-US" altLang="en-US" b="1" smtClean="0"/>
              <a:t>solvent</a:t>
            </a:r>
            <a:r>
              <a:rPr lang="en-US" altLang="en-US" smtClean="0"/>
              <a:t> is water</a:t>
            </a:r>
          </a:p>
          <a:p>
            <a:pPr marL="857250" lvl="1" indent="-457200" eaLnBrk="1" hangingPunct="1"/>
            <a:r>
              <a:rPr lang="en-US" altLang="en-US" smtClean="0"/>
              <a:t>The </a:t>
            </a:r>
            <a:r>
              <a:rPr lang="en-US" altLang="en-US" b="1" smtClean="0"/>
              <a:t>solute</a:t>
            </a:r>
            <a:r>
              <a:rPr lang="en-US" altLang="en-US" smtClean="0"/>
              <a:t> is a solid or a gas</a:t>
            </a:r>
          </a:p>
          <a:p>
            <a:pPr marL="857250" lvl="1" indent="-457200" eaLnBrk="1" hangingPunct="1"/>
            <a:endParaRPr lang="en-US" altLang="en-US" smtClean="0"/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0B6784C-CBB1-4E0B-8693-0DF5969DA820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9.7  Ways of Expressing Solution Concentration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/>
              <a:t>Most “popular” with chemists:  </a:t>
            </a:r>
            <a:r>
              <a:rPr lang="en-US" b="1" dirty="0" smtClean="0"/>
              <a:t>Molarity</a:t>
            </a:r>
            <a:r>
              <a:rPr lang="en-US" dirty="0" smtClean="0"/>
              <a:t>.</a:t>
            </a:r>
          </a:p>
          <a:p>
            <a:pPr marL="457200" indent="-457200" eaLnBrk="1" hangingPunct="1">
              <a:defRPr/>
            </a:pPr>
            <a:endParaRPr lang="en-US" dirty="0"/>
          </a:p>
          <a:p>
            <a:pPr marL="457200" indent="-457200" eaLnBrk="1" hangingPunct="1">
              <a:defRPr/>
            </a:pPr>
            <a:endParaRPr lang="en-US" dirty="0" smtClean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1200" dirty="0" smtClean="0"/>
          </a:p>
          <a:p>
            <a:pPr marL="457200" indent="-457200" eaLnBrk="1" hangingPunct="1">
              <a:defRPr/>
            </a:pPr>
            <a:r>
              <a:rPr lang="en-US" dirty="0" smtClean="0"/>
              <a:t>The units for molarity:</a:t>
            </a:r>
          </a:p>
          <a:p>
            <a:pPr marL="857250" lvl="1" indent="-457200" eaLnBrk="1" hangingPunct="1">
              <a:defRPr/>
            </a:pPr>
            <a:r>
              <a:rPr lang="en-US" b="1" dirty="0" smtClean="0"/>
              <a:t>Officially</a:t>
            </a:r>
            <a:r>
              <a:rPr lang="en-US" dirty="0" smtClean="0"/>
              <a:t>:   moles/L</a:t>
            </a:r>
          </a:p>
          <a:p>
            <a:pPr marL="857250" lvl="1" indent="-457200" eaLnBrk="1" hangingPunct="1">
              <a:defRPr/>
            </a:pPr>
            <a:r>
              <a:rPr lang="en-US" dirty="0" smtClean="0"/>
              <a:t>More commonly:  M</a:t>
            </a:r>
            <a:endParaRPr lang="en-US" sz="2400" dirty="0" smtClean="0"/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943B94-9D6E-466A-A894-0E4E6758DEF5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1524000" y="2514600"/>
          <a:ext cx="54864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ISIS/Draw Sketch" r:id="rId3" imgW="3125470" imgH="666750" progId="ISISServer">
                  <p:embed/>
                </p:oleObj>
              </mc:Choice>
              <mc:Fallback>
                <p:oleObj name="ISIS/Draw Sketch" r:id="rId3" imgW="3125470" imgH="666750" progId="ISISServer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548640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699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9.7  Ways of Expressing Solution Concentration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12192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/>
              <a:t>Other Ways:  </a:t>
            </a:r>
            <a:r>
              <a:rPr lang="en-US" altLang="en-US" b="1" dirty="0" smtClean="0"/>
              <a:t>weight percent </a:t>
            </a:r>
            <a:r>
              <a:rPr lang="en-US" altLang="en-US" b="1" dirty="0" smtClean="0"/>
              <a:t>or </a:t>
            </a:r>
            <a:r>
              <a:rPr lang="en-US" altLang="en-US" b="1" dirty="0" smtClean="0"/>
              <a:t>%(w/w)</a:t>
            </a:r>
            <a:endParaRPr lang="en-US" altLang="en-US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		Mass % =         mass of solute              x100      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				(mass of solute + solvent)</a:t>
            </a:r>
          </a:p>
        </p:txBody>
      </p:sp>
      <p:cxnSp>
        <p:nvCxnSpPr>
          <p:cNvPr id="31748" name="Straight Connector 6"/>
          <p:cNvCxnSpPr>
            <a:cxnSpLocks noChangeShapeType="1"/>
          </p:cNvCxnSpPr>
          <p:nvPr/>
        </p:nvCxn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6FEC8D7-870E-47B6-B6AF-E8ED02ADCB49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305800" cy="4267200"/>
          </a:xfrm>
        </p:spPr>
        <p:txBody>
          <a:bodyPr/>
          <a:lstStyle/>
          <a:p>
            <a:pPr marL="14287" indent="0" eaLnBrk="1" hangingPunct="1">
              <a:buNone/>
            </a:pPr>
            <a:r>
              <a:rPr lang="en-US" altLang="en-US" b="1" dirty="0" smtClean="0"/>
              <a:t>Weight/Volume Percent </a:t>
            </a:r>
            <a:r>
              <a:rPr lang="en-US" altLang="en-US" b="1" dirty="0" smtClean="0"/>
              <a:t>[(w/v</a:t>
            </a:r>
            <a:r>
              <a:rPr lang="en-US" altLang="en-US" b="1" dirty="0" smtClean="0"/>
              <a:t>)%]</a:t>
            </a:r>
          </a:p>
          <a:p>
            <a:pPr marL="457200" indent="-442913" eaLnBrk="1" hangingPunct="1"/>
            <a:endParaRPr lang="en-US" altLang="en-US" b="1" dirty="0" smtClean="0"/>
          </a:p>
          <a:p>
            <a:pPr marL="457200" indent="-442913" eaLnBrk="1" hangingPunct="1"/>
            <a:endParaRPr lang="en-US" altLang="en-US" b="1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3400" y="1219200"/>
          <a:ext cx="81740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ISIS/Draw Sketch" r:id="rId3" imgW="5211698" imgH="686754" progId="ISISServer">
                  <p:embed/>
                </p:oleObj>
              </mc:Choice>
              <mc:Fallback>
                <p:oleObj name="ISIS/Draw Sketch" r:id="rId3" imgW="5211698" imgH="686754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817403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802383A-F2D1-441F-8B17-3D35A906B328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305800" cy="4267200"/>
          </a:xfrm>
        </p:spPr>
        <p:txBody>
          <a:bodyPr/>
          <a:lstStyle/>
          <a:p>
            <a:pPr marL="14287" indent="0" eaLnBrk="1" hangingPunct="1">
              <a:buNone/>
            </a:pPr>
            <a:r>
              <a:rPr lang="en-US" altLang="en-US" b="1" dirty="0" smtClean="0"/>
              <a:t>Weight/Volume Percent </a:t>
            </a:r>
            <a:r>
              <a:rPr lang="en-US" altLang="en-US" b="1" dirty="0" smtClean="0"/>
              <a:t>[(w/v</a:t>
            </a:r>
            <a:r>
              <a:rPr lang="en-US" altLang="en-US" b="1" dirty="0" smtClean="0"/>
              <a:t>)%]</a:t>
            </a:r>
          </a:p>
          <a:p>
            <a:pPr marL="457200" indent="-442913" eaLnBrk="1" hangingPunct="1"/>
            <a:endParaRPr lang="en-US" altLang="en-US" b="1" dirty="0" smtClean="0"/>
          </a:p>
          <a:p>
            <a:pPr marL="457200" indent="-442913" eaLnBrk="1" hangingPunct="1"/>
            <a:endParaRPr lang="en-US" altLang="en-US" b="1" dirty="0" smtClean="0"/>
          </a:p>
          <a:p>
            <a:pPr marL="14287" indent="0" eaLnBrk="1" hangingPunct="1">
              <a:buNone/>
            </a:pPr>
            <a:endParaRPr lang="en-US" altLang="en-US" b="1" dirty="0" smtClean="0"/>
          </a:p>
          <a:p>
            <a:pPr marL="14287" indent="0" eaLnBrk="1" hangingPunct="1">
              <a:buNone/>
            </a:pPr>
            <a:r>
              <a:rPr lang="en-US" altLang="en-US" b="1" dirty="0" smtClean="0"/>
              <a:t>Volume/Volume </a:t>
            </a:r>
            <a:r>
              <a:rPr lang="en-US" altLang="en-US" b="1" dirty="0" smtClean="0"/>
              <a:t>Percent [(v/v)%]</a:t>
            </a:r>
          </a:p>
          <a:p>
            <a:pPr marL="14287" indent="0" eaLnBrk="1" hangingPunct="1">
              <a:buNone/>
            </a:pPr>
            <a:r>
              <a:rPr lang="en-US" altLang="en-US" dirty="0" smtClean="0"/>
              <a:t>(</a:t>
            </a:r>
            <a:r>
              <a:rPr lang="en-US" altLang="en-US" dirty="0" smtClean="0"/>
              <a:t>v/v)% =    volume of liquid solute    x 100</a:t>
            </a:r>
          </a:p>
          <a:p>
            <a:pPr marL="457200" indent="-442913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                  </a:t>
            </a:r>
            <a:r>
              <a:rPr lang="en-US" altLang="en-US" dirty="0" smtClean="0"/>
              <a:t>volume </a:t>
            </a:r>
            <a:r>
              <a:rPr lang="en-US" altLang="en-US" dirty="0" smtClean="0"/>
              <a:t>of total </a:t>
            </a:r>
            <a:r>
              <a:rPr lang="en-US" altLang="en-US" dirty="0" smtClean="0"/>
              <a:t>solution</a:t>
            </a:r>
            <a:endParaRPr lang="en-US" altLang="en-US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3400" y="1219200"/>
          <a:ext cx="81740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ISIS/Draw Sketch" r:id="rId3" imgW="5211698" imgH="686754" progId="ISISServer">
                  <p:embed/>
                </p:oleObj>
              </mc:Choice>
              <mc:Fallback>
                <p:oleObj name="ISIS/Draw Sketch" r:id="rId3" imgW="5211698" imgH="686754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817403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133600" y="4114800"/>
            <a:ext cx="42672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802383A-F2D1-441F-8B17-3D35A906B328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395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61" y="609600"/>
            <a:ext cx="8229600" cy="28194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/>
              <a:t>To calculate molarity, w/v% or v/v%: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        Use </a:t>
            </a:r>
            <a:r>
              <a:rPr lang="en-US" altLang="en-US" dirty="0"/>
              <a:t>the </a:t>
            </a:r>
            <a:r>
              <a:rPr lang="en-US" altLang="en-US" b="1" dirty="0"/>
              <a:t>formulas</a:t>
            </a:r>
            <a:r>
              <a:rPr lang="en-US" altLang="en-US" dirty="0"/>
              <a:t> given above.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457200" indent="-457200" eaLnBrk="1" hangingPunct="1"/>
            <a:r>
              <a:rPr lang="en-US" altLang="en-US" dirty="0"/>
              <a:t>To calculate moles or grams or </a:t>
            </a:r>
            <a:r>
              <a:rPr lang="en-US" altLang="en-US" dirty="0" smtClean="0"/>
              <a:t>volume in a given solution, </a:t>
            </a:r>
            <a:r>
              <a:rPr lang="en-US" altLang="en-US" dirty="0"/>
              <a:t>use factor label method… </a:t>
            </a:r>
            <a:r>
              <a:rPr lang="en-US" altLang="en-US" b="1" dirty="0"/>
              <a:t>the concentration is your unit converter</a:t>
            </a:r>
            <a:r>
              <a:rPr lang="en-US" altLang="en-US" dirty="0"/>
              <a:t>!! </a:t>
            </a:r>
          </a:p>
          <a:p>
            <a:pPr marL="457200" indent="-457200"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</a:t>
            </a:r>
            <a:endParaRPr lang="en-US" altLang="en-US" dirty="0"/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72F3CC5-E2A3-4EC1-B170-54E617FF7819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28194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/>
              <a:t>Your </a:t>
            </a:r>
            <a:r>
              <a:rPr lang="en-US" altLang="en-US" dirty="0" smtClean="0"/>
              <a:t>written response to questions asking you to “describe the preparation of…”</a:t>
            </a:r>
          </a:p>
          <a:p>
            <a:pPr marL="857250" lvl="1" indent="-457200" eaLnBrk="1" hangingPunct="1"/>
            <a:r>
              <a:rPr lang="en-US" altLang="en-US" dirty="0" smtClean="0"/>
              <a:t>“Put ____ grams of  </a:t>
            </a:r>
            <a:r>
              <a:rPr lang="en-US" altLang="en-US" sz="2000" u="sng" dirty="0" smtClean="0"/>
              <a:t>     (the solute)      </a:t>
            </a:r>
            <a:r>
              <a:rPr lang="en-US" altLang="en-US" dirty="0" smtClean="0"/>
              <a:t>into an empty container and add water up to the _______mL mark… then mix to dissolve.”</a:t>
            </a:r>
          </a:p>
          <a:p>
            <a:pPr marL="457200" indent="-457200" eaLnBrk="1" hangingPunct="1"/>
            <a:r>
              <a:rPr lang="en-US" altLang="en-US" dirty="0" smtClean="0"/>
              <a:t>Examples: (done in class)</a:t>
            </a: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72F3CC5-E2A3-4EC1-B170-54E617FF7819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019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9.8  Dilution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An easier way to make solutions… dilute a more concentrated “stock solution” down to the desired concentration.</a:t>
            </a:r>
          </a:p>
          <a:p>
            <a:pPr marL="457200" indent="-457200" eaLnBrk="1" hangingPunct="1"/>
            <a:r>
              <a:rPr lang="en-US" altLang="en-US" b="1" smtClean="0"/>
              <a:t>Dilution:</a:t>
            </a:r>
            <a:r>
              <a:rPr lang="en-US" altLang="en-US" smtClean="0"/>
              <a:t> Lowering concentration by increasing the total volume by adding additional solvent.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587E8FA-9E2E-4081-98BA-90D80400DEE1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The Dilution Equation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C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 = C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C</a:t>
            </a:r>
            <a:r>
              <a:rPr lang="en-US" altLang="en-US" baseline="-25000" smtClean="0"/>
              <a:t>1</a:t>
            </a:r>
            <a:r>
              <a:rPr lang="en-US" altLang="en-US" smtClean="0"/>
              <a:t>  = concentration of the “stock” solution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 = volume of stock solution to measure out…</a:t>
            </a:r>
          </a:p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Which will then be diluted by adding extra water up to…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  (the final volume after diluting)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C</a:t>
            </a:r>
            <a:r>
              <a:rPr lang="en-US" altLang="en-US" baseline="-25000" smtClean="0"/>
              <a:t>2</a:t>
            </a:r>
            <a:r>
              <a:rPr lang="en-US" altLang="en-US" smtClean="0"/>
              <a:t> =  the diluted (lower) concentration</a:t>
            </a: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3119B5E-0AE7-45CE-BA45-8B55547F1DC9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8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9.8  Dilution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Example:  </a:t>
            </a:r>
            <a:r>
              <a:rPr lang="en-US" altLang="en-US" b="1" smtClean="0"/>
              <a:t>Describe the preparation </a:t>
            </a:r>
            <a:r>
              <a:rPr lang="en-US" altLang="en-US" smtClean="0"/>
              <a:t>of 500.mL of a 6.0% glucose solution from a 20.0% glucose “stock” solution.</a:t>
            </a:r>
          </a:p>
          <a:p>
            <a:pPr marL="457200" indent="-457200" algn="ctr" eaLnBrk="1" hangingPunct="1"/>
            <a:endParaRPr lang="en-US" altLang="en-US" baseline="-25000" smtClean="0"/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FF4E416-A984-4DEE-A08B-28C7E4E5A6D0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9.8  Dilution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Example:  How many mL of water must be added to 250. mL of a 2.00 M CuSO</a:t>
            </a:r>
            <a:r>
              <a:rPr lang="en-US" altLang="en-US" baseline="-25000" smtClean="0"/>
              <a:t>4</a:t>
            </a:r>
            <a:r>
              <a:rPr lang="en-US" altLang="en-US" smtClean="0"/>
              <a:t> solution to dilute it down to 0.450 M ?</a:t>
            </a:r>
          </a:p>
          <a:p>
            <a:pPr marL="457200" indent="-457200" algn="ctr" eaLnBrk="1" hangingPunct="1"/>
            <a:endParaRPr lang="en-US" altLang="en-US" baseline="-25000" smtClean="0"/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B9E2E40-FE9F-4F32-A40E-B77AACD1786C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9.2  The Solution Process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18288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	</a:t>
            </a:r>
            <a:r>
              <a:rPr lang="en-US" altLang="en-US" b="1" dirty="0" smtClean="0"/>
              <a:t> “like dissolves like”: </a:t>
            </a:r>
            <a:r>
              <a:rPr lang="en-US" altLang="en-US" dirty="0" smtClean="0"/>
              <a:t>Polar solutes will dissolve in polar solvents… nonpolar solutes will dissolve in nonpolar solvents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01E3E7-9AF4-4EFE-A93F-F2BBD256A874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77672" y="3729038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E494"/>
              </a:buClr>
              <a:buFont typeface="Times New Roman" panose="02020603050405020304" pitchFamily="18" charset="0"/>
              <a:buChar char="►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u"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u"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kern="0" dirty="0" smtClean="0"/>
              <a:t>	</a:t>
            </a:r>
            <a:r>
              <a:rPr lang="en-US" altLang="en-US" b="1" kern="0" dirty="0" smtClean="0"/>
              <a:t>A “polar vs. nonpolar” review is probably in order, don’t you think?</a:t>
            </a:r>
            <a:endParaRPr lang="en-US" altLang="en-US" kern="0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5447109" y="399157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679281" y="1982390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9.9  Ions in Solution: Electrolytes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For any substance to be electrically conductive, the substance must contain moving charged particles.</a:t>
            </a:r>
          </a:p>
          <a:p>
            <a:pPr marL="457200" indent="-457200" eaLnBrk="1" hangingPunct="1"/>
            <a:r>
              <a:rPr lang="en-US" altLang="en-US" smtClean="0"/>
              <a:t>Ions are charged, so </a:t>
            </a:r>
            <a:r>
              <a:rPr lang="en-US" altLang="en-US" b="1" smtClean="0"/>
              <a:t>solutions</a:t>
            </a:r>
            <a:r>
              <a:rPr lang="en-US" altLang="en-US" smtClean="0"/>
              <a:t> containing ions will conduct electricity.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1DDD38E-A19E-4C8E-A463-053307F90DA2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9.9  Ions in Solution: Electrolytes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Electrolyte: </a:t>
            </a:r>
            <a:r>
              <a:rPr lang="en-US" altLang="en-US" smtClean="0"/>
              <a:t>A substance that produces ions when dissolved and therefore conducts electricity when dissolved in water.</a:t>
            </a:r>
          </a:p>
          <a:p>
            <a:pPr marL="857250" lvl="1" indent="-457200" eaLnBrk="1" hangingPunct="1"/>
            <a:r>
              <a:rPr lang="en-US" altLang="en-US" smtClean="0"/>
              <a:t>All ionic compounds (metal + nonmetal)</a:t>
            </a:r>
          </a:p>
          <a:p>
            <a:pPr marL="857250" lvl="1" indent="-457200" eaLnBrk="1" hangingPunct="1"/>
            <a:r>
              <a:rPr lang="en-US" altLang="en-US" smtClean="0"/>
              <a:t>Acids (HX… like HCl, H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4</a:t>
            </a:r>
            <a:r>
              <a:rPr lang="en-US" altLang="en-US" smtClean="0"/>
              <a:t>) </a:t>
            </a:r>
          </a:p>
          <a:p>
            <a:pPr marL="857250" lvl="1" indent="-457200" eaLnBrk="1" hangingPunct="1"/>
            <a:r>
              <a:rPr lang="en-US" altLang="en-US" b="1" smtClean="0"/>
              <a:t>Even though acids are </a:t>
            </a:r>
            <a:r>
              <a:rPr lang="en-US" altLang="en-US" b="1" u="sng" smtClean="0"/>
              <a:t>covalent</a:t>
            </a:r>
            <a:r>
              <a:rPr lang="en-US" altLang="en-US" b="1" smtClean="0"/>
              <a:t>, </a:t>
            </a:r>
            <a:r>
              <a:rPr lang="en-US" altLang="en-US" smtClean="0"/>
              <a:t>they ionize when they dissolve in water:  </a:t>
            </a:r>
          </a:p>
          <a:p>
            <a:pPr marL="1257300" lvl="2" indent="-45720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   HCl  </a:t>
            </a:r>
            <a:r>
              <a:rPr lang="en-US" altLang="en-US" smtClean="0">
                <a:sym typeface="Wingdings" panose="05000000000000000000" pitchFamily="2" charset="2"/>
              </a:rPr>
              <a:t>  </a:t>
            </a:r>
            <a:r>
              <a:rPr lang="en-US" altLang="en-US" smtClean="0"/>
              <a:t>H</a:t>
            </a:r>
            <a:r>
              <a:rPr lang="en-US" altLang="en-US" baseline="30000" smtClean="0"/>
              <a:t>+</a:t>
            </a:r>
            <a:r>
              <a:rPr lang="en-US" altLang="en-US" smtClean="0">
                <a:sym typeface="Wingdings" panose="05000000000000000000" pitchFamily="2" charset="2"/>
              </a:rPr>
              <a:t>+ Cl</a:t>
            </a:r>
            <a:r>
              <a:rPr lang="en-US" altLang="en-US" baseline="30000" smtClean="0">
                <a:sym typeface="Wingdings" panose="05000000000000000000" pitchFamily="2" charset="2"/>
              </a:rPr>
              <a:t>-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  <a:endParaRPr lang="en-US" altLang="en-US" baseline="30000" smtClean="0"/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C271F87-5588-48F4-9334-AC249AC9D505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9.9  Ions in Solution: Electrolytes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Nonelectrolyte: </a:t>
            </a:r>
            <a:r>
              <a:rPr lang="en-US" altLang="en-US" smtClean="0"/>
              <a:t>A substance that does not produce ions when dissolved in water…</a:t>
            </a:r>
          </a:p>
          <a:p>
            <a:pPr marL="857250" lvl="1" indent="-457200" eaLnBrk="1" hangingPunct="1"/>
            <a:r>
              <a:rPr lang="en-US" altLang="en-US" smtClean="0"/>
              <a:t>So solutions of these compounds do not conduct electricity</a:t>
            </a:r>
          </a:p>
          <a:p>
            <a:pPr marL="857250" lvl="1" indent="-457200" eaLnBrk="1" hangingPunct="1"/>
            <a:r>
              <a:rPr lang="en-US" altLang="en-US" b="1" smtClean="0"/>
              <a:t>Other than acids, all covalent compounds are nonelectrolytes</a:t>
            </a:r>
            <a:r>
              <a:rPr lang="en-US" altLang="en-US" smtClean="0"/>
              <a:t>.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72FBAD2-ACD6-45F4-8DA7-84B3E6EC715F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461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9.11  Colligative Properties of Solutions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4225925"/>
          </a:xfrm>
        </p:spPr>
        <p:txBody>
          <a:bodyPr/>
          <a:lstStyle/>
          <a:p>
            <a:pPr marL="457200" indent="-452438" eaLnBrk="1" hangingPunct="1"/>
            <a:r>
              <a:rPr lang="en-US" altLang="en-US" smtClean="0"/>
              <a:t>The properties of a solvent that </a:t>
            </a:r>
            <a:r>
              <a:rPr lang="en-US" altLang="en-US" u="sng" smtClean="0"/>
              <a:t>change</a:t>
            </a:r>
            <a:r>
              <a:rPr lang="en-US" altLang="en-US" smtClean="0"/>
              <a:t> when a solute is dissolved in it are known as </a:t>
            </a:r>
            <a:r>
              <a:rPr lang="en-US" altLang="en-US" b="1" smtClean="0"/>
              <a:t>colligative properties</a:t>
            </a:r>
            <a:r>
              <a:rPr lang="en-US" altLang="en-US" smtClean="0"/>
              <a:t>.</a:t>
            </a:r>
          </a:p>
          <a:p>
            <a:pPr marL="457200" indent="-452438" eaLnBrk="1" hangingPunct="1"/>
            <a:r>
              <a:rPr lang="en-US" altLang="en-US" smtClean="0"/>
              <a:t>boiling point increases</a:t>
            </a:r>
          </a:p>
          <a:p>
            <a:pPr marL="457200" indent="-452438" eaLnBrk="1" hangingPunct="1"/>
            <a:r>
              <a:rPr lang="en-US" altLang="en-US" smtClean="0"/>
              <a:t>freezing point decreases</a:t>
            </a:r>
          </a:p>
          <a:p>
            <a:pPr marL="857250" lvl="1" indent="-452438" eaLnBrk="1" hangingPunct="1"/>
            <a:r>
              <a:rPr lang="en-US" altLang="en-US" smtClean="0"/>
              <a:t>So… adding a solute to water extends water’s  LIQUID range in both directions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799665C-A750-47DE-A193-BEA11D51478D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921847" y="6578044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9967" y="656616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46187"/>
          </a:xfrm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9.11  Colligative Properties of Solutions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4225925"/>
          </a:xfrm>
        </p:spPr>
        <p:txBody>
          <a:bodyPr/>
          <a:lstStyle/>
          <a:p>
            <a:pPr marL="457200" indent="-452438" eaLnBrk="1" hangingPunct="1"/>
            <a:r>
              <a:rPr lang="en-US" altLang="en-US" smtClean="0"/>
              <a:t>The amount of change of the boiling and freezing points depends ONLY on the total number of particles in solution…</a:t>
            </a:r>
          </a:p>
          <a:p>
            <a:pPr marL="457200" indent="-452438" eaLnBrk="1" hangingPunct="1"/>
            <a:r>
              <a:rPr lang="en-US" altLang="en-US" smtClean="0"/>
              <a:t>… the identities of those particles is irrelevant. </a:t>
            </a:r>
          </a:p>
          <a:p>
            <a:pPr marL="457200" indent="-452438" eaLnBrk="1" hangingPunct="1"/>
            <a:r>
              <a:rPr lang="en-US" altLang="en-US" smtClean="0"/>
              <a:t>1 mole of NaCl has the same effect as 2 moles of glucose (C</a:t>
            </a:r>
            <a:r>
              <a:rPr lang="en-US" altLang="en-US" baseline="-25000" smtClean="0"/>
              <a:t>6</a:t>
            </a:r>
            <a:r>
              <a:rPr lang="en-US" altLang="en-US" smtClean="0"/>
              <a:t>H</a:t>
            </a:r>
            <a:r>
              <a:rPr lang="en-US" altLang="en-US" baseline="-25000" smtClean="0"/>
              <a:t>12</a:t>
            </a:r>
            <a:r>
              <a:rPr lang="en-US" altLang="en-US" smtClean="0"/>
              <a:t>O</a:t>
            </a:r>
            <a:r>
              <a:rPr lang="en-US" altLang="en-US" baseline="-25000" smtClean="0"/>
              <a:t>6</a:t>
            </a:r>
            <a:r>
              <a:rPr lang="en-US" altLang="en-US" smtClean="0"/>
              <a:t>)</a:t>
            </a: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90A1FE-875F-4397-886E-3214A1962FB6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229600" cy="556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Boiling point </a:t>
            </a:r>
            <a:r>
              <a:rPr lang="en-US" altLang="en-US" b="1" i="1" smtClean="0"/>
              <a:t>elevation</a:t>
            </a:r>
            <a:r>
              <a:rPr lang="en-US" altLang="en-US" b="1" smtClean="0"/>
              <a:t> of water:</a:t>
            </a:r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C279EDE-02B4-464F-B15C-891CA6E251F8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Boiling point </a:t>
            </a:r>
            <a:r>
              <a:rPr lang="en-US" b="1" i="1" dirty="0" smtClean="0"/>
              <a:t>elevation</a:t>
            </a:r>
            <a:r>
              <a:rPr lang="en-US" b="1" dirty="0" smtClean="0"/>
              <a:t> of water: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err="1" smtClean="0"/>
              <a:t>ΔT</a:t>
            </a:r>
            <a:r>
              <a:rPr lang="en-US" baseline="-25000" dirty="0" err="1" smtClean="0"/>
              <a:t>boiling</a:t>
            </a:r>
            <a:r>
              <a:rPr lang="en-US" dirty="0" smtClean="0"/>
              <a:t> = 0.51          </a:t>
            </a:r>
            <a:r>
              <a:rPr lang="en-US" sz="2800" dirty="0" err="1" smtClean="0"/>
              <a:t>mol</a:t>
            </a:r>
            <a:r>
              <a:rPr lang="en-US" sz="2800" dirty="0" smtClean="0"/>
              <a:t> solute     #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particles</a:t>
            </a:r>
          </a:p>
          <a:p>
            <a:pPr marL="36576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                                </a:t>
            </a:r>
            <a:r>
              <a:rPr lang="en-US" sz="2800" dirty="0" smtClean="0"/>
              <a:t>kg solvent        1 mol solute </a:t>
            </a:r>
            <a:endParaRPr lang="en-US" dirty="0" smtClean="0"/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7845FC-CD4D-45DA-92EE-75B2541C7843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" name="Double Bracket 4"/>
          <p:cNvSpPr/>
          <p:nvPr/>
        </p:nvSpPr>
        <p:spPr bwMode="auto">
          <a:xfrm>
            <a:off x="2114550" y="1143000"/>
            <a:ext cx="1466850" cy="568325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3657600" y="1125538"/>
            <a:ext cx="1981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5062" name="Straight Connector 6"/>
          <p:cNvCxnSpPr>
            <a:cxnSpLocks noChangeShapeType="1"/>
          </p:cNvCxnSpPr>
          <p:nvPr/>
        </p:nvCxnSpPr>
        <p:spPr bwMode="auto">
          <a:xfrm>
            <a:off x="3790950" y="1611313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Double Bracket 8"/>
          <p:cNvSpPr/>
          <p:nvPr/>
        </p:nvSpPr>
        <p:spPr bwMode="auto">
          <a:xfrm>
            <a:off x="5686425" y="1119188"/>
            <a:ext cx="2771775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5064" name="Straight Connector 9"/>
          <p:cNvCxnSpPr>
            <a:cxnSpLocks noChangeShapeType="1"/>
            <a:endCxn id="9" idx="3"/>
          </p:cNvCxnSpPr>
          <p:nvPr/>
        </p:nvCxnSpPr>
        <p:spPr bwMode="auto">
          <a:xfrm flipV="1">
            <a:off x="5791200" y="1652588"/>
            <a:ext cx="2667000" cy="63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5" name="TextBox 3"/>
          <p:cNvSpPr txBox="1">
            <a:spLocks noChangeArrowheads="1"/>
          </p:cNvSpPr>
          <p:nvPr/>
        </p:nvSpPr>
        <p:spPr bwMode="auto">
          <a:xfrm>
            <a:off x="2952750" y="118745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º</a:t>
            </a:r>
            <a:r>
              <a:rPr lang="en-US" altLang="en-US" sz="1400" u="sng"/>
              <a:t>C · kg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 mole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Boiling point </a:t>
            </a:r>
            <a:r>
              <a:rPr lang="en-US" b="1" i="1" dirty="0" smtClean="0"/>
              <a:t>elevation</a:t>
            </a:r>
            <a:r>
              <a:rPr lang="en-US" b="1" dirty="0" smtClean="0"/>
              <a:t> of water: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err="1" smtClean="0"/>
              <a:t>ΔT</a:t>
            </a:r>
            <a:r>
              <a:rPr lang="en-US" baseline="-25000" dirty="0" err="1" smtClean="0"/>
              <a:t>boiling</a:t>
            </a:r>
            <a:r>
              <a:rPr lang="en-US" dirty="0" smtClean="0"/>
              <a:t> = 0.51          </a:t>
            </a:r>
            <a:r>
              <a:rPr lang="en-US" sz="2800" dirty="0" err="1" smtClean="0"/>
              <a:t>mol</a:t>
            </a:r>
            <a:r>
              <a:rPr lang="en-US" sz="2800" dirty="0" smtClean="0"/>
              <a:t> solute     #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particles</a:t>
            </a:r>
          </a:p>
          <a:p>
            <a:pPr marL="36576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                                </a:t>
            </a:r>
            <a:r>
              <a:rPr lang="en-US" sz="2800" dirty="0" smtClean="0"/>
              <a:t>kg solvent        1 mol solute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“1” for nonelectrolytes</a:t>
            </a:r>
          </a:p>
        </p:txBody>
      </p:sp>
      <p:sp>
        <p:nvSpPr>
          <p:cNvPr id="460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D57FB33-C525-4529-A23A-33E7EFF26691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" name="Double Bracket 4"/>
          <p:cNvSpPr/>
          <p:nvPr/>
        </p:nvSpPr>
        <p:spPr bwMode="auto">
          <a:xfrm>
            <a:off x="2114550" y="1143000"/>
            <a:ext cx="1466850" cy="568325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3657600" y="1125538"/>
            <a:ext cx="1981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6086" name="Straight Connector 6"/>
          <p:cNvCxnSpPr>
            <a:cxnSpLocks noChangeShapeType="1"/>
          </p:cNvCxnSpPr>
          <p:nvPr/>
        </p:nvCxnSpPr>
        <p:spPr bwMode="auto">
          <a:xfrm>
            <a:off x="3790950" y="1611313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Double Bracket 8"/>
          <p:cNvSpPr/>
          <p:nvPr/>
        </p:nvSpPr>
        <p:spPr bwMode="auto">
          <a:xfrm>
            <a:off x="5686425" y="1119188"/>
            <a:ext cx="2771775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6088" name="Straight Connector 9"/>
          <p:cNvCxnSpPr>
            <a:cxnSpLocks noChangeShapeType="1"/>
            <a:endCxn id="9" idx="3"/>
          </p:cNvCxnSpPr>
          <p:nvPr/>
        </p:nvCxnSpPr>
        <p:spPr bwMode="auto">
          <a:xfrm flipV="1">
            <a:off x="5791200" y="1652588"/>
            <a:ext cx="2667000" cy="63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Straight Arrow Connector 11"/>
          <p:cNvCxnSpPr>
            <a:cxnSpLocks noChangeShapeType="1"/>
          </p:cNvCxnSpPr>
          <p:nvPr/>
        </p:nvCxnSpPr>
        <p:spPr bwMode="auto">
          <a:xfrm flipV="1">
            <a:off x="4619625" y="1449388"/>
            <a:ext cx="1400175" cy="9906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0" name="TextBox 3"/>
          <p:cNvSpPr txBox="1">
            <a:spLocks noChangeArrowheads="1"/>
          </p:cNvSpPr>
          <p:nvPr/>
        </p:nvSpPr>
        <p:spPr bwMode="auto">
          <a:xfrm>
            <a:off x="2952750" y="118745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º</a:t>
            </a:r>
            <a:r>
              <a:rPr lang="en-US" altLang="en-US" sz="1400" u="sng"/>
              <a:t>C · kg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 mole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Boiling point </a:t>
            </a:r>
            <a:r>
              <a:rPr lang="en-US" b="1" i="1" dirty="0" smtClean="0"/>
              <a:t>elevation</a:t>
            </a:r>
            <a:r>
              <a:rPr lang="en-US" b="1" dirty="0" smtClean="0"/>
              <a:t> of water: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err="1" smtClean="0"/>
              <a:t>ΔT</a:t>
            </a:r>
            <a:r>
              <a:rPr lang="en-US" baseline="-25000" dirty="0" err="1" smtClean="0"/>
              <a:t>boiling</a:t>
            </a:r>
            <a:r>
              <a:rPr lang="en-US" dirty="0" smtClean="0"/>
              <a:t> = 0.51          </a:t>
            </a:r>
            <a:r>
              <a:rPr lang="en-US" sz="2800" dirty="0" err="1" smtClean="0"/>
              <a:t>mol</a:t>
            </a:r>
            <a:r>
              <a:rPr lang="en-US" sz="2800" dirty="0" smtClean="0"/>
              <a:t> solute     #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particles</a:t>
            </a:r>
          </a:p>
          <a:p>
            <a:pPr marL="36576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                                </a:t>
            </a:r>
            <a:r>
              <a:rPr lang="en-US" sz="2800" dirty="0" smtClean="0"/>
              <a:t>kg solvent        1 mol solute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“1” for nonelectrolytes</a:t>
            </a:r>
          </a:p>
          <a:p>
            <a:pPr eaLnBrk="1" hangingPunct="1">
              <a:defRPr/>
            </a:pPr>
            <a:r>
              <a:rPr lang="en-US" dirty="0" smtClean="0"/>
              <a:t>YOU plug in moles of solute, kg of solvent and # of particles, then solve for the CHANGE in the boiling point.</a:t>
            </a:r>
          </a:p>
        </p:txBody>
      </p:sp>
      <p:sp>
        <p:nvSpPr>
          <p:cNvPr id="471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1F3EC9C-6474-47A9-892C-AA27362BDF50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" name="Double Bracket 4"/>
          <p:cNvSpPr/>
          <p:nvPr/>
        </p:nvSpPr>
        <p:spPr bwMode="auto">
          <a:xfrm>
            <a:off x="2114550" y="1143000"/>
            <a:ext cx="1466850" cy="568325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3657600" y="1125538"/>
            <a:ext cx="1981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7110" name="Straight Connector 6"/>
          <p:cNvCxnSpPr>
            <a:cxnSpLocks noChangeShapeType="1"/>
          </p:cNvCxnSpPr>
          <p:nvPr/>
        </p:nvCxnSpPr>
        <p:spPr bwMode="auto">
          <a:xfrm>
            <a:off x="3790950" y="1611313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Double Bracket 8"/>
          <p:cNvSpPr/>
          <p:nvPr/>
        </p:nvSpPr>
        <p:spPr bwMode="auto">
          <a:xfrm>
            <a:off x="5686425" y="1119188"/>
            <a:ext cx="2771775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7112" name="Straight Connector 9"/>
          <p:cNvCxnSpPr>
            <a:cxnSpLocks noChangeShapeType="1"/>
            <a:endCxn id="9" idx="3"/>
          </p:cNvCxnSpPr>
          <p:nvPr/>
        </p:nvCxnSpPr>
        <p:spPr bwMode="auto">
          <a:xfrm flipV="1">
            <a:off x="5791200" y="1652588"/>
            <a:ext cx="2667000" cy="63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Straight Arrow Connector 11"/>
          <p:cNvCxnSpPr>
            <a:cxnSpLocks noChangeShapeType="1"/>
          </p:cNvCxnSpPr>
          <p:nvPr/>
        </p:nvCxnSpPr>
        <p:spPr bwMode="auto">
          <a:xfrm flipV="1">
            <a:off x="4619625" y="1449388"/>
            <a:ext cx="1400175" cy="9906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4" name="TextBox 3"/>
          <p:cNvSpPr txBox="1">
            <a:spLocks noChangeArrowheads="1"/>
          </p:cNvSpPr>
          <p:nvPr/>
        </p:nvSpPr>
        <p:spPr bwMode="auto">
          <a:xfrm>
            <a:off x="2952750" y="118745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º</a:t>
            </a:r>
            <a:r>
              <a:rPr lang="en-US" altLang="en-US" sz="1400" u="sng"/>
              <a:t>C · kg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 mole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Boiling point </a:t>
            </a:r>
            <a:r>
              <a:rPr lang="en-US" b="1" i="1" dirty="0" smtClean="0"/>
              <a:t>elevation</a:t>
            </a:r>
            <a:r>
              <a:rPr lang="en-US" b="1" dirty="0" smtClean="0"/>
              <a:t> of water: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 err="1" smtClean="0"/>
              <a:t>ΔT</a:t>
            </a:r>
            <a:r>
              <a:rPr lang="en-US" baseline="-25000" dirty="0" err="1" smtClean="0"/>
              <a:t>boiling</a:t>
            </a:r>
            <a:r>
              <a:rPr lang="en-US" dirty="0" smtClean="0"/>
              <a:t> = 0.51          </a:t>
            </a:r>
            <a:r>
              <a:rPr lang="en-US" sz="2800" dirty="0" err="1" smtClean="0"/>
              <a:t>mol</a:t>
            </a:r>
            <a:r>
              <a:rPr lang="en-US" sz="2800" dirty="0" smtClean="0"/>
              <a:t> solute     #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particles</a:t>
            </a:r>
          </a:p>
          <a:p>
            <a:pPr marL="36576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                                </a:t>
            </a:r>
            <a:r>
              <a:rPr lang="en-US" sz="2800" dirty="0" smtClean="0"/>
              <a:t>kg solvent        1 mol solute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“1” for nonelectrolytes</a:t>
            </a:r>
          </a:p>
          <a:p>
            <a:pPr eaLnBrk="1" hangingPunct="1">
              <a:defRPr/>
            </a:pPr>
            <a:r>
              <a:rPr lang="en-US" dirty="0" smtClean="0"/>
              <a:t>YOU plug in moles of solute, kg of solvent and # of particles, then solve for the CHANGE in the boiling point.</a:t>
            </a:r>
          </a:p>
          <a:p>
            <a:pPr eaLnBrk="1" hangingPunct="1">
              <a:defRPr/>
            </a:pPr>
            <a:r>
              <a:rPr lang="en-US" dirty="0" smtClean="0"/>
              <a:t>Then ADD that change to water’s normal boiling point.</a:t>
            </a:r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C892D4A-3AFC-470A-A47F-E7818123DCA6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" name="Double Bracket 4"/>
          <p:cNvSpPr/>
          <p:nvPr/>
        </p:nvSpPr>
        <p:spPr bwMode="auto">
          <a:xfrm>
            <a:off x="2114550" y="1143000"/>
            <a:ext cx="1466850" cy="568325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3657600" y="1125538"/>
            <a:ext cx="1981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8134" name="Straight Connector 6"/>
          <p:cNvCxnSpPr>
            <a:cxnSpLocks noChangeShapeType="1"/>
          </p:cNvCxnSpPr>
          <p:nvPr/>
        </p:nvCxnSpPr>
        <p:spPr bwMode="auto">
          <a:xfrm>
            <a:off x="3790950" y="1611313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Double Bracket 8"/>
          <p:cNvSpPr/>
          <p:nvPr/>
        </p:nvSpPr>
        <p:spPr bwMode="auto">
          <a:xfrm>
            <a:off x="5686425" y="1119188"/>
            <a:ext cx="2771775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8136" name="Straight Connector 9"/>
          <p:cNvCxnSpPr>
            <a:cxnSpLocks noChangeShapeType="1"/>
            <a:endCxn id="9" idx="3"/>
          </p:cNvCxnSpPr>
          <p:nvPr/>
        </p:nvCxnSpPr>
        <p:spPr bwMode="auto">
          <a:xfrm flipV="1">
            <a:off x="5791200" y="1652588"/>
            <a:ext cx="2667000" cy="63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7" name="Straight Arrow Connector 11"/>
          <p:cNvCxnSpPr>
            <a:cxnSpLocks noChangeShapeType="1"/>
          </p:cNvCxnSpPr>
          <p:nvPr/>
        </p:nvCxnSpPr>
        <p:spPr bwMode="auto">
          <a:xfrm flipV="1">
            <a:off x="4619625" y="1449388"/>
            <a:ext cx="1400175" cy="9906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8" name="TextBox 3"/>
          <p:cNvSpPr txBox="1">
            <a:spLocks noChangeArrowheads="1"/>
          </p:cNvSpPr>
          <p:nvPr/>
        </p:nvSpPr>
        <p:spPr bwMode="auto">
          <a:xfrm>
            <a:off x="2952750" y="118745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º</a:t>
            </a:r>
            <a:r>
              <a:rPr lang="en-US" altLang="en-US" sz="1400" u="sng"/>
              <a:t>C · kg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 mole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865187"/>
          </a:xfrm>
          <a:solidFill>
            <a:srgbClr val="0BA8EF">
              <a:alpha val="52940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smtClean="0"/>
              <a:t>4.10 Criteria for a Molecule to be </a:t>
            </a:r>
            <a:r>
              <a:rPr lang="en-US" altLang="en-US" sz="3600" u="sng" smtClean="0"/>
              <a:t>Non</a:t>
            </a:r>
            <a:r>
              <a:rPr lang="en-US" altLang="en-US" sz="3600" smtClean="0"/>
              <a:t>polar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10600" cy="2971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3200" smtClean="0"/>
              <a:t>     a)  there are NO lone pairs on the </a:t>
            </a:r>
            <a:r>
              <a:rPr lang="en-US" altLang="en-US" sz="3200" b="1" smtClean="0"/>
              <a:t>central atom</a:t>
            </a:r>
            <a:endParaRPr lang="en-US" altLang="en-US" sz="32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smtClean="0">
                <a:solidFill>
                  <a:srgbClr val="000000"/>
                </a:solidFill>
              </a:rPr>
              <a:t>					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smtClean="0">
                <a:solidFill>
                  <a:srgbClr val="000000"/>
                </a:solidFill>
              </a:rPr>
              <a:t>    b)  all the outside atoms are the same.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3820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Boiling point </a:t>
            </a:r>
            <a:r>
              <a:rPr lang="en-US" b="1" i="1" dirty="0" smtClean="0"/>
              <a:t>elevation</a:t>
            </a:r>
            <a:r>
              <a:rPr lang="en-US" b="1" dirty="0" smtClean="0"/>
              <a:t> of water:</a:t>
            </a:r>
          </a:p>
          <a:p>
            <a:pPr lvl="1" eaLnBrk="1" hangingPunct="1">
              <a:buFontTx/>
              <a:buNone/>
              <a:defRPr/>
            </a:pPr>
            <a:r>
              <a:rPr lang="en-US" dirty="0" err="1" smtClean="0"/>
              <a:t>ΔT</a:t>
            </a:r>
            <a:r>
              <a:rPr lang="en-US" baseline="-25000" dirty="0" err="1" smtClean="0"/>
              <a:t>boiling</a:t>
            </a:r>
            <a:r>
              <a:rPr lang="en-US" dirty="0" smtClean="0"/>
              <a:t> = 0.51  </a:t>
            </a:r>
            <a:r>
              <a:rPr lang="en-US" sz="2400" dirty="0" smtClean="0"/>
              <a:t>            </a:t>
            </a:r>
            <a:r>
              <a:rPr lang="en-US" dirty="0" err="1" smtClean="0"/>
              <a:t>mol</a:t>
            </a:r>
            <a:r>
              <a:rPr lang="en-US" dirty="0" smtClean="0"/>
              <a:t> solute   </a:t>
            </a:r>
            <a:r>
              <a:rPr lang="en-US" sz="2400" dirty="0" smtClean="0"/>
              <a:t># </a:t>
            </a:r>
            <a:r>
              <a:rPr lang="en-US" sz="2400" dirty="0" err="1" smtClean="0"/>
              <a:t>mol</a:t>
            </a:r>
            <a:r>
              <a:rPr lang="en-US" sz="2400" dirty="0" smtClean="0"/>
              <a:t> of particles</a:t>
            </a:r>
            <a:endParaRPr lang="en-US" dirty="0" smtClean="0"/>
          </a:p>
          <a:p>
            <a:pPr marL="36576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                             </a:t>
            </a:r>
            <a:r>
              <a:rPr lang="en-US" sz="2400" dirty="0" smtClean="0"/>
              <a:t>        </a:t>
            </a:r>
            <a:r>
              <a:rPr lang="en-US" dirty="0" smtClean="0"/>
              <a:t>   kg solvent    </a:t>
            </a:r>
            <a:r>
              <a:rPr lang="en-US" sz="2800" dirty="0" smtClean="0"/>
              <a:t>1 </a:t>
            </a:r>
            <a:r>
              <a:rPr lang="en-US" sz="2400" dirty="0" smtClean="0"/>
              <a:t>mol solute </a:t>
            </a:r>
            <a:endParaRPr lang="en-US" dirty="0" smtClean="0"/>
          </a:p>
          <a:p>
            <a:pPr lvl="1" eaLnBrk="1" hangingPunct="1">
              <a:buFontTx/>
              <a:buNone/>
              <a:defRPr/>
            </a:pPr>
            <a:r>
              <a:rPr lang="en-US" sz="2800" dirty="0" smtClean="0"/>
              <a:t>Example:</a:t>
            </a:r>
          </a:p>
          <a:p>
            <a:pPr lvl="1" eaLnBrk="1" hangingPunct="1">
              <a:buFontTx/>
              <a:buNone/>
              <a:defRPr/>
            </a:pPr>
            <a:r>
              <a:rPr lang="en-US" sz="2800" dirty="0" smtClean="0"/>
              <a:t>What is the boiling point of a solution in which 50.0 g of MgF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dissolved into 100.g of water?</a:t>
            </a:r>
          </a:p>
        </p:txBody>
      </p:sp>
      <p:sp>
        <p:nvSpPr>
          <p:cNvPr id="5" name="Double Bracket 4"/>
          <p:cNvSpPr/>
          <p:nvPr/>
        </p:nvSpPr>
        <p:spPr bwMode="auto">
          <a:xfrm>
            <a:off x="2514600" y="1146175"/>
            <a:ext cx="1685925" cy="56515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4262438" y="1146175"/>
            <a:ext cx="1981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9157" name="Straight Connector 6"/>
          <p:cNvCxnSpPr>
            <a:cxnSpLocks noChangeShapeType="1"/>
          </p:cNvCxnSpPr>
          <p:nvPr/>
        </p:nvCxnSpPr>
        <p:spPr bwMode="auto">
          <a:xfrm>
            <a:off x="4414838" y="1676400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Double Bracket 8"/>
          <p:cNvSpPr/>
          <p:nvPr/>
        </p:nvSpPr>
        <p:spPr bwMode="auto">
          <a:xfrm>
            <a:off x="6324600" y="1143000"/>
            <a:ext cx="2362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49159" name="Straight Connector 9"/>
          <p:cNvCxnSpPr>
            <a:cxnSpLocks noChangeShapeType="1"/>
          </p:cNvCxnSpPr>
          <p:nvPr/>
        </p:nvCxnSpPr>
        <p:spPr bwMode="auto">
          <a:xfrm>
            <a:off x="6477000" y="1676400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F13C107-2108-4A8E-A213-A974AFB357BE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3322638" y="1187450"/>
            <a:ext cx="83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º</a:t>
            </a:r>
            <a:r>
              <a:rPr lang="en-US" altLang="en-US" sz="1400" u="sng"/>
              <a:t>C · kg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 mole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3820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Freezing point </a:t>
            </a:r>
            <a:r>
              <a:rPr lang="en-US" b="1" i="1" dirty="0" smtClean="0"/>
              <a:t>depression</a:t>
            </a:r>
            <a:r>
              <a:rPr lang="en-US" b="1" dirty="0" smtClean="0"/>
              <a:t> of water:</a:t>
            </a:r>
          </a:p>
          <a:p>
            <a:pPr lvl="1" eaLnBrk="1" hangingPunct="1">
              <a:buFontTx/>
              <a:buNone/>
              <a:defRPr/>
            </a:pPr>
            <a:r>
              <a:rPr lang="en-US" dirty="0" err="1" smtClean="0"/>
              <a:t>ΔT</a:t>
            </a:r>
            <a:r>
              <a:rPr lang="en-US" baseline="-25000" dirty="0" err="1" smtClean="0"/>
              <a:t>freezing</a:t>
            </a:r>
            <a:r>
              <a:rPr lang="en-US" dirty="0" smtClean="0"/>
              <a:t> = 1.86  </a:t>
            </a: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dirty="0" err="1" smtClean="0"/>
              <a:t>mol</a:t>
            </a:r>
            <a:r>
              <a:rPr lang="en-US" dirty="0" smtClean="0"/>
              <a:t> solute   </a:t>
            </a:r>
            <a:r>
              <a:rPr lang="en-US" sz="2400" dirty="0" smtClean="0"/>
              <a:t># </a:t>
            </a:r>
            <a:r>
              <a:rPr lang="en-US" sz="2400" dirty="0" err="1" smtClean="0"/>
              <a:t>mol</a:t>
            </a:r>
            <a:r>
              <a:rPr lang="en-US" sz="2400" dirty="0" smtClean="0"/>
              <a:t> of particles</a:t>
            </a:r>
            <a:endParaRPr lang="en-US" dirty="0" smtClean="0"/>
          </a:p>
          <a:p>
            <a:pPr marL="36576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                                     kg solvent   1 </a:t>
            </a:r>
            <a:r>
              <a:rPr lang="en-US" dirty="0" err="1" smtClean="0"/>
              <a:t>mol</a:t>
            </a:r>
            <a:r>
              <a:rPr lang="en-US" dirty="0" smtClean="0"/>
              <a:t> solute </a:t>
            </a:r>
          </a:p>
        </p:txBody>
      </p:sp>
      <p:sp>
        <p:nvSpPr>
          <p:cNvPr id="5" name="Double Bracket 4"/>
          <p:cNvSpPr/>
          <p:nvPr/>
        </p:nvSpPr>
        <p:spPr bwMode="auto">
          <a:xfrm>
            <a:off x="2590800" y="1143000"/>
            <a:ext cx="1600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4191000" y="1143000"/>
            <a:ext cx="1981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50181" name="Straight Connector 6"/>
          <p:cNvCxnSpPr>
            <a:cxnSpLocks noChangeShapeType="1"/>
          </p:cNvCxnSpPr>
          <p:nvPr/>
        </p:nvCxnSpPr>
        <p:spPr bwMode="auto">
          <a:xfrm>
            <a:off x="4337050" y="1676400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Double Bracket 8"/>
          <p:cNvSpPr/>
          <p:nvPr/>
        </p:nvSpPr>
        <p:spPr bwMode="auto">
          <a:xfrm>
            <a:off x="6154738" y="1143000"/>
            <a:ext cx="2379662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50183" name="Straight Connector 9"/>
          <p:cNvCxnSpPr>
            <a:cxnSpLocks noChangeShapeType="1"/>
          </p:cNvCxnSpPr>
          <p:nvPr/>
        </p:nvCxnSpPr>
        <p:spPr bwMode="auto">
          <a:xfrm>
            <a:off x="6400800" y="1676400"/>
            <a:ext cx="19050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0071194-6351-40BF-8E80-A8ADBD941F3A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3505200" y="1201738"/>
            <a:ext cx="83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º</a:t>
            </a:r>
            <a:r>
              <a:rPr lang="en-US" altLang="en-US" sz="1400" u="sng"/>
              <a:t>C · kg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 mole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3820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Freezing point </a:t>
            </a:r>
            <a:r>
              <a:rPr lang="en-US" b="1" i="1" dirty="0" smtClean="0"/>
              <a:t>depression</a:t>
            </a:r>
            <a:r>
              <a:rPr lang="en-US" b="1" dirty="0" smtClean="0"/>
              <a:t> of water:</a:t>
            </a:r>
          </a:p>
          <a:p>
            <a:pPr lvl="1" eaLnBrk="1" hangingPunct="1">
              <a:buFontTx/>
              <a:buNone/>
              <a:defRPr/>
            </a:pPr>
            <a:r>
              <a:rPr lang="en-US" dirty="0" err="1" smtClean="0"/>
              <a:t>ΔT</a:t>
            </a:r>
            <a:r>
              <a:rPr lang="en-US" baseline="-25000" dirty="0" err="1" smtClean="0"/>
              <a:t>freezing</a:t>
            </a:r>
            <a:r>
              <a:rPr lang="en-US" dirty="0" smtClean="0"/>
              <a:t> = 1.86  </a:t>
            </a: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dirty="0" err="1" smtClean="0"/>
              <a:t>mol</a:t>
            </a:r>
            <a:r>
              <a:rPr lang="en-US" dirty="0" smtClean="0"/>
              <a:t> solute   </a:t>
            </a:r>
            <a:r>
              <a:rPr lang="en-US" sz="2400" dirty="0" smtClean="0"/>
              <a:t># </a:t>
            </a:r>
            <a:r>
              <a:rPr lang="en-US" sz="2400" dirty="0" err="1" smtClean="0"/>
              <a:t>mol</a:t>
            </a:r>
            <a:r>
              <a:rPr lang="en-US" sz="2400" dirty="0" smtClean="0"/>
              <a:t> of particles</a:t>
            </a:r>
            <a:endParaRPr lang="en-US" dirty="0" smtClean="0"/>
          </a:p>
          <a:p>
            <a:pPr marL="36576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                                     kg solvent   1 </a:t>
            </a:r>
            <a:r>
              <a:rPr lang="en-US" dirty="0" err="1" smtClean="0"/>
              <a:t>mol</a:t>
            </a:r>
            <a:r>
              <a:rPr lang="en-US" dirty="0" smtClean="0"/>
              <a:t> solute </a:t>
            </a:r>
          </a:p>
          <a:p>
            <a:pPr eaLnBrk="1" hangingPunct="1">
              <a:defRPr/>
            </a:pPr>
            <a:r>
              <a:rPr lang="en-US" dirty="0" smtClean="0"/>
              <a:t>You will SUBTRACT the </a:t>
            </a:r>
            <a:r>
              <a:rPr lang="el-GR" dirty="0" smtClean="0"/>
              <a:t>Δ</a:t>
            </a:r>
            <a:r>
              <a:rPr lang="en-US" dirty="0" smtClean="0"/>
              <a:t>T from water’s normal freezing point.</a:t>
            </a:r>
          </a:p>
        </p:txBody>
      </p:sp>
      <p:sp>
        <p:nvSpPr>
          <p:cNvPr id="5" name="Double Bracket 4"/>
          <p:cNvSpPr/>
          <p:nvPr/>
        </p:nvSpPr>
        <p:spPr bwMode="auto">
          <a:xfrm>
            <a:off x="2590800" y="1143000"/>
            <a:ext cx="1600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4191000" y="1143000"/>
            <a:ext cx="1981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51205" name="Straight Connector 6"/>
          <p:cNvCxnSpPr>
            <a:cxnSpLocks noChangeShapeType="1"/>
          </p:cNvCxnSpPr>
          <p:nvPr/>
        </p:nvCxnSpPr>
        <p:spPr bwMode="auto">
          <a:xfrm>
            <a:off x="4337050" y="1676400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Double Bracket 8"/>
          <p:cNvSpPr/>
          <p:nvPr/>
        </p:nvSpPr>
        <p:spPr bwMode="auto">
          <a:xfrm>
            <a:off x="6154738" y="1143000"/>
            <a:ext cx="2379662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51207" name="Straight Connector 9"/>
          <p:cNvCxnSpPr>
            <a:cxnSpLocks noChangeShapeType="1"/>
          </p:cNvCxnSpPr>
          <p:nvPr/>
        </p:nvCxnSpPr>
        <p:spPr bwMode="auto">
          <a:xfrm>
            <a:off x="6400800" y="1676400"/>
            <a:ext cx="19050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E19F6F-0AB3-4CFE-BB10-95E33BFD789E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3505200" y="1201738"/>
            <a:ext cx="83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º</a:t>
            </a:r>
            <a:r>
              <a:rPr lang="en-US" altLang="en-US" sz="1400" u="sng"/>
              <a:t>C · kg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 mole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Freezing point </a:t>
            </a:r>
            <a:r>
              <a:rPr lang="en-US" b="1" i="1" dirty="0" smtClean="0"/>
              <a:t>depression</a:t>
            </a:r>
            <a:r>
              <a:rPr lang="en-US" b="1" dirty="0" smtClean="0"/>
              <a:t> of water:</a:t>
            </a:r>
          </a:p>
          <a:p>
            <a:pPr lvl="1" eaLnBrk="1" hangingPunct="1">
              <a:buFontTx/>
              <a:buNone/>
              <a:defRPr/>
            </a:pPr>
            <a:r>
              <a:rPr lang="en-US" dirty="0" err="1" smtClean="0"/>
              <a:t>ΔT</a:t>
            </a:r>
            <a:r>
              <a:rPr lang="en-US" baseline="-25000" dirty="0" err="1" smtClean="0"/>
              <a:t>freezing</a:t>
            </a:r>
            <a:r>
              <a:rPr lang="en-US" dirty="0" smtClean="0"/>
              <a:t> = 1.86  </a:t>
            </a: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dirty="0" err="1" smtClean="0"/>
              <a:t>mol</a:t>
            </a:r>
            <a:r>
              <a:rPr lang="en-US" dirty="0" smtClean="0"/>
              <a:t> solute   </a:t>
            </a:r>
            <a:r>
              <a:rPr lang="en-US" sz="2400" dirty="0" smtClean="0"/>
              <a:t># </a:t>
            </a:r>
            <a:r>
              <a:rPr lang="en-US" sz="2400" dirty="0" err="1" smtClean="0"/>
              <a:t>mol</a:t>
            </a:r>
            <a:r>
              <a:rPr lang="en-US" sz="2400" dirty="0" smtClean="0"/>
              <a:t> of particles</a:t>
            </a:r>
            <a:endParaRPr lang="en-US" dirty="0" smtClean="0"/>
          </a:p>
          <a:p>
            <a:pPr marL="36576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                                     kg solvent   1 </a:t>
            </a:r>
            <a:r>
              <a:rPr lang="en-US" dirty="0" err="1" smtClean="0"/>
              <a:t>mol</a:t>
            </a:r>
            <a:r>
              <a:rPr lang="en-US" dirty="0" smtClean="0"/>
              <a:t> solute </a:t>
            </a:r>
          </a:p>
          <a:p>
            <a:pPr eaLnBrk="1" hangingPunct="1">
              <a:defRPr/>
            </a:pPr>
            <a:r>
              <a:rPr lang="en-US" sz="2800" dirty="0"/>
              <a:t>Example:</a:t>
            </a:r>
          </a:p>
          <a:p>
            <a:pPr lvl="1" eaLnBrk="1" hangingPunct="1">
              <a:defRPr/>
            </a:pPr>
            <a:r>
              <a:rPr lang="en-US" sz="2800" dirty="0" smtClean="0"/>
              <a:t>How many grams of </a:t>
            </a:r>
            <a:r>
              <a:rPr lang="en-US" sz="2800" dirty="0" err="1" smtClean="0"/>
              <a:t>NaCl</a:t>
            </a:r>
            <a:r>
              <a:rPr lang="en-US" sz="2800" dirty="0" smtClean="0"/>
              <a:t> must be added to 500.g of water to drop the freezing point of water to -3.5°C?</a:t>
            </a:r>
            <a:endParaRPr lang="en-US" sz="2800" dirty="0"/>
          </a:p>
        </p:txBody>
      </p:sp>
      <p:sp>
        <p:nvSpPr>
          <p:cNvPr id="5" name="Double Bracket 4"/>
          <p:cNvSpPr/>
          <p:nvPr/>
        </p:nvSpPr>
        <p:spPr bwMode="auto">
          <a:xfrm>
            <a:off x="2590800" y="1143000"/>
            <a:ext cx="1600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4191000" y="1143000"/>
            <a:ext cx="1981200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52229" name="Straight Connector 6"/>
          <p:cNvCxnSpPr>
            <a:cxnSpLocks noChangeShapeType="1"/>
          </p:cNvCxnSpPr>
          <p:nvPr/>
        </p:nvCxnSpPr>
        <p:spPr bwMode="auto">
          <a:xfrm>
            <a:off x="4337050" y="1676400"/>
            <a:ext cx="16764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Double Bracket 8"/>
          <p:cNvSpPr/>
          <p:nvPr/>
        </p:nvSpPr>
        <p:spPr bwMode="auto">
          <a:xfrm>
            <a:off x="6154738" y="1143000"/>
            <a:ext cx="2379662" cy="1066800"/>
          </a:xfrm>
          <a:prstGeom prst="bracketPair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52231" name="Straight Connector 9"/>
          <p:cNvCxnSpPr>
            <a:cxnSpLocks noChangeShapeType="1"/>
          </p:cNvCxnSpPr>
          <p:nvPr/>
        </p:nvCxnSpPr>
        <p:spPr bwMode="auto">
          <a:xfrm>
            <a:off x="6400800" y="1676400"/>
            <a:ext cx="19050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AD201D6-E018-478D-B433-CBBFB469A491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2233" name="TextBox 9"/>
          <p:cNvSpPr txBox="1">
            <a:spLocks noChangeArrowheads="1"/>
          </p:cNvSpPr>
          <p:nvPr/>
        </p:nvSpPr>
        <p:spPr bwMode="auto">
          <a:xfrm>
            <a:off x="3505200" y="1201738"/>
            <a:ext cx="83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º</a:t>
            </a:r>
            <a:r>
              <a:rPr lang="en-US" altLang="en-US" sz="1400" u="sng"/>
              <a:t>C · kg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1400"/>
              <a:t> mole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9.12 Osmosis and Osmolarity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b="1" smtClean="0"/>
              <a:t>Osmosis: </a:t>
            </a:r>
            <a:r>
              <a:rPr lang="en-US" altLang="en-US" smtClean="0"/>
              <a:t>The NET diffusion of solvent through a semipermeable membrane separating two solutions of different concentration.</a:t>
            </a:r>
          </a:p>
          <a:p>
            <a:pPr marL="457200" indent="-457200" eaLnBrk="1" hangingPunct="1"/>
            <a:endParaRPr lang="en-US" altLang="en-US" smtClean="0"/>
          </a:p>
          <a:p>
            <a:pPr marL="457200" indent="-457200" eaLnBrk="1" hangingPunct="1"/>
            <a:endParaRPr lang="en-US" altLang="en-US" smtClean="0"/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5BEB23B-F898-4E6D-B436-761ED737BE4F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fig_11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3" b="9467"/>
          <a:stretch>
            <a:fillRect/>
          </a:stretch>
        </p:blipFill>
        <p:spPr bwMode="auto">
          <a:xfrm>
            <a:off x="1295400" y="152400"/>
            <a:ext cx="6477000" cy="63531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864738F-DCA5-4DD1-B170-73FC2903C5AB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1133" r="51437" b="35849"/>
          <a:stretch>
            <a:fillRect/>
          </a:stretch>
        </p:blipFill>
        <p:spPr bwMode="auto">
          <a:xfrm>
            <a:off x="1519238" y="538163"/>
            <a:ext cx="5868987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 bwMode="auto">
          <a:xfrm rot="18619797">
            <a:off x="6324600" y="228600"/>
            <a:ext cx="1524000" cy="1143000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24600" y="304800"/>
            <a:ext cx="1371600" cy="1066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3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5000" y="6096000"/>
            <a:ext cx="21336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12D3D0C-A8E9-439C-A80D-FD9BE7B426C6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9.12 Osmosis and Osmotic Pressure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Net flow of water is always from region of low solute concentration to region of higher solute concentration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5029200" y="3505200"/>
            <a:ext cx="914400" cy="609600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1133" r="51437" b="35849"/>
          <a:stretch>
            <a:fillRect/>
          </a:stretch>
        </p:blipFill>
        <p:spPr bwMode="auto">
          <a:xfrm>
            <a:off x="4572000" y="2971800"/>
            <a:ext cx="304482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010400" y="2846388"/>
            <a:ext cx="9906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200" y="4038600"/>
            <a:ext cx="13716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8371" name="Picture 5" descr="fig_11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7" b="9467"/>
          <a:stretch>
            <a:fillRect/>
          </a:stretch>
        </p:blipFill>
        <p:spPr bwMode="auto">
          <a:xfrm>
            <a:off x="1066800" y="228600"/>
            <a:ext cx="6705600" cy="6464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C2524C-CBD0-4680-8949-33FD9CB5F22A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200" y="4038600"/>
            <a:ext cx="13716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9395" name="Picture 5" descr="fig_11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3" r="-6075" b="9467"/>
          <a:stretch>
            <a:fillRect/>
          </a:stretch>
        </p:blipFill>
        <p:spPr bwMode="auto">
          <a:xfrm>
            <a:off x="1066800" y="228600"/>
            <a:ext cx="7086600" cy="63627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907E591-1879-454A-85F6-F0B22DE0F69A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5" name="Rectangle 4"/>
          <p:cNvSpPr/>
          <p:nvPr/>
        </p:nvSpPr>
        <p:spPr bwMode="auto">
          <a:xfrm>
            <a:off x="2951163" y="1295400"/>
            <a:ext cx="2895600" cy="1981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865187"/>
          </a:xfrm>
          <a:solidFill>
            <a:srgbClr val="0BA8EF">
              <a:alpha val="52940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smtClean="0"/>
              <a:t>4.10 Criteria for a Molecule to be </a:t>
            </a:r>
            <a:r>
              <a:rPr lang="en-US" altLang="en-US" sz="3600" u="sng" smtClean="0"/>
              <a:t>Non</a:t>
            </a:r>
            <a:r>
              <a:rPr lang="en-US" altLang="en-US" sz="3600" smtClean="0"/>
              <a:t>polar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smtClean="0">
                <a:solidFill>
                  <a:srgbClr val="000000"/>
                </a:solidFill>
              </a:rPr>
              <a:t>if either “a” or “b” is a “fail”, then the molecule is </a:t>
            </a:r>
            <a:r>
              <a:rPr lang="en-US" altLang="en-US" sz="3200" b="1" smtClean="0">
                <a:solidFill>
                  <a:srgbClr val="000000"/>
                </a:solidFill>
              </a:rPr>
              <a:t>POLAR</a:t>
            </a:r>
            <a:r>
              <a:rPr lang="en-US" altLang="en-US" sz="3200" smtClean="0">
                <a:solidFill>
                  <a:srgbClr val="000000"/>
                </a:solidFill>
              </a:rPr>
              <a:t>… it’s polar bonds did NOT cancel</a:t>
            </a:r>
          </a:p>
        </p:txBody>
      </p:sp>
    </p:spTree>
    <p:extLst>
      <p:ext uri="{BB962C8B-B14F-4D97-AF65-F5344CB8AC3E}">
        <p14:creationId xmlns:p14="http://schemas.microsoft.com/office/powerpoint/2010/main" val="11734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9.12 Osmosis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b="1" smtClean="0"/>
              <a:t>The greater the concentration DIFFERENCE of the two solutions, the greater the degree of osmosis.</a:t>
            </a:r>
            <a:endParaRPr lang="en-US" altLang="en-US" smtClean="0"/>
          </a:p>
          <a:p>
            <a:pPr marL="457200" indent="-457200" eaLnBrk="1" hangingPunct="1"/>
            <a:endParaRPr lang="en-US" altLang="en-US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5029200" y="3505200"/>
            <a:ext cx="914400" cy="609600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0421" name="Picture 5" descr="fig_11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7"/>
          <a:stretch>
            <a:fillRect/>
          </a:stretch>
        </p:blipFill>
        <p:spPr bwMode="auto">
          <a:xfrm>
            <a:off x="1676400" y="3352800"/>
            <a:ext cx="5954713" cy="2895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F5208B0-513B-49C2-9A28-2209AC1AE466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4E494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9.12 Turning Sea Water </a:t>
            </a:r>
            <a:br>
              <a:rPr lang="en-US" altLang="en-US" smtClean="0"/>
            </a:br>
            <a:r>
              <a:rPr lang="en-US" altLang="en-US" smtClean="0"/>
              <a:t>into Fresh Water: Reverse Osmosis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Using External Pressure to Reverse the Process.</a:t>
            </a:r>
            <a:endParaRPr lang="en-US" altLang="en-US" smtClean="0"/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5029200" y="3505200"/>
            <a:ext cx="914400" cy="609600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2469" name="Picture 2" descr="http://cf.ydcdn.net/1.0.0.0/images/main/A4reo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4575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8958F9-15E7-4FFF-B50D-B85F3771420D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400"/>
          </a:p>
        </p:txBody>
      </p:sp>
      <p:pic>
        <p:nvPicPr>
          <p:cNvPr id="62471" name="Picture 6" descr="http://www.citor.com.au/images/core/flash_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5275"/>
            <a:ext cx="41497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Osmolarity (osmol): </a:t>
            </a:r>
            <a:r>
              <a:rPr lang="en-US" altLang="en-US" smtClean="0"/>
              <a:t>The concentration of all dissolved particles in a solution.</a:t>
            </a:r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         Osmolarity = molarity x #particles</a:t>
            </a:r>
          </a:p>
        </p:txBody>
      </p:sp>
      <p:sp>
        <p:nvSpPr>
          <p:cNvPr id="634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827CEE-57A0-4964-ABA8-3C17CA6710B8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401638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dirty="0" smtClean="0"/>
              <a:t>Isotonic: </a:t>
            </a:r>
            <a:r>
              <a:rPr lang="en-US" altLang="en-US" dirty="0" smtClean="0"/>
              <a:t>Solution in bloodstream has the </a:t>
            </a:r>
            <a:r>
              <a:rPr lang="en-US" altLang="en-US" b="1" dirty="0" smtClean="0"/>
              <a:t>same </a:t>
            </a:r>
            <a:r>
              <a:rPr lang="en-US" altLang="en-US" b="1" dirty="0" err="1" smtClean="0"/>
              <a:t>osmolarity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as that of the red blood cells.</a:t>
            </a:r>
          </a:p>
          <a:p>
            <a:pPr marL="457200" indent="-457200" eaLnBrk="1" hangingPunct="1"/>
            <a:endParaRPr lang="en-US" altLang="en-US" sz="900" dirty="0" smtClean="0"/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E3E2E03-B674-45DF-B227-1B4CC81D42F2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401638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Isotonic: </a:t>
            </a:r>
            <a:r>
              <a:rPr lang="en-US" altLang="en-US" smtClean="0"/>
              <a:t>Solution in bloodstream has the </a:t>
            </a:r>
            <a:r>
              <a:rPr lang="en-US" altLang="en-US" b="1" smtClean="0"/>
              <a:t>same osmolarity </a:t>
            </a:r>
            <a:r>
              <a:rPr lang="en-US" altLang="en-US" smtClean="0"/>
              <a:t>as that of the red blood cells.</a:t>
            </a:r>
          </a:p>
          <a:p>
            <a:pPr marL="457200" indent="-457200" eaLnBrk="1" hangingPunct="1"/>
            <a:endParaRPr lang="en-US" altLang="en-US" sz="900" smtClean="0"/>
          </a:p>
          <a:p>
            <a:pPr marL="457200" indent="-457200" eaLnBrk="1" hangingPunct="1"/>
            <a:r>
              <a:rPr lang="en-US" altLang="en-US" smtClean="0"/>
              <a:t>Red blood cells are of normal size.</a:t>
            </a: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E3E2E03-B674-45DF-B227-1B4CC81D42F2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40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58"/>
          <a:stretch>
            <a:fillRect/>
          </a:stretch>
        </p:blipFill>
        <p:spPr bwMode="auto">
          <a:xfrm>
            <a:off x="1112838" y="2667000"/>
            <a:ext cx="6605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651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dirty="0" smtClean="0"/>
              <a:t>Hy</a:t>
            </a:r>
            <a:r>
              <a:rPr lang="en-US" altLang="en-US" b="1" u="sng" dirty="0" smtClean="0"/>
              <a:t>po</a:t>
            </a:r>
            <a:r>
              <a:rPr lang="en-US" altLang="en-US" b="1" dirty="0" smtClean="0"/>
              <a:t>tonic: </a:t>
            </a:r>
            <a:r>
              <a:rPr lang="en-US" altLang="en-US" dirty="0" smtClean="0"/>
              <a:t>Bloodstream has an </a:t>
            </a:r>
            <a:r>
              <a:rPr lang="en-US" altLang="en-US" dirty="0" err="1" smtClean="0"/>
              <a:t>osmolarity</a:t>
            </a:r>
            <a:r>
              <a:rPr lang="en-US" altLang="en-US" dirty="0" smtClean="0"/>
              <a:t> less than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the red blood cells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  <p:sp>
        <p:nvSpPr>
          <p:cNvPr id="65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172A8E7-C7AE-424F-A145-0440AE30C635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651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Hy</a:t>
            </a:r>
            <a:r>
              <a:rPr lang="en-US" altLang="en-US" b="1" u="sng" smtClean="0"/>
              <a:t>po</a:t>
            </a:r>
            <a:r>
              <a:rPr lang="en-US" altLang="en-US" b="1" smtClean="0"/>
              <a:t>tonic: </a:t>
            </a:r>
            <a:r>
              <a:rPr lang="en-US" altLang="en-US" smtClean="0"/>
              <a:t>Bloodstream has an osmolarity less than</a:t>
            </a:r>
            <a:r>
              <a:rPr lang="en-US" altLang="en-US" i="1" smtClean="0"/>
              <a:t> </a:t>
            </a:r>
            <a:r>
              <a:rPr lang="en-US" altLang="en-US" smtClean="0"/>
              <a:t>the red blood cells.</a:t>
            </a:r>
          </a:p>
          <a:p>
            <a:pPr marL="457200" indent="-457200" eaLnBrk="1" hangingPunct="1"/>
            <a:r>
              <a:rPr lang="en-US" altLang="en-US" smtClean="0"/>
              <a:t>Resulting in red blood cells that swell up and could burst.</a:t>
            </a:r>
          </a:p>
        </p:txBody>
      </p:sp>
      <p:sp>
        <p:nvSpPr>
          <p:cNvPr id="65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172A8E7-C7AE-424F-A145-0440AE30C635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40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31674" r="18452" b="39070"/>
          <a:stretch>
            <a:fillRect/>
          </a:stretch>
        </p:blipFill>
        <p:spPr bwMode="auto">
          <a:xfrm>
            <a:off x="4686300" y="2636838"/>
            <a:ext cx="4130675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r="20399" b="71858"/>
          <a:stretch>
            <a:fillRect/>
          </a:stretch>
        </p:blipFill>
        <p:spPr bwMode="auto">
          <a:xfrm>
            <a:off x="228600" y="2743200"/>
            <a:ext cx="3971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5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9275" y="3048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dirty="0" smtClean="0"/>
              <a:t>Hy</a:t>
            </a:r>
            <a:r>
              <a:rPr lang="en-US" altLang="en-US" b="1" u="sng" dirty="0" smtClean="0"/>
              <a:t>pe</a:t>
            </a:r>
            <a:r>
              <a:rPr lang="en-US" altLang="en-US" b="1" dirty="0" smtClean="0"/>
              <a:t>rtonic </a:t>
            </a:r>
            <a:r>
              <a:rPr lang="en-US" altLang="en-US" dirty="0" smtClean="0"/>
              <a:t>Bloodstream has an </a:t>
            </a:r>
            <a:r>
              <a:rPr lang="en-US" altLang="en-US" dirty="0" err="1" smtClean="0"/>
              <a:t>osmolarity</a:t>
            </a:r>
            <a:r>
              <a:rPr lang="en-US" altLang="en-US" dirty="0" smtClean="0"/>
              <a:t> greater than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the red blood cells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  <p:sp>
        <p:nvSpPr>
          <p:cNvPr id="665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BD4DC26-87F8-430B-8E77-4F045C2A80C3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9275" y="304800"/>
            <a:ext cx="8229600" cy="4530725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Hy</a:t>
            </a:r>
            <a:r>
              <a:rPr lang="en-US" altLang="en-US" b="1" u="sng" smtClean="0"/>
              <a:t>pe</a:t>
            </a:r>
            <a:r>
              <a:rPr lang="en-US" altLang="en-US" b="1" smtClean="0"/>
              <a:t>rtonic </a:t>
            </a:r>
            <a:r>
              <a:rPr lang="en-US" altLang="en-US" smtClean="0"/>
              <a:t>Bloodstream has an osmolarity greater than</a:t>
            </a:r>
            <a:r>
              <a:rPr lang="en-US" altLang="en-US" i="1" smtClean="0"/>
              <a:t> </a:t>
            </a:r>
            <a:r>
              <a:rPr lang="en-US" altLang="en-US" smtClean="0"/>
              <a:t>the red blood cells.</a:t>
            </a:r>
          </a:p>
          <a:p>
            <a:pPr marL="457200" indent="-457200" eaLnBrk="1" hangingPunct="1"/>
            <a:r>
              <a:rPr lang="en-US" altLang="en-US" smtClean="0"/>
              <a:t>Resulting in water loss by the red blood cells causing them to shrink</a:t>
            </a:r>
          </a:p>
        </p:txBody>
      </p:sp>
      <p:sp>
        <p:nvSpPr>
          <p:cNvPr id="665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BD4DC26-87F8-430B-8E77-4F045C2A80C3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40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r="20399" b="71858"/>
          <a:stretch>
            <a:fillRect/>
          </a:stretch>
        </p:blipFill>
        <p:spPr bwMode="auto">
          <a:xfrm>
            <a:off x="228600" y="2743200"/>
            <a:ext cx="3971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64594" r="19933" b="7291"/>
          <a:stretch>
            <a:fillRect/>
          </a:stretch>
        </p:blipFill>
        <p:spPr bwMode="auto">
          <a:xfrm>
            <a:off x="4773613" y="2743200"/>
            <a:ext cx="39719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229600" cy="1524000"/>
          </a:xfrm>
        </p:spPr>
        <p:txBody>
          <a:bodyPr/>
          <a:lstStyle/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en-US" altLang="en-US" sz="4400" b="1" smtClean="0"/>
              <a:t>END OF CHAPTER 9</a:t>
            </a:r>
          </a:p>
        </p:txBody>
      </p:sp>
      <p:sp>
        <p:nvSpPr>
          <p:cNvPr id="675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CBDB20-11E1-4707-82AD-29D6EAFBEC16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7" b="-5373"/>
          <a:stretch>
            <a:fillRect/>
          </a:stretch>
        </p:blipFill>
        <p:spPr>
          <a:xfrm>
            <a:off x="1524000" y="228600"/>
            <a:ext cx="5989638" cy="6019800"/>
          </a:xfrm>
        </p:spPr>
      </p:pic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A0ED556-BFF3-49B5-B4E0-40F24912886B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 bwMode="auto">
          <a:xfrm>
            <a:off x="1905000" y="4572000"/>
            <a:ext cx="5486400" cy="1295400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752600"/>
            <a:ext cx="2362200" cy="457200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1752600"/>
            <a:ext cx="457200" cy="4572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7" b="-5373"/>
          <a:stretch>
            <a:fillRect/>
          </a:stretch>
        </p:blipFill>
        <p:spPr>
          <a:xfrm>
            <a:off x="1524000" y="228600"/>
            <a:ext cx="5989638" cy="6019800"/>
          </a:xfrm>
        </p:spPr>
      </p:pic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37487F6-E6F8-4AA5-8537-CEB2C85B77F1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 bwMode="auto">
          <a:xfrm>
            <a:off x="1905000" y="4572000"/>
            <a:ext cx="5486400" cy="1295400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7" b="-5373"/>
          <a:stretch>
            <a:fillRect/>
          </a:stretch>
        </p:blipFill>
        <p:spPr>
          <a:xfrm>
            <a:off x="1524000" y="228600"/>
            <a:ext cx="5989638" cy="6019800"/>
          </a:xfrm>
        </p:spPr>
      </p:pic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4E494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FB4ECCB-8C70-41EA-B4EB-7FA2ACA5E557}" type="slidenum">
              <a:rPr lang="en-US" altLang="en-US" sz="140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Tx/>
          <a:buChar char="-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Tx/>
          <a:buChar char="-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51798</TotalTime>
  <Words>1748</Words>
  <Application>Microsoft Office PowerPoint</Application>
  <PresentationFormat>On-screen Show (4:3)</PresentationFormat>
  <Paragraphs>283</Paragraphs>
  <Slides>69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Times New Roman</vt:lpstr>
      <vt:lpstr>Verdana</vt:lpstr>
      <vt:lpstr>Wingdings</vt:lpstr>
      <vt:lpstr>Cliff</vt:lpstr>
      <vt:lpstr>ISIS/Draw Sketch</vt:lpstr>
      <vt:lpstr>Chapter Nine</vt:lpstr>
      <vt:lpstr>9.1 Solutions </vt:lpstr>
      <vt:lpstr>9.1 Solutions </vt:lpstr>
      <vt:lpstr>9.2  The Solution Process</vt:lpstr>
      <vt:lpstr>4.10 Criteria for a Molecule to be Nonpolar</vt:lpstr>
      <vt:lpstr>4.10 Criteria for a Molecule to be Nonpolar</vt:lpstr>
      <vt:lpstr>PowerPoint Presentation</vt:lpstr>
      <vt:lpstr>PowerPoint Presentation</vt:lpstr>
      <vt:lpstr>PowerPoint Presentation</vt:lpstr>
      <vt:lpstr>9.2  The Solution Process</vt:lpstr>
      <vt:lpstr>PowerPoint Presentation</vt:lpstr>
      <vt:lpstr>9.2  The Solution Process</vt:lpstr>
      <vt:lpstr>9.4 Solubility</vt:lpstr>
      <vt:lpstr>9.4 Solubility</vt:lpstr>
      <vt:lpstr>9.4 Solubility</vt:lpstr>
      <vt:lpstr>9.5  The Effect of Temperature on Solubility</vt:lpstr>
      <vt:lpstr>PowerPoint Presentation</vt:lpstr>
      <vt:lpstr>PowerPoint Presentation</vt:lpstr>
      <vt:lpstr>9.5  Using Solubility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9.7  Ways of Expressing Solution Concentration</vt:lpstr>
      <vt:lpstr>9.7  Ways of Expressing Solution Concentration</vt:lpstr>
      <vt:lpstr>PowerPoint Presentation</vt:lpstr>
      <vt:lpstr>PowerPoint Presentation</vt:lpstr>
      <vt:lpstr>PowerPoint Presentation</vt:lpstr>
      <vt:lpstr>PowerPoint Presentation</vt:lpstr>
      <vt:lpstr>9.8  Dilution</vt:lpstr>
      <vt:lpstr>The Dilution Equation</vt:lpstr>
      <vt:lpstr>9.8  Dilution</vt:lpstr>
      <vt:lpstr>9.8  Dilution</vt:lpstr>
      <vt:lpstr>9.9  Ions in Solution: Electrolytes</vt:lpstr>
      <vt:lpstr>9.9  Ions in Solution: Electrolytes</vt:lpstr>
      <vt:lpstr>9.9  Ions in Solution: Electrolytes</vt:lpstr>
      <vt:lpstr>9.11  Colligative Properties of Solutions</vt:lpstr>
      <vt:lpstr>9.11  Colligative Properties of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9.12 Osmosis and Osmolarity</vt:lpstr>
      <vt:lpstr>PowerPoint Presentation</vt:lpstr>
      <vt:lpstr>PowerPoint Presentation</vt:lpstr>
      <vt:lpstr>9.12 Osmosis and Osmotic Pressure</vt:lpstr>
      <vt:lpstr>PowerPoint Presentation</vt:lpstr>
      <vt:lpstr>PowerPoint Presentation</vt:lpstr>
      <vt:lpstr>9.12 Osmosis</vt:lpstr>
      <vt:lpstr>9.12 Turning Sea Water  into Fresh Water: Reverse Osmosis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Laurie Varites</Manager>
  <Company>Prentice-Hall (c) 2010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09</dc:title>
  <dc:subject>General and Biological Chemistry/McMurry/Castellion/Ballantine_6e</dc:subject>
  <dc:creator>James E. Mayhugh</dc:creator>
  <cp:lastModifiedBy>Outland, Bruce</cp:lastModifiedBy>
  <cp:revision>733</cp:revision>
  <dcterms:created xsi:type="dcterms:W3CDTF">2001-10-29T20:57:57Z</dcterms:created>
  <dcterms:modified xsi:type="dcterms:W3CDTF">2015-03-19T14:23:05Z</dcterms:modified>
</cp:coreProperties>
</file>