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  <p:sldMasterId id="2147483667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5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2262bc6db_2_14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2262bc6db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2262bc6db_2_106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52262bc6db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2262bc6db_2_112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52262bc6db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2262bc6db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2262bc6db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2262bc6db_2_118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52262bc6db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2262bc6db_2_124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52262bc6db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2262bc6db_2_130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52262bc6db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2262bc6db_2_136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52262bc6db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2262bc6db_2_178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52262bc6db_2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2262bc6db_2_141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52262bc6db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2262bc6db_2_151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52262bc6db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2262bc6db_2_67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52262bc6db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2262bc6db_2_168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52262bc6db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2262bc6db_2_173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52262bc6db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2262bc6db_2_183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52262bc6db_2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2262bc6db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2262bc6db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2262bc6db_2_188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52262bc6db_2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2262bc6db_2_72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52262bc6db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2262bc6db_2_78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52262bc6db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2262bc6db_2_83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52262bc6db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2262bc6db_2_62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52262bc6db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2262bc6db_2_88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52262bc6db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2262bc6db_2_94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52262bc6db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2262bc6db_2_100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52262bc6db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7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457200" y="4857750"/>
            <a:ext cx="2133600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2640012" y="4857750"/>
            <a:ext cx="55086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204200" y="4857750"/>
            <a:ext cx="7334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457200" y="1331119"/>
            <a:ext cx="8229600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457200" y="4857750"/>
            <a:ext cx="2133600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2640012" y="4857750"/>
            <a:ext cx="55086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204200" y="4857750"/>
            <a:ext cx="7334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2837259" y="-1048941"/>
            <a:ext cx="346948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457200" y="4857750"/>
            <a:ext cx="2133600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2640012" y="4857750"/>
            <a:ext cx="55086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204200" y="4857750"/>
            <a:ext cx="7334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457200" y="4857750"/>
            <a:ext cx="2133600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2640012" y="4857750"/>
            <a:ext cx="55086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204200" y="4857750"/>
            <a:ext cx="7334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57200" y="1274240"/>
            <a:ext cx="4040188" cy="53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2"/>
          </p:nvPr>
        </p:nvSpPr>
        <p:spPr>
          <a:xfrm>
            <a:off x="457200" y="1837134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3"/>
          </p:nvPr>
        </p:nvSpPr>
        <p:spPr>
          <a:xfrm>
            <a:off x="4645025" y="1274240"/>
            <a:ext cx="4041775" cy="53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4"/>
          </p:nvPr>
        </p:nvSpPr>
        <p:spPr>
          <a:xfrm>
            <a:off x="4645025" y="1837134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dt" idx="10"/>
          </p:nvPr>
        </p:nvSpPr>
        <p:spPr>
          <a:xfrm>
            <a:off x="457200" y="4857750"/>
            <a:ext cx="2133600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ftr" idx="11"/>
          </p:nvPr>
        </p:nvSpPr>
        <p:spPr>
          <a:xfrm>
            <a:off x="2640012" y="4857750"/>
            <a:ext cx="55086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8204200" y="4857750"/>
            <a:ext cx="7334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457200" y="1330452"/>
            <a:ext cx="4038600" cy="346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/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2"/>
          </p:nvPr>
        </p:nvSpPr>
        <p:spPr>
          <a:xfrm>
            <a:off x="4648200" y="1330452"/>
            <a:ext cx="4038600" cy="346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457200" y="4857750"/>
            <a:ext cx="2133600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2640012" y="4857750"/>
            <a:ext cx="55086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204200" y="4857750"/>
            <a:ext cx="7334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0" y="0"/>
            <a:ext cx="9144000" cy="385167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0" y="3845719"/>
            <a:ext cx="9144000" cy="3452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57200" y="1331119"/>
            <a:ext cx="8229600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457200" y="4857750"/>
            <a:ext cx="2133600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2640012" y="4857750"/>
            <a:ext cx="55086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204200" y="4857750"/>
            <a:ext cx="7334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0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0" y="1077515"/>
            <a:ext cx="9144000" cy="333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>
              <a:srgbClr val="000000">
                <a:alpha val="5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0" y="0"/>
            <a:ext cx="9144000" cy="107513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3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57200" y="1331119"/>
            <a:ext cx="8229600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457200" y="4857750"/>
            <a:ext cx="2133600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2640012" y="4857750"/>
            <a:ext cx="55086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204200" y="4857750"/>
            <a:ext cx="733425" cy="20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mes New Roman"/>
              <a:buNone/>
              <a:defRPr sz="1200" b="0" i="1" u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studen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itary.com/join-armed-forces/asva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monapp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planner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tionplanner.com/" TargetMode="External"/><Relationship Id="rId3" Type="http://schemas.openxmlformats.org/officeDocument/2006/relationships/hyperlink" Target="http://www.methacton.org/" TargetMode="External"/><Relationship Id="rId7" Type="http://schemas.openxmlformats.org/officeDocument/2006/relationships/hyperlink" Target="http://www.nacacnet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ctstudent.org/" TargetMode="External"/><Relationship Id="rId5" Type="http://schemas.openxmlformats.org/officeDocument/2006/relationships/hyperlink" Target="http://www.collegeboard.org" TargetMode="External"/><Relationship Id="rId10" Type="http://schemas.openxmlformats.org/officeDocument/2006/relationships/hyperlink" Target="http://www.fafsa.gov/" TargetMode="External"/><Relationship Id="rId4" Type="http://schemas.openxmlformats.org/officeDocument/2006/relationships/hyperlink" Target="http://connection.naviance.com/methacton" TargetMode="External"/><Relationship Id="rId9" Type="http://schemas.openxmlformats.org/officeDocument/2006/relationships/hyperlink" Target="http://www.fastweb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ac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.collegeboard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ctrTitle" idx="4294967295"/>
          </p:nvPr>
        </p:nvSpPr>
        <p:spPr>
          <a:xfrm>
            <a:off x="609600" y="1371600"/>
            <a:ext cx="80772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3000"/>
              <a:buFont typeface="Corbel"/>
              <a:buNone/>
            </a:pPr>
            <a:r>
              <a:rPr lang="en" sz="30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Junior Presentation – Spring 201</a:t>
            </a:r>
            <a:r>
              <a:rPr lang="en" sz="3000">
                <a:solidFill>
                  <a:srgbClr val="FFC700"/>
                </a:solidFill>
              </a:rPr>
              <a:t>9</a:t>
            </a:r>
            <a:r>
              <a:rPr lang="en" sz="30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" sz="30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30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1"/>
          </p:nvPr>
        </p:nvSpPr>
        <p:spPr>
          <a:xfrm>
            <a:off x="609600" y="114300"/>
            <a:ext cx="80772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20"/>
              <a:buNone/>
            </a:pPr>
            <a:r>
              <a:rPr lang="en" sz="5400" b="1" i="0" u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Post-High School Planning </a:t>
            </a:r>
            <a:endParaRPr/>
          </a:p>
        </p:txBody>
      </p:sp>
      <p:pic>
        <p:nvPicPr>
          <p:cNvPr id="111" name="Google Shape;111;p21" descr="C:\Users\SOlitsky\AppData\Local\Microsoft\Windows\Temporary Internet Files\Content.IE5\EV3CDINY\MC900434403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2400300"/>
            <a:ext cx="1787128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ACT Testing</a:t>
            </a:r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1"/>
          </p:nvPr>
        </p:nvSpPr>
        <p:spPr>
          <a:xfrm>
            <a:off x="457200" y="1115826"/>
            <a:ext cx="8229600" cy="40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Tests on what you have learned vs. what you are “supposed to know”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Math, English, Science, and Writing (optional but recommended)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Register online at ACTStudent.org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Accepted by all colleges – no preference for SAT or ACT, can take both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Out of 36 points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ACT Registration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457200" y="1331119"/>
            <a:ext cx="8229600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574675" marR="0" lvl="1" indent="-33528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574675" marR="0" lvl="1" indent="-4724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Noto Sans Symbols"/>
              <a:buChar char="▪"/>
            </a:pPr>
            <a:r>
              <a:rPr lang="en" sz="27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April 1</a:t>
            </a:r>
            <a:r>
              <a:rPr lang="en" sz="2700" b="1"/>
              <a:t>3</a:t>
            </a:r>
            <a:r>
              <a:rPr lang="en" sz="27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endParaRPr sz="2700" b="1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574675" marR="0" lvl="1" indent="-47244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Registration – March </a:t>
            </a:r>
            <a:r>
              <a:rPr lang="en" sz="2400"/>
              <a:t>8</a:t>
            </a: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endParaRPr sz="2700" b="1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574675" marR="0" lvl="1" indent="-4724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Noto Sans Symbols"/>
              <a:buChar char="▪"/>
            </a:pPr>
            <a:r>
              <a:rPr lang="en" sz="27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June </a:t>
            </a:r>
            <a:r>
              <a:rPr lang="en" sz="2700" b="1"/>
              <a:t>8</a:t>
            </a:r>
            <a:r>
              <a:rPr lang="en" sz="27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endParaRPr sz="2700" b="1"/>
          </a:p>
          <a:p>
            <a:pPr marL="574675" marR="0" lvl="1" indent="-47244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Registration – May </a:t>
            </a:r>
            <a:r>
              <a:rPr lang="en" sz="2400"/>
              <a:t>3</a:t>
            </a:r>
            <a:r>
              <a:rPr lang="en" sz="2400" baseline="30000"/>
              <a:t>rd</a:t>
            </a:r>
            <a:endParaRPr sz="2400" baseline="30000"/>
          </a:p>
          <a:p>
            <a:pPr marL="574675" marR="0" lvl="1" indent="-47244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Noto Sans Symbols"/>
              <a:buChar char="▪"/>
            </a:pPr>
            <a:r>
              <a:rPr lang="en" sz="27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July 1</a:t>
            </a:r>
            <a:r>
              <a:rPr lang="en" sz="2700" b="1"/>
              <a:t>3</a:t>
            </a:r>
            <a:r>
              <a:rPr lang="en" sz="2700" b="1" i="0" u="none" strike="noStrike" cap="none" baseline="30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r>
              <a:rPr lang="en" sz="3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3000"/>
          </a:p>
          <a:p>
            <a:pPr marL="574675" marR="0" lvl="1" indent="-47244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Registration – June 1</a:t>
            </a:r>
            <a:r>
              <a:rPr lang="en" sz="2400"/>
              <a:t>4th </a:t>
            </a: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839787" marR="0" lvl="2" indent="-35559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574675" marR="0" lvl="1" indent="-457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" sz="270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www.actstudent.org</a:t>
            </a:r>
            <a:r>
              <a:rPr lang="en" sz="2700" b="1" i="0" u="sng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pic>
        <p:nvPicPr>
          <p:cNvPr id="173" name="Google Shape;173;p31" descr="http://t0.gstatic.com/images?q=tbn:ANd9GcSqG2_EiBWNFtGWnvE6dDigwTWrrJBE7ovsqlq2K7Ik52MJw8u3fw:www.conejousd.org/portals/44/Pictures/Logos/act_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7075" y="1200150"/>
            <a:ext cx="1207294" cy="1207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457200" y="116586"/>
            <a:ext cx="8229600" cy="939600"/>
          </a:xfrm>
          <a:prstGeom prst="rect">
            <a:avLst/>
          </a:prstGeom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ASVAB</a:t>
            </a:r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body" idx="1"/>
          </p:nvPr>
        </p:nvSpPr>
        <p:spPr>
          <a:xfrm>
            <a:off x="457200" y="1331119"/>
            <a:ext cx="8229600" cy="3469500"/>
          </a:xfrm>
          <a:prstGeom prst="rect">
            <a:avLst/>
          </a:prstGeom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Armed Services Vocational Aptitude Battery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❏"/>
            </a:pPr>
            <a:r>
              <a:rPr lang="en"/>
              <a:t>The ASVAB is a multi-aptitude test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Determines eligibility to enlist in the military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Identify which career options you qualify for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Administered at Methacton each spring.</a:t>
            </a:r>
            <a:endParaRPr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❏"/>
            </a:pPr>
            <a:r>
              <a:rPr lang="en"/>
              <a:t>Practice for the ASVAB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https://www.military.com/join-armed-forces/asvab</a:t>
            </a:r>
            <a:endParaRPr sz="24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050"/>
              <a:buFont typeface="Corbel"/>
              <a:buNone/>
            </a:pPr>
            <a:r>
              <a:rPr lang="en" sz="405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Familiarize Yourself with Naviance…</a:t>
            </a:r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381000" y="1200150"/>
            <a:ext cx="84582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◼"/>
            </a:pPr>
            <a:r>
              <a:rPr lang="en" sz="2600"/>
              <a:t>Career &amp; </a:t>
            </a:r>
            <a:r>
              <a:rPr lang="en" sz="26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College Research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◼"/>
            </a:pPr>
            <a:r>
              <a:rPr lang="en" sz="26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Request your transcript/indicate you have applied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◼"/>
            </a:pPr>
            <a:r>
              <a:rPr lang="en" sz="26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See </a:t>
            </a:r>
            <a:r>
              <a:rPr lang="en" sz="2600"/>
              <a:t>past</a:t>
            </a:r>
            <a:r>
              <a:rPr lang="en" sz="26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Methacton grads</a:t>
            </a:r>
            <a:r>
              <a:rPr lang="en" sz="2600"/>
              <a:t>  and acceptances </a:t>
            </a:r>
            <a:r>
              <a:rPr lang="en" sz="26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based on their GPA and SAT or ACT scores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◼"/>
            </a:pPr>
            <a:r>
              <a:rPr lang="en" sz="26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Keep track of your transcript requests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◼"/>
            </a:pPr>
            <a:r>
              <a:rPr lang="en" sz="26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Sign up for upcoming college rep visits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◼"/>
            </a:pPr>
            <a:r>
              <a:rPr lang="en" sz="26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Scholarship search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◼"/>
            </a:pPr>
            <a:r>
              <a:rPr lang="en" sz="26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Road Trip Nation (also part of College Bd)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◼"/>
            </a:pPr>
            <a:r>
              <a:rPr lang="en" sz="26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NOW’S THE TIME TO BE EXPLORING NAVIANCE!</a:t>
            </a:r>
            <a:endParaRPr/>
          </a:p>
          <a:p>
            <a:pPr marL="438150" marR="0" lvl="0" indent="-18700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6" name="Google Shape;186;p33" descr="C:\Program Files\Microsoft Office\MEDIA\CAGCAT10\j0195384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2857500"/>
            <a:ext cx="1346597" cy="1375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050"/>
              <a:buFont typeface="Corbel"/>
              <a:buNone/>
            </a:pPr>
            <a:r>
              <a:rPr lang="en" sz="405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Things to consider when looking for colleges</a:t>
            </a:r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body" idx="1"/>
          </p:nvPr>
        </p:nvSpPr>
        <p:spPr>
          <a:xfrm>
            <a:off x="228600" y="1200150"/>
            <a:ext cx="77724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Major 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Size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Selectivity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Location 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Cost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Activities/Campus Life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Sports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Internships and job placement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Attend college fairs</a:t>
            </a:r>
            <a:endParaRPr/>
          </a:p>
        </p:txBody>
      </p:sp>
      <p:pic>
        <p:nvPicPr>
          <p:cNvPr id="193" name="Google Shape;193;p34" descr="C:\Users\SOlitsky\AppData\Local\Microsoft\Windows\Temporary Internet Files\Content.IE5\TRHEU730\MC90044571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5375" y="1257300"/>
            <a:ext cx="1974056" cy="194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Visit, Visit, Visit…</a:t>
            </a:r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body" idx="1"/>
          </p:nvPr>
        </p:nvSpPr>
        <p:spPr>
          <a:xfrm>
            <a:off x="457200" y="1167200"/>
            <a:ext cx="8229600" cy="3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Visiting a school is the best way to know if that school is a good fit for you</a:t>
            </a:r>
            <a:endParaRPr/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Some schools track visits</a:t>
            </a:r>
            <a:endParaRPr/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Sit in on classes</a:t>
            </a:r>
            <a:endParaRPr/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Make appointments to speak with faculty</a:t>
            </a:r>
            <a:endParaRPr/>
          </a:p>
          <a:p>
            <a:pPr marL="438150" marR="0" lvl="0" indent="-2428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4500" b="1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Visit when school is in session</a:t>
            </a:r>
            <a:endParaRPr/>
          </a:p>
        </p:txBody>
      </p:sp>
      <p:pic>
        <p:nvPicPr>
          <p:cNvPr id="200" name="Google Shape;200;p35" descr="C:\Users\SOlitsky\AppData\Local\Microsoft\Windows\Temporary Internet Files\Content.IE5\UY7SHRAZ\MC900056794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155972"/>
            <a:ext cx="1639490" cy="801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</a:pPr>
            <a:r>
              <a:rPr lang="en"/>
              <a:t>Types of </a:t>
            </a:r>
            <a:r>
              <a:rPr lang="en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Application</a:t>
            </a:r>
            <a:r>
              <a:rPr lang="en"/>
              <a:t>s</a:t>
            </a: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6" name="Google Shape;206;p36"/>
          <p:cNvSpPr txBox="1">
            <a:spLocks noGrp="1"/>
          </p:cNvSpPr>
          <p:nvPr>
            <p:ph type="body" idx="1"/>
          </p:nvPr>
        </p:nvSpPr>
        <p:spPr>
          <a:xfrm>
            <a:off x="457200" y="1331119"/>
            <a:ext cx="8229600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/>
              <a:t>Institutional specific</a:t>
            </a:r>
            <a:endParaRPr/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"/>
              <a:t>Coalition</a:t>
            </a:r>
            <a:endParaRPr/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3200" b="0" i="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www.commmonapp.org</a:t>
            </a:r>
            <a:endParaRPr/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Over 7</a:t>
            </a:r>
            <a:r>
              <a:rPr lang="en"/>
              <a:t>5</a:t>
            </a: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0 colleges accept this form. </a:t>
            </a: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Essay prompts are already out for next year’s application.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Types of admissions</a:t>
            </a: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2" name="Google Shape;212;p37"/>
          <p:cNvSpPr txBox="1">
            <a:spLocks noGrp="1"/>
          </p:cNvSpPr>
          <p:nvPr>
            <p:ph type="body" idx="1"/>
          </p:nvPr>
        </p:nvSpPr>
        <p:spPr>
          <a:xfrm>
            <a:off x="457200" y="1331119"/>
            <a:ext cx="8229600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Regular Decision (most common)</a:t>
            </a:r>
            <a:endParaRPr sz="24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" sz="2400"/>
              <a:t>Open Admissions (community colleges)</a:t>
            </a:r>
            <a:endParaRPr sz="2400"/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Early Action </a:t>
            </a:r>
            <a:r>
              <a:rPr lang="en" sz="2400"/>
              <a:t>(Non Binding)</a:t>
            </a:r>
            <a:endParaRPr sz="2400"/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Early Decision (Binding)</a:t>
            </a:r>
            <a:endParaRPr sz="2400"/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Rolling Admission (apply any</a:t>
            </a:r>
            <a:r>
              <a:rPr lang="en" sz="2400"/>
              <a:t>time and decisions will be shared)</a:t>
            </a:r>
            <a:endParaRPr sz="2400"/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Restrictive Early Action </a:t>
            </a:r>
            <a:r>
              <a:rPr lang="en" sz="2400"/>
              <a:t>(can not apply to two schools offering this).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Student Resume</a:t>
            </a:r>
            <a:endParaRPr/>
          </a:p>
        </p:txBody>
      </p:sp>
      <p:sp>
        <p:nvSpPr>
          <p:cNvPr id="218" name="Google Shape;218;p38"/>
          <p:cNvSpPr txBox="1">
            <a:spLocks noGrp="1"/>
          </p:cNvSpPr>
          <p:nvPr>
            <p:ph type="body" idx="1"/>
          </p:nvPr>
        </p:nvSpPr>
        <p:spPr>
          <a:xfrm>
            <a:off x="342900" y="1367625"/>
            <a:ext cx="8458200" cy="3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◼"/>
            </a:pPr>
            <a:r>
              <a:rPr lang="en" sz="26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You should already have a resume on Naviance</a:t>
            </a:r>
            <a:endParaRPr/>
          </a:p>
          <a:p>
            <a:pPr marL="43815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◼"/>
            </a:pPr>
            <a:r>
              <a:rPr lang="en" sz="26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Make sure you keep this updated, it is a live document!</a:t>
            </a:r>
            <a:endParaRPr/>
          </a:p>
          <a:p>
            <a:pPr marL="43815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◼"/>
            </a:pPr>
            <a:r>
              <a:rPr lang="en" sz="26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You can share with colleges.</a:t>
            </a:r>
            <a:endParaRPr/>
          </a:p>
          <a:p>
            <a:pPr marL="43815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◼"/>
            </a:pPr>
            <a:r>
              <a:rPr lang="en" sz="2600"/>
              <a:t>Make the changes noted by your teacher.</a:t>
            </a:r>
            <a:endParaRPr/>
          </a:p>
          <a:p>
            <a:pPr marL="43815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◼"/>
            </a:pPr>
            <a:r>
              <a:rPr lang="en" sz="2600" b="0" i="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www.educationplanner.com</a:t>
            </a:r>
            <a:r>
              <a:rPr lang="en" sz="26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- has a page on building resumes.  </a:t>
            </a:r>
            <a:endParaRPr/>
          </a:p>
          <a:p>
            <a:pPr marL="43815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◼"/>
            </a:pPr>
            <a:r>
              <a:rPr lang="en" sz="26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Counselors can help you write one. </a:t>
            </a:r>
            <a:endParaRPr/>
          </a:p>
          <a:p>
            <a:pPr marL="1425575" marR="0" lvl="4" indent="-182562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E88651"/>
              </a:buClr>
              <a:buSzPts val="2600"/>
              <a:buFont typeface="Noto Sans Symbols"/>
              <a:buNone/>
            </a:pPr>
            <a:r>
              <a:rPr lang="en" sz="2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                             </a:t>
            </a:r>
            <a:endParaRPr/>
          </a:p>
          <a:p>
            <a:pPr marL="43815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18700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Letters of Recommendation</a:t>
            </a: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4" name="Google Shape;224;p39"/>
          <p:cNvSpPr txBox="1">
            <a:spLocks noGrp="1"/>
          </p:cNvSpPr>
          <p:nvPr>
            <p:ph type="body" idx="1"/>
          </p:nvPr>
        </p:nvSpPr>
        <p:spPr>
          <a:xfrm>
            <a:off x="457200" y="1331119"/>
            <a:ext cx="8229600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Start thinking about a few teachers now.</a:t>
            </a: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"/>
              <a:t>Counselors can/will also write them.</a:t>
            </a:r>
            <a:endParaRPr/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Does not have to be from your top grade classes.  </a:t>
            </a:r>
            <a:endParaRPr/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Be aware that some colleges want a specific number.  </a:t>
            </a: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Example:  if they require one and you ask two teachers, the first to submit will count.  </a:t>
            </a:r>
            <a:endParaRPr/>
          </a:p>
          <a:p>
            <a:pPr marL="438150" marR="0" lvl="0" indent="-19716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What Should I Be Doing Now?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457200" y="1059600"/>
            <a:ext cx="8229600" cy="4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514350" marR="0" lvl="0" indent="-5041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AutoNum type="arabicPeriod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Meet with your counselor!</a:t>
            </a:r>
            <a:endParaRPr sz="2400"/>
          </a:p>
          <a:p>
            <a:pPr marL="514350" marR="0" lvl="0" indent="-5041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AutoNum type="arabicPeriod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Review your transcript with your counselor</a:t>
            </a:r>
            <a:endParaRPr sz="2400"/>
          </a:p>
          <a:p>
            <a:pPr marL="514350" marR="0" lvl="0" indent="-5041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AutoNum type="arabicPeriod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Familiarize yourself with NAVIANCE, collegeboard.org and actstudent.org</a:t>
            </a:r>
            <a:endParaRPr sz="2400"/>
          </a:p>
          <a:p>
            <a:pPr marL="514350" marR="0" lvl="0" indent="-5041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AutoNum type="arabicPeriod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Look into career interests. </a:t>
            </a:r>
            <a:endParaRPr sz="2400"/>
          </a:p>
          <a:p>
            <a:pPr marL="514350" marR="0" lvl="0" indent="-5041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AutoNum type="arabicPeriod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Make a list of schools that interest you</a:t>
            </a:r>
            <a:endParaRPr sz="2400"/>
          </a:p>
          <a:p>
            <a:pPr marL="514350" marR="0" lvl="0" indent="-5041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AutoNum type="arabicPeriod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Schedule college visits</a:t>
            </a:r>
            <a:endParaRPr sz="2400"/>
          </a:p>
          <a:p>
            <a:pPr marL="514350" marR="0" lvl="0" indent="-5041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AutoNum type="arabicPeriod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Register for SAT’s and/or ACT’s</a:t>
            </a:r>
            <a:endParaRPr sz="2400"/>
          </a:p>
          <a:p>
            <a:pPr marL="514350" marR="0" lvl="0" indent="-5041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AutoNum type="arabicPeriod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Teacher recommendations?</a:t>
            </a:r>
            <a:endParaRPr sz="2400"/>
          </a:p>
          <a:p>
            <a:pPr marL="514350" marR="0" lvl="0" indent="-5041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AutoNum type="arabicPeriod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Update your resume – live document</a:t>
            </a:r>
            <a:endParaRPr sz="2400"/>
          </a:p>
          <a:p>
            <a:pPr marL="514350" marR="0" lvl="0" indent="-5041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AutoNum type="arabicPeriod"/>
            </a:pPr>
            <a:r>
              <a:rPr lang="en" sz="2400"/>
              <a:t>Check resources on Class of 2020 GC</a:t>
            </a:r>
            <a:endParaRPr sz="2400"/>
          </a:p>
          <a:p>
            <a:pPr marL="514350" marR="0" lvl="0" indent="-3771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Times New Roman"/>
              <a:buNone/>
            </a:pPr>
            <a:endParaRPr sz="27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1819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85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Financial Aid/Scholarships	$$</a:t>
            </a: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0" name="Google Shape;230;p40"/>
          <p:cNvSpPr txBox="1">
            <a:spLocks noGrp="1"/>
          </p:cNvSpPr>
          <p:nvPr>
            <p:ph type="body" idx="1"/>
          </p:nvPr>
        </p:nvSpPr>
        <p:spPr>
          <a:xfrm>
            <a:off x="550250" y="973925"/>
            <a:ext cx="8375700" cy="4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❖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Numerous opportunities out there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❖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Fastweb.com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❖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Schollyapp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❖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National Scholarship Search in Naviance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❖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Local service organizations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❖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Parent or Student Employer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❖"/>
            </a:pPr>
            <a:r>
              <a:rPr lang="en" sz="2400"/>
              <a:t>MHS Counseling page has 17 sources listed.</a:t>
            </a: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None/>
            </a:pPr>
            <a:r>
              <a:rPr lang="en" sz="2400" b="1" i="0" u="none" strike="noStrike" cap="none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It is never too early to start looking for opportunities. </a:t>
            </a:r>
            <a:endParaRPr/>
          </a:p>
          <a:p>
            <a:pPr marL="438150" marR="0" lvl="0" indent="-19716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1" i="0" u="none" strike="noStrike" cap="none">
              <a:solidFill>
                <a:srgbClr val="00B05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Additional Resources</a:t>
            </a:r>
            <a:endParaRPr/>
          </a:p>
        </p:txBody>
      </p:sp>
      <p:sp>
        <p:nvSpPr>
          <p:cNvPr id="236" name="Google Shape;236;p41"/>
          <p:cNvSpPr txBox="1">
            <a:spLocks noGrp="1"/>
          </p:cNvSpPr>
          <p:nvPr>
            <p:ph type="body" idx="1"/>
          </p:nvPr>
        </p:nvSpPr>
        <p:spPr>
          <a:xfrm>
            <a:off x="457200" y="963850"/>
            <a:ext cx="8229600" cy="4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17475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" sz="2800" b="0" i="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www.methacton.org</a:t>
            </a:r>
            <a:r>
              <a:rPr lang="en" sz="2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(go to the counseling link)</a:t>
            </a:r>
            <a:endParaRPr sz="2800"/>
          </a:p>
          <a:p>
            <a:pPr marL="117475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" sz="2800" b="0" i="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http://connection.naviance.com/methacton</a:t>
            </a:r>
            <a:endParaRPr sz="2800"/>
          </a:p>
          <a:p>
            <a:pPr marL="117475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" sz="2800" u="sng">
                <a:solidFill>
                  <a:schemeClr val="hlink"/>
                </a:solidFill>
                <a:hlinkClick r:id="rId5"/>
              </a:rPr>
              <a:t>www.collegeboard.org</a:t>
            </a:r>
            <a:r>
              <a:rPr lang="en" sz="2800"/>
              <a:t> (Big Futures)</a:t>
            </a:r>
            <a:endParaRPr sz="2800"/>
          </a:p>
          <a:p>
            <a:pPr marL="117475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" sz="2800" b="0" i="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6"/>
              </a:rPr>
              <a:t>www.actstudent.org</a:t>
            </a:r>
            <a:endParaRPr sz="2800"/>
          </a:p>
          <a:p>
            <a:pPr marL="117475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" sz="2800" b="0" i="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7"/>
              </a:rPr>
              <a:t>www.nacacnet.org</a:t>
            </a:r>
            <a:endParaRPr sz="2800" b="0" i="0" u="none">
              <a:solidFill>
                <a:srgbClr val="33CC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17475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" sz="2800" b="0" i="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8"/>
              </a:rPr>
              <a:t>www.educationplanner.com</a:t>
            </a:r>
            <a:endParaRPr sz="2800"/>
          </a:p>
          <a:p>
            <a:pPr marL="117475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" sz="2800" b="0" i="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9"/>
              </a:rPr>
              <a:t>www.fastweb.com</a:t>
            </a:r>
            <a:endParaRPr sz="2800"/>
          </a:p>
          <a:p>
            <a:pPr marL="117475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" sz="2800" b="0" i="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10"/>
              </a:rPr>
              <a:t>www.fafsa.gov</a:t>
            </a:r>
            <a:endParaRPr sz="2800"/>
          </a:p>
          <a:p>
            <a:pPr marL="117475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endParaRPr sz="16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174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730250" marR="0" lvl="1" indent="-1130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17684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College Fair Information</a:t>
            </a:r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body" idx="1"/>
          </p:nvPr>
        </p:nvSpPr>
        <p:spPr>
          <a:xfrm>
            <a:off x="457200" y="1331119"/>
            <a:ext cx="8229600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b="1"/>
              <a:t>Spring-Ford H.S. </a:t>
            </a:r>
            <a:endParaRPr b="1"/>
          </a:p>
          <a:p>
            <a:pPr marL="73025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en" b="1"/>
              <a:t>Wednesday, March 20 6:00-8:00 </a:t>
            </a:r>
            <a:endParaRPr b="1"/>
          </a:p>
          <a:p>
            <a:pPr marL="438150" marR="0" lvl="0" indent="-3089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3200" b="1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Monday, April </a:t>
            </a:r>
            <a:r>
              <a:rPr lang="en" b="1"/>
              <a:t>8</a:t>
            </a:r>
            <a:r>
              <a:rPr lang="en" sz="3200" b="1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201</a:t>
            </a:r>
            <a:r>
              <a:rPr lang="en" b="1"/>
              <a:t>9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" sz="2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6:</a:t>
            </a:r>
            <a:r>
              <a:rPr lang="en" b="1"/>
              <a:t>30</a:t>
            </a:r>
            <a:r>
              <a:rPr lang="en" sz="2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p.m. - 9:00 p.m.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" sz="2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Valley Forge Casino, King of Prussia</a:t>
            </a:r>
            <a:endParaRPr/>
          </a:p>
          <a:p>
            <a:pPr marL="438150" marR="0" lvl="0" indent="-3749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Come prepared to look at specific colleges/universities.</a:t>
            </a: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3749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" sz="2400"/>
              <a:t>List of colleges in attendance is posted outside the counseling office</a:t>
            </a:r>
            <a:endParaRPr sz="2400"/>
          </a:p>
          <a:p>
            <a:pPr marL="438150" marR="0" lvl="0" indent="-3749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www.pacac.org</a:t>
            </a:r>
            <a:r>
              <a:rPr lang="en" sz="2400"/>
              <a:t> for more information.</a:t>
            </a:r>
            <a:endParaRPr sz="2400"/>
          </a:p>
          <a:p>
            <a:pPr marL="438150" marR="0" lvl="0" indent="-1565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1565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>
            <a:spLocks noGrp="1"/>
          </p:cNvSpPr>
          <p:nvPr>
            <p:ph type="title"/>
          </p:nvPr>
        </p:nvSpPr>
        <p:spPr>
          <a:xfrm>
            <a:off x="457200" y="116586"/>
            <a:ext cx="8229600" cy="939600"/>
          </a:xfrm>
          <a:prstGeom prst="rect">
            <a:avLst/>
          </a:prstGeom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to do between now and August?</a:t>
            </a:r>
            <a:endParaRPr sz="3600"/>
          </a:p>
        </p:txBody>
      </p:sp>
      <p:sp>
        <p:nvSpPr>
          <p:cNvPr id="248" name="Google Shape;248;p43"/>
          <p:cNvSpPr txBox="1">
            <a:spLocks noGrp="1"/>
          </p:cNvSpPr>
          <p:nvPr>
            <p:ph type="body" idx="1"/>
          </p:nvPr>
        </p:nvSpPr>
        <p:spPr>
          <a:xfrm>
            <a:off x="457200" y="1331119"/>
            <a:ext cx="8229600" cy="3469500"/>
          </a:xfrm>
          <a:prstGeom prst="rect">
            <a:avLst/>
          </a:prstGeom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" sz="2400"/>
              <a:t>Clean up your social media accounts.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" sz="2400"/>
              <a:t>Set up a brand new email account for college applications only.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" sz="2400"/>
              <a:t>Register for SAT, ACT, or ASVAB per your goals.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" sz="2400"/>
              <a:t>Get a handle on the Common Application, you can actually begin this process now.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" sz="2400"/>
              <a:t>Use Big Futures and or Naviance to search for colleges. 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Goal </a:t>
            </a:r>
            <a:r>
              <a:rPr lang="en"/>
              <a:t>S</a:t>
            </a:r>
            <a:r>
              <a:rPr lang="en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etting</a:t>
            </a: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4" name="Google Shape;254;p44"/>
          <p:cNvSpPr txBox="1">
            <a:spLocks noGrp="1"/>
          </p:cNvSpPr>
          <p:nvPr>
            <p:ph type="body" idx="1"/>
          </p:nvPr>
        </p:nvSpPr>
        <p:spPr>
          <a:xfrm>
            <a:off x="457200" y="1331119"/>
            <a:ext cx="8229600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to Naviance 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to </a:t>
            </a:r>
            <a:r>
              <a:rPr lang="en"/>
              <a:t>My Planner and task.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Look at the task </a:t>
            </a: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(MHS post-high</a:t>
            </a:r>
            <a:r>
              <a:rPr lang="en" sz="2400"/>
              <a:t> school planning)</a:t>
            </a:r>
            <a:r>
              <a:rPr lang="en"/>
              <a:t> </a:t>
            </a: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and complete the </a:t>
            </a:r>
            <a:r>
              <a:rPr lang="en"/>
              <a:t>request</a:t>
            </a: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730250" marR="0" lvl="1" indent="-322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What are your next steps for post HS planning?</a:t>
            </a:r>
            <a:endParaRPr sz="2400"/>
          </a:p>
          <a:p>
            <a:pPr marL="730250" marR="0" lvl="1" indent="-322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How might you accomplish some of these within the next three months?</a:t>
            </a:r>
            <a:endParaRPr sz="2400"/>
          </a:p>
          <a:p>
            <a:pPr marL="995362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" sz="1800"/>
              <a:t>Feel free to note any resources you may need to accomplish these goals. </a:t>
            </a:r>
            <a:endParaRPr sz="1800"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1565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Meet with your counselor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533400" y="1166813"/>
            <a:ext cx="7772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92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</a:pPr>
            <a:r>
              <a:rPr lang="en" sz="24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Your counselor is here to help you… the more we get to know you, the more assistance we can provide with…</a:t>
            </a:r>
            <a:endParaRPr sz="2400"/>
          </a:p>
          <a:p>
            <a:pPr marL="730250" marR="0" lvl="1" indent="-271144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Review your transcript</a:t>
            </a:r>
            <a:endParaRPr sz="2400"/>
          </a:p>
          <a:p>
            <a:pPr marL="730250" marR="0" lvl="1" indent="-271144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Creating a list of sch</a:t>
            </a:r>
            <a:r>
              <a:rPr lang="en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ools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730250" marR="0" lvl="1" indent="-271144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Char char="▪"/>
            </a:pPr>
            <a:r>
              <a:rPr lang="en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Work and military options</a:t>
            </a: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730250" marR="0" lvl="1" indent="-271144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Course selection – are you challenging yourself??</a:t>
            </a:r>
            <a:endParaRPr sz="2400"/>
          </a:p>
          <a:p>
            <a:pPr marL="730250" marR="0" lvl="1" indent="-271144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College application process</a:t>
            </a:r>
            <a:endParaRPr sz="2400"/>
          </a:p>
          <a:p>
            <a:pPr marL="730250" marR="0" lvl="1" indent="-271144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Scholarship opportunities</a:t>
            </a:r>
            <a:endParaRPr sz="2400"/>
          </a:p>
          <a:p>
            <a:pPr marL="730250" marR="0" lvl="1" indent="-271144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Stress management! – We know this is a stressful time!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Transcript Release Form	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457200" y="1331119"/>
            <a:ext cx="8229600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Take home copy of the Transcript Release Form for </a:t>
            </a:r>
            <a:r>
              <a:rPr lang="en"/>
              <a:t>parent/guardian to sign.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This form must be turned in to one of the counseling secretaries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If we do not have a form on file, we cannot send your transcript out to your colleges/scholarships/coaches, etc…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Review Your Transcript</a:t>
            </a: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457200" y="1331119"/>
            <a:ext cx="8229600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2454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Review all course listings (9-12)</a:t>
            </a:r>
            <a:endParaRPr/>
          </a:p>
          <a:p>
            <a:pPr marL="438150" marR="0" lvl="0" indent="-2454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Final grades</a:t>
            </a:r>
            <a:endParaRPr/>
          </a:p>
          <a:p>
            <a:pPr marL="438150" marR="0" lvl="0" indent="-2454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Weighted vs. unweighted GPA</a:t>
            </a:r>
            <a:endParaRPr/>
          </a:p>
          <a:p>
            <a:pPr marL="438150" marR="0" lvl="0" indent="-2454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Credits towards graduation</a:t>
            </a:r>
            <a:endParaRPr/>
          </a:p>
          <a:p>
            <a:pPr marL="438150" marR="0" lvl="0" indent="-2454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◼"/>
            </a:pPr>
            <a:r>
              <a:rPr lang="en" sz="32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Official vs. unofficial</a:t>
            </a: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2454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◼"/>
            </a:pPr>
            <a:r>
              <a:rPr lang="en"/>
              <a:t>Self Report Colleges - Be aware of who needs this  </a:t>
            </a:r>
            <a:endParaRPr/>
          </a:p>
          <a:p>
            <a:pPr marL="438150" marR="0" lvl="0" indent="-1565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PSAT’s/O</a:t>
            </a:r>
            <a:r>
              <a:rPr lang="en"/>
              <a:t>pportunity Scholarship</a:t>
            </a: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457200" y="1331119"/>
            <a:ext cx="8229600" cy="346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14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Scores are available in your College Board accounts </a:t>
            </a: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3114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◼"/>
            </a:pPr>
            <a:r>
              <a:rPr lang="en" sz="2400"/>
              <a:t>www.collegeboard.org</a:t>
            </a:r>
            <a:endParaRPr/>
          </a:p>
          <a:p>
            <a:pPr marL="730250" marR="0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Utilize Khan Academy for free test prep</a:t>
            </a:r>
            <a:endParaRPr/>
          </a:p>
          <a:p>
            <a:pPr marL="995362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 hours of KA prep has an average increase of 115 pts.</a:t>
            </a: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730250" marR="0" lvl="1" indent="-3225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Opportunity Scholarship</a:t>
            </a:r>
            <a:endParaRPr sz="2400"/>
          </a:p>
          <a:p>
            <a:pPr marL="995362" marR="0" lvl="2" indent="-266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Remember the six steps to be eligible.</a:t>
            </a:r>
            <a:endParaRPr sz="2400"/>
          </a:p>
          <a:p>
            <a:pPr marL="43815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SAT Testing</a:t>
            </a: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302125" y="964400"/>
            <a:ext cx="8229600" cy="41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470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◼"/>
            </a:pPr>
            <a:r>
              <a:rPr lang="en" sz="30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Tests in the areas of evidenced based reading, writing, and mathematical reasoning skills </a:t>
            </a:r>
            <a:endParaRPr sz="3000"/>
          </a:p>
          <a:p>
            <a:pPr marL="438150" marR="0" lvl="0" indent="-3470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◼"/>
            </a:pPr>
            <a:r>
              <a:rPr lang="en" sz="30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Ranges 200 - 800</a:t>
            </a:r>
            <a:endParaRPr sz="3000"/>
          </a:p>
          <a:p>
            <a:pPr marL="438150" marR="0" lvl="0" indent="-3470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◼"/>
            </a:pPr>
            <a:r>
              <a:rPr lang="en" sz="30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Average is about 1100 for combined scores</a:t>
            </a:r>
            <a:endParaRPr sz="3000"/>
          </a:p>
          <a:p>
            <a:pPr marL="438150" marR="0" lvl="0" indent="-3470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◼"/>
            </a:pPr>
            <a:r>
              <a:rPr lang="en" sz="30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Register online at Collegeboard.org</a:t>
            </a:r>
            <a:endParaRPr sz="3000"/>
          </a:p>
          <a:p>
            <a:pPr marL="438150" marR="0" lvl="0" indent="-3470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◼"/>
            </a:pPr>
            <a:r>
              <a:rPr lang="en" sz="30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Official Score requests – Score choice </a:t>
            </a:r>
            <a:endParaRPr sz="3000"/>
          </a:p>
          <a:p>
            <a:pPr marL="438150" marR="0" lvl="0" indent="-3470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◼"/>
            </a:pPr>
            <a:r>
              <a:rPr lang="en" sz="30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Review your PSAT within your CB Account</a:t>
            </a:r>
            <a:endParaRPr sz="30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3470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◼"/>
            </a:pPr>
            <a:r>
              <a:rPr lang="en" sz="3000"/>
              <a:t>Students are responsible for sending their own scores. </a:t>
            </a:r>
            <a:endParaRPr sz="3000"/>
          </a:p>
          <a:p>
            <a:pPr marL="438150" marR="0" lvl="0" indent="-1565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8" name="Google Shape;148;p27" descr="http://t2.gstatic.com/images?q=tbn:ANd9GcR9T_6P0YuvPmNit9xl-3SMODpbbm7aXzvVngzUpiSvjWIva4bcZw:thesource.com/wp-content/uploads/2014/03/College_Boar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3850" y="116088"/>
            <a:ext cx="1678781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SAT Subject Tests</a:t>
            </a:r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body" idx="1"/>
          </p:nvPr>
        </p:nvSpPr>
        <p:spPr>
          <a:xfrm>
            <a:off x="533400" y="1314450"/>
            <a:ext cx="7772400" cy="335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lang="en" sz="2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Subject specific tests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lang="en" sz="2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Usually recommended/required by selective schools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lang="en" sz="2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Used for College Placement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lang="en" sz="2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Not always offered on regular SAT test dates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lang="en" sz="2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May take 3 one hour tests on one date</a:t>
            </a:r>
            <a:endParaRPr/>
          </a:p>
          <a:p>
            <a:pPr marL="438150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lang="en" sz="2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Timing – if studying for AP’s and schools need them, consider June subject tests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 idx="4294967295"/>
          </p:nvPr>
        </p:nvSpPr>
        <p:spPr>
          <a:xfrm>
            <a:off x="457200" y="119063"/>
            <a:ext cx="8229600" cy="93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SAT Registration	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0" name="Google Shape;160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866775" marR="0" lvl="1" indent="-4572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574675" marR="0" lvl="0" indent="-495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▪"/>
            </a:pPr>
            <a:r>
              <a:rPr lang="en" sz="3000" b="1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May </a:t>
            </a:r>
            <a:r>
              <a:rPr lang="en" sz="3000" b="1"/>
              <a:t>4</a:t>
            </a:r>
            <a:r>
              <a:rPr lang="en" sz="3000" b="1" i="0" u="none" baseline="30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endParaRPr sz="3000" b="1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866775" marR="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Registration – April </a:t>
            </a:r>
            <a:r>
              <a:rPr lang="en" sz="2400"/>
              <a:t>5</a:t>
            </a:r>
            <a:r>
              <a:rPr lang="en" sz="2400" b="0" i="0" u="none" strike="noStrike" cap="none" baseline="30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866775" marR="0" lvl="1" indent="-30861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574675" marR="0" lvl="0" indent="-5003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▪"/>
            </a:pPr>
            <a:r>
              <a:rPr lang="en" sz="2900" b="1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June </a:t>
            </a:r>
            <a:r>
              <a:rPr lang="en" sz="2900" b="1"/>
              <a:t>1st</a:t>
            </a:r>
            <a:endParaRPr sz="2900" b="1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866775" marR="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Registration – May 3rd</a:t>
            </a:r>
            <a:endParaRPr/>
          </a:p>
          <a:p>
            <a:pPr marL="866775" marR="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lang="en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Offered at Methacton</a:t>
            </a:r>
            <a:endParaRPr/>
          </a:p>
          <a:p>
            <a:pPr marL="866775" marR="0" lvl="1" indent="-30861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574675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574675" marR="0" lvl="0" indent="-4572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" sz="3000" b="1" i="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WWW.SAT.COLLEGEBOARD.ORG</a:t>
            </a:r>
            <a:r>
              <a:rPr lang="en" sz="3000" b="1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On-screen Show (16:9)</PresentationFormat>
  <Paragraphs>192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Corbel</vt:lpstr>
      <vt:lpstr>Noto Sans Symbols</vt:lpstr>
      <vt:lpstr>Times New Roman</vt:lpstr>
      <vt:lpstr>Simple Light</vt:lpstr>
      <vt:lpstr>1_Module</vt:lpstr>
      <vt:lpstr>Module</vt:lpstr>
      <vt:lpstr>Junior Presentation – Spring 2019 </vt:lpstr>
      <vt:lpstr>What Should I Be Doing Now?</vt:lpstr>
      <vt:lpstr>Meet with your counselor</vt:lpstr>
      <vt:lpstr>Transcript Release Form </vt:lpstr>
      <vt:lpstr>Review Your Transcript</vt:lpstr>
      <vt:lpstr>PSAT’s/Opportunity Scholarship</vt:lpstr>
      <vt:lpstr>SAT Testing</vt:lpstr>
      <vt:lpstr>SAT Subject Tests</vt:lpstr>
      <vt:lpstr>SAT Registration </vt:lpstr>
      <vt:lpstr>ACT Testing</vt:lpstr>
      <vt:lpstr>ACT Registration</vt:lpstr>
      <vt:lpstr>ASVAB</vt:lpstr>
      <vt:lpstr>Familiarize Yourself with Naviance…</vt:lpstr>
      <vt:lpstr>Things to consider when looking for colleges</vt:lpstr>
      <vt:lpstr>Visit, Visit, Visit…</vt:lpstr>
      <vt:lpstr>Types of Applications</vt:lpstr>
      <vt:lpstr>Types of admissions</vt:lpstr>
      <vt:lpstr>Student Resume</vt:lpstr>
      <vt:lpstr>Letters of Recommendation</vt:lpstr>
      <vt:lpstr>Financial Aid/Scholarships $$</vt:lpstr>
      <vt:lpstr>Additional Resources</vt:lpstr>
      <vt:lpstr>College Fair Information</vt:lpstr>
      <vt:lpstr>What to do between now and August?</vt:lpstr>
      <vt:lpstr>Goal Setting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Presentation – Spring 2019 </dc:title>
  <dc:creator>Hartson, Cindy</dc:creator>
  <cp:lastModifiedBy>Hartson, Cindy</cp:lastModifiedBy>
  <cp:revision>1</cp:revision>
  <dcterms:modified xsi:type="dcterms:W3CDTF">2019-03-19T15:26:03Z</dcterms:modified>
</cp:coreProperties>
</file>