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02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4618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7429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227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6897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832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693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3636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728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39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29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E775F-DA9D-4706-93A8-A99CF732A1EE}" type="datetimeFigureOut">
              <a:rPr lang="en-US" smtClean="0"/>
              <a:t>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284F-C76C-4ED0-8153-C747CACC30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250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en.wikipedia.org/wiki/Synovial_join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s://en.wikipedia.org/wiki/Rotation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BONE NOTES</a:t>
            </a:r>
            <a:endParaRPr lang="en-US" sz="7200" dirty="0">
              <a:solidFill>
                <a:srgbClr val="0070C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Building Bone Tissue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https://encrypted-tbn3.gstatic.com/images?q=tbn:ANd9GcScQHTdSBKquSXbHy-wh9KjRF_coQHJZZkcjqn1fMnVCcBtNoggUqq1dn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4475" y="2800283"/>
            <a:ext cx="1533525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7/77/Blausen_0229_ClassificationofBones.png/350px-Blausen_0229_ClassificationofBon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613" y="2842139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3956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BONE FRACTURES: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61985"/>
            <a:ext cx="10515600" cy="4351338"/>
          </a:xfrm>
        </p:spPr>
        <p:txBody>
          <a:bodyPr/>
          <a:lstStyle/>
          <a:p>
            <a:r>
              <a:rPr lang="en-US" b="1" u="sng" dirty="0" smtClean="0"/>
              <a:t>1. </a:t>
            </a:r>
            <a:r>
              <a:rPr lang="en-US" b="1" u="sng" dirty="0" err="1" smtClean="0"/>
              <a:t>Greenstick</a:t>
            </a:r>
            <a:r>
              <a:rPr lang="en-US" dirty="0" err="1" smtClean="0"/>
              <a:t>:a</a:t>
            </a:r>
            <a:r>
              <a:rPr lang="en-US" dirty="0" smtClean="0"/>
              <a:t> fracture of the bone, occurring typically in children, in which one side of the bone is broken and the other only bent.</a:t>
            </a:r>
            <a:endParaRPr lang="en-US" dirty="0"/>
          </a:p>
        </p:txBody>
      </p:sp>
      <p:sp>
        <p:nvSpPr>
          <p:cNvPr id="4" name="AutoShape 2" descr="Image result for greenstick fractur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4" name="Picture 4" descr="https://upload.wikimedia.org/wikipedia/commons/5/57/Gruenholzfraktur_-_Unterarmfraktu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068" y="2330203"/>
            <a:ext cx="2066925" cy="3924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wheelessonline.com/image4/i1/bbfrx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697" y="2717822"/>
            <a:ext cx="6096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850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Simple Fracture: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fracture of the bone only, without damage to the surrounding tissues or breaking of the skin.</a:t>
            </a:r>
            <a:endParaRPr lang="en-US" dirty="0"/>
          </a:p>
        </p:txBody>
      </p:sp>
      <p:pic>
        <p:nvPicPr>
          <p:cNvPr id="12290" name="Picture 2" descr="http://www.bbc.co.uk/staticarchive/22a84fd4a1f2977718eda56b663397d18c068a00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717" y="3018005"/>
            <a:ext cx="44196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1973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Compound Fracture: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i="1" dirty="0" smtClean="0"/>
              <a:t>fracture</a:t>
            </a:r>
            <a:r>
              <a:rPr lang="en-US" dirty="0" smtClean="0"/>
              <a:t> in which a bone is sticking through the skin. Also known as an open '</a:t>
            </a:r>
            <a:r>
              <a:rPr lang="en-US" i="1" dirty="0" smtClean="0"/>
              <a:t>fracture</a:t>
            </a:r>
            <a:endParaRPr lang="en-US" dirty="0"/>
          </a:p>
        </p:txBody>
      </p:sp>
      <p:pic>
        <p:nvPicPr>
          <p:cNvPr id="13318" name="Picture 6" descr="http://www.eorthopod.com/images/ContentImages/Fractures/adult_fractures/adult_forearm_fx/adult_forearm_fx_causes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826" y="2923504"/>
            <a:ext cx="3810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0" name="Picture 8" descr="https://encrypted-tbn0.gstatic.com/images?q=tbn:ANd9GcSLDrSPU-D20ci1aR7f12-fdxudbuAs6PG3FlRgSGChO0-Cx-l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826" y="3948147"/>
            <a:ext cx="213360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2" name="Picture 10" descr="http://media-2.web.britannica.com/eb-media/94/87994-004-CABB22A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8113" y="3289255"/>
            <a:ext cx="2286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39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TYPES OF FRACTURES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ALL:</a:t>
            </a:r>
            <a:endParaRPr lang="en-US" dirty="0"/>
          </a:p>
        </p:txBody>
      </p:sp>
      <p:pic>
        <p:nvPicPr>
          <p:cNvPr id="11266" name="Picture 2" descr="http://www.varsityorthopedics.com/assets/jpeg/shutterstock_1213625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6" y="1959666"/>
            <a:ext cx="4417453" cy="33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6172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 are 3 conditions necessary for the growth and hardening of bones: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530" y="1884497"/>
            <a:ext cx="10515600" cy="4351338"/>
          </a:xfrm>
        </p:spPr>
        <p:txBody>
          <a:bodyPr/>
          <a:lstStyle/>
          <a:p>
            <a:r>
              <a:rPr lang="en-US" dirty="0" smtClean="0"/>
              <a:t>1. Adequate supply of </a:t>
            </a:r>
            <a:r>
              <a:rPr lang="en-US" u="sng" dirty="0" smtClean="0"/>
              <a:t>minerals</a:t>
            </a:r>
            <a:r>
              <a:rPr lang="en-US" dirty="0" smtClean="0"/>
              <a:t>  example: a. calcium  b. phosphorus</a:t>
            </a:r>
          </a:p>
          <a:p>
            <a:r>
              <a:rPr lang="en-US" dirty="0" smtClean="0"/>
              <a:t>2. Certain </a:t>
            </a:r>
            <a:r>
              <a:rPr lang="en-US" u="sng" dirty="0" smtClean="0"/>
              <a:t>hormones</a:t>
            </a:r>
            <a:r>
              <a:rPr lang="en-US" dirty="0" smtClean="0"/>
              <a:t>(HGH) must be present for bone cells to make use of minerals.</a:t>
            </a:r>
          </a:p>
          <a:p>
            <a:r>
              <a:rPr lang="en-US" dirty="0" smtClean="0"/>
              <a:t>3.</a:t>
            </a:r>
            <a:r>
              <a:rPr lang="en-US" u="sng" dirty="0" smtClean="0"/>
              <a:t> Vitamins </a:t>
            </a:r>
            <a:r>
              <a:rPr lang="en-US" dirty="0" smtClean="0"/>
              <a:t>are essential for growth and </a:t>
            </a:r>
            <a:r>
              <a:rPr lang="en-US" u="sng" dirty="0" smtClean="0"/>
              <a:t>remodeling</a:t>
            </a:r>
            <a:r>
              <a:rPr lang="en-US" dirty="0" smtClean="0"/>
              <a:t> of bones</a:t>
            </a:r>
          </a:p>
          <a:p>
            <a:endParaRPr lang="en-US" dirty="0"/>
          </a:p>
        </p:txBody>
      </p:sp>
      <p:pic>
        <p:nvPicPr>
          <p:cNvPr id="2050" name="Picture 2" descr="http://cobornsblog.com/wp-content/uploads/2013/10/Osteomalac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5" y="3841322"/>
            <a:ext cx="2331821" cy="2588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bones and vitamin 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61" y="4078480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bones and calciu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005" y="3868929"/>
            <a:ext cx="2599251" cy="2599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40057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	</a:t>
            </a:r>
            <a:r>
              <a:rPr lang="en-US" b="1" u="sng" dirty="0" smtClean="0">
                <a:solidFill>
                  <a:schemeClr val="accent2">
                    <a:lumMod val="75000"/>
                  </a:schemeClr>
                </a:solidFill>
              </a:rPr>
              <a:t>Joints of the Body</a:t>
            </a:r>
            <a:endParaRPr lang="en-US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918" y="1323349"/>
            <a:ext cx="10515600" cy="4351338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b="1" u="sng" dirty="0" smtClean="0"/>
              <a:t>Gliding: </a:t>
            </a:r>
            <a:r>
              <a:rPr lang="en-US" dirty="0"/>
              <a:t> allow the bones to glide past one another in any direction along the plane of the </a:t>
            </a:r>
            <a:r>
              <a:rPr lang="en-US" b="1" dirty="0"/>
              <a:t>joint</a:t>
            </a:r>
            <a:r>
              <a:rPr lang="en-US" dirty="0"/>
              <a:t>– up and down, left and right, and diagonally.</a:t>
            </a:r>
          </a:p>
        </p:txBody>
      </p:sp>
      <p:sp>
        <p:nvSpPr>
          <p:cNvPr id="4" name="AutoShape 2" descr="Image result for gliding j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http://img.tfd.com/medical/Davis/Tabers/th/j0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6043" y="3055513"/>
            <a:ext cx="238125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gliding j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843" y="2648912"/>
            <a:ext cx="1809750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static.com/images?q=tbn:ANd9GcTr0Dfc88Vr9iOHxPg9mEjxi4LMY3EHUZJKk0phhB84_k7iz56Q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539" y="3055513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655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2. Ball and Socket: </a:t>
            </a:r>
            <a:r>
              <a:rPr lang="en-US" dirty="0"/>
              <a:t> a type of </a:t>
            </a:r>
            <a:r>
              <a:rPr lang="en-US" dirty="0">
                <a:hlinkClick r:id="rId2" tooltip="Synovial joint"/>
              </a:rPr>
              <a:t>synovial joint</a:t>
            </a:r>
            <a:r>
              <a:rPr lang="en-US" dirty="0"/>
              <a:t> in which the ball-shaped surface of one rounded bone fits into the cup-like depression of another bone.</a:t>
            </a:r>
          </a:p>
        </p:txBody>
      </p:sp>
      <p:pic>
        <p:nvPicPr>
          <p:cNvPr id="4098" name="Picture 2" descr="https://s3.amazonaws.com/classconnection/195/flashcards/6123195/png/ball_and_socket_joint1309287173583-1492AFA98B2117F68E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10" y="3124513"/>
            <a:ext cx="3584739" cy="2506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kreedmd.com/wp-content/uploads/2011/11/Shoulder-shallo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949" y="277367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1202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3. Pivot:</a:t>
            </a:r>
            <a:r>
              <a:rPr lang="en-US" dirty="0"/>
              <a:t> allow for </a:t>
            </a:r>
            <a:r>
              <a:rPr lang="en-US" dirty="0" smtClean="0">
                <a:hlinkClick r:id="rId2" tooltip="Rotation"/>
              </a:rPr>
              <a:t>rotation</a:t>
            </a:r>
            <a:endParaRPr lang="en-US" dirty="0"/>
          </a:p>
        </p:txBody>
      </p:sp>
      <p:sp>
        <p:nvSpPr>
          <p:cNvPr id="4" name="AutoShape 2" descr="Image result for pivot join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4" name="Picture 4" descr="https://classconnection.s3.amazonaws.com/565/flashcards/659578/jpg/pivot-join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0512"/>
            <a:ext cx="449580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static.memrise.com/uploads/mems/output/3132159-130504034839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2" y="2501095"/>
            <a:ext cx="4714875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889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625" y="1593805"/>
            <a:ext cx="10515600" cy="4351338"/>
          </a:xfrm>
        </p:spPr>
        <p:txBody>
          <a:bodyPr/>
          <a:lstStyle/>
          <a:p>
            <a:r>
              <a:rPr lang="en-US" dirty="0" smtClean="0"/>
              <a:t>4. Hinge: </a:t>
            </a:r>
            <a:r>
              <a:rPr lang="en-US" dirty="0"/>
              <a:t>formed between two or more bones where the bones can only move along one axis to flex or extend.</a:t>
            </a:r>
          </a:p>
        </p:txBody>
      </p:sp>
      <p:pic>
        <p:nvPicPr>
          <p:cNvPr id="6148" name="Picture 4" descr="Image result for hinge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68168"/>
            <a:ext cx="243840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4.bp.blogspot.com/-yhSmBraFPw0/UTv2wMkuPxI/AAAAAAAABIw/LXee8q4jLgU/s320/KneeJoint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862" y="2482379"/>
            <a:ext cx="2200275" cy="304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94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5.</a:t>
            </a:r>
            <a:r>
              <a:rPr lang="en-US" u="sng" dirty="0" smtClean="0"/>
              <a:t> Saddle</a:t>
            </a:r>
            <a:r>
              <a:rPr lang="en-US" dirty="0" smtClean="0"/>
              <a:t>: </a:t>
            </a:r>
            <a:r>
              <a:rPr lang="en-US" dirty="0"/>
              <a:t>where one of the bones forming the </a:t>
            </a:r>
            <a:r>
              <a:rPr lang="en-US" b="1" dirty="0"/>
              <a:t>joint</a:t>
            </a:r>
            <a:r>
              <a:rPr lang="en-US" dirty="0"/>
              <a:t> is shaped like a </a:t>
            </a:r>
            <a:r>
              <a:rPr lang="en-US" b="1" dirty="0"/>
              <a:t>saddle</a:t>
            </a:r>
            <a:r>
              <a:rPr lang="en-US" dirty="0"/>
              <a:t> with the other bone resting on it like a rider on a horse. </a:t>
            </a:r>
          </a:p>
        </p:txBody>
      </p:sp>
      <p:pic>
        <p:nvPicPr>
          <p:cNvPr id="7170" name="Picture 2" descr="Image result for saddle joi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4995" y="3366863"/>
            <a:ext cx="3013493" cy="2660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90975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Immovable: </a:t>
            </a:r>
            <a:r>
              <a:rPr lang="en-US" dirty="0" smtClean="0"/>
              <a:t>where </a:t>
            </a:r>
            <a:r>
              <a:rPr lang="en-US" dirty="0"/>
              <a:t>two bones are joined together where little or no movement normally happens.</a:t>
            </a:r>
          </a:p>
        </p:txBody>
      </p:sp>
      <p:pic>
        <p:nvPicPr>
          <p:cNvPr id="8198" name="Picture 6" descr="https://figures.boundless.com/19630/large/figure-38-03-01.jp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84" y="3441741"/>
            <a:ext cx="2568217" cy="2539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Image result for immovable joi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031" y="3434669"/>
            <a:ext cx="2600415" cy="206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Image result for immovable joint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3045" y="3551684"/>
            <a:ext cx="3144116" cy="2295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286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JOINTS: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7. Partially/Slightly  Movable: </a:t>
            </a:r>
            <a:r>
              <a:rPr lang="en-US" dirty="0" smtClean="0"/>
              <a:t>limited movement</a:t>
            </a:r>
            <a:endParaRPr lang="en-US" dirty="0"/>
          </a:p>
        </p:txBody>
      </p:sp>
      <p:sp>
        <p:nvSpPr>
          <p:cNvPr id="4" name="AutoShape 2" descr="Image result for slightly movable joint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2" name="Picture 6" descr="http://image.slidesharecdn.com/skeletalsystem-120619183757-phpapp02/95/skeletalsystem-21-728.jpg?cb=13401312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071" y="2773802"/>
            <a:ext cx="4534794" cy="3403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8" descr="Image result for slightly movable joint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226" name="Picture 10" descr="http://image.slidesharecdn.com/l10a-different-kinds-of-joints-1197622950574087-3/95/l10a-different-kinds-of-joints-7-728.jpg?cb=119759415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856" y="2772937"/>
            <a:ext cx="4199944" cy="3151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1615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223</Words>
  <Application>Microsoft Office PowerPoint</Application>
  <PresentationFormat>Widescreen</PresentationFormat>
  <Paragraphs>28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BONE NOTES</vt:lpstr>
      <vt:lpstr>There are 3 conditions necessary for the growth and hardening of bones:</vt:lpstr>
      <vt:lpstr>   Joints of the Body</vt:lpstr>
      <vt:lpstr>JOINTS:</vt:lpstr>
      <vt:lpstr>JOINTS:</vt:lpstr>
      <vt:lpstr>JOINTS:</vt:lpstr>
      <vt:lpstr>JOINTS:</vt:lpstr>
      <vt:lpstr>JOINTS:</vt:lpstr>
      <vt:lpstr>JOINTS:</vt:lpstr>
      <vt:lpstr>BONE FRACTURES:</vt:lpstr>
      <vt:lpstr>Simple Fracture:</vt:lpstr>
      <vt:lpstr>Compound Fracture:</vt:lpstr>
      <vt:lpstr>TYPES OF FRACTURES</vt:lpstr>
    </vt:vector>
  </TitlesOfParts>
  <Company>Methacton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BONE NOTES</dc:title>
  <dc:creator>Schwartz, Kelly</dc:creator>
  <cp:lastModifiedBy>Schwartz, Kelly</cp:lastModifiedBy>
  <cp:revision>8</cp:revision>
  <dcterms:created xsi:type="dcterms:W3CDTF">2016-02-10T01:51:37Z</dcterms:created>
  <dcterms:modified xsi:type="dcterms:W3CDTF">2016-02-22T01:27:37Z</dcterms:modified>
</cp:coreProperties>
</file>