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708" r:id="rId4"/>
  </p:sldMasterIdLst>
  <p:notesMasterIdLst>
    <p:notesMasterId r:id="rId12"/>
  </p:notesMasterIdLst>
  <p:sldIdLst>
    <p:sldId id="326" r:id="rId5"/>
    <p:sldId id="327" r:id="rId6"/>
    <p:sldId id="356" r:id="rId7"/>
    <p:sldId id="338" r:id="rId8"/>
    <p:sldId id="358" r:id="rId9"/>
    <p:sldId id="265" r:id="rId10"/>
    <p:sldId id="359" r:id="rId11"/>
  </p:sldIdLst>
  <p:sldSz cx="12192000" cy="6858000"/>
  <p:notesSz cx="6858000" cy="9144000"/>
  <p:embeddedFontLst>
    <p:embeddedFont>
      <p:font typeface="Roboto Slab" panose="020B0604020202020204" charset="0"/>
      <p:regular r:id="rId13"/>
      <p:bold r:id="rId14"/>
    </p:embeddedFont>
    <p:embeddedFont>
      <p:font typeface="Corbel" panose="020B0503020204020204" pitchFamily="34" charset="0"/>
      <p:regular r:id="rId15"/>
      <p:bold r:id="rId16"/>
      <p:italic r:id="rId17"/>
      <p:boldItalic r:id="rId18"/>
    </p:embeddedFont>
    <p:embeddedFont>
      <p:font typeface="Wingdings 2" panose="05020102010507070707" pitchFamily="18" charset="2"/>
      <p:regular r:id="rId19"/>
    </p:embeddedFont>
    <p:embeddedFont>
      <p:font typeface="Calibri" panose="020F0502020204030204" pitchFamily="34" charset="0"/>
      <p:regular r:id="rId20"/>
      <p:bold r:id="rId21"/>
      <p:italic r:id="rId22"/>
      <p:boldItalic r:id="rId23"/>
    </p:embeddedFont>
    <p:embeddedFont>
      <p:font typeface="Roboto" panose="020B0604020202020204" charset="0"/>
      <p:regular r:id="rId24"/>
      <p:bold r:id="rId25"/>
      <p:italic r:id="rId26"/>
      <p:boldItalic r:id="rId27"/>
    </p:embeddedFont>
  </p:embeddedFontLst>
  <p:custDataLst>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arole Mayer" initials="CM" lastIdx="2" clrIdx="6">
    <p:extLst>
      <p:ext uri="{19B8F6BF-5375-455C-9EA6-DF929625EA0E}">
        <p15:presenceInfo xmlns:p15="http://schemas.microsoft.com/office/powerpoint/2012/main" userId="S::carole@sjiassociates.com::09539116-9ad2-460e-bdba-bb62a946833f" providerId="AD"/>
      </p:ext>
    </p:extLst>
  </p:cmAuthor>
  <p:cmAuthor id="1" name="Macchiarola, Christina" initials="MC" lastIdx="56" clrIdx="0">
    <p:extLst>
      <p:ext uri="{19B8F6BF-5375-455C-9EA6-DF929625EA0E}">
        <p15:presenceInfo xmlns:p15="http://schemas.microsoft.com/office/powerpoint/2012/main" userId="S::cmacchiarola@Collegeboard.org::025141e0-3558-4a84-b924-ae7380b1bfc2" providerId="AD"/>
      </p:ext>
    </p:extLst>
  </p:cmAuthor>
  <p:cmAuthor id="8" name="Schallert-Wygal, Lila" initials="SL" lastIdx="9" clrIdx="7">
    <p:extLst>
      <p:ext uri="{19B8F6BF-5375-455C-9EA6-DF929625EA0E}">
        <p15:presenceInfo xmlns:p15="http://schemas.microsoft.com/office/powerpoint/2012/main" userId="S::lschallertwygal@collegeboard.org::e5766a70-889b-43f8-b95d-d0ecda21934e" providerId="AD"/>
      </p:ext>
    </p:extLst>
  </p:cmAuthor>
  <p:cmAuthor id="2" name="Preston, Michael" initials="PM" lastIdx="6" clrIdx="1">
    <p:extLst>
      <p:ext uri="{19B8F6BF-5375-455C-9EA6-DF929625EA0E}">
        <p15:presenceInfo xmlns:p15="http://schemas.microsoft.com/office/powerpoint/2012/main" userId="S::mpreston@Collegeboard.org::ee75f0e8-d251-400a-899e-1a5d67511d2b" providerId="AD"/>
      </p:ext>
    </p:extLst>
  </p:cmAuthor>
  <p:cmAuthor id="9" name="Edward Biedermann" initials="EB" lastIdx="10" clrIdx="8">
    <p:extLst>
      <p:ext uri="{19B8F6BF-5375-455C-9EA6-DF929625EA0E}">
        <p15:presenceInfo xmlns:p15="http://schemas.microsoft.com/office/powerpoint/2012/main" userId="Edward Biedermann" providerId="None"/>
      </p:ext>
    </p:extLst>
  </p:cmAuthor>
  <p:cmAuthor id="3" name="Packer, Trevor" initials="PT" lastIdx="16" clrIdx="2">
    <p:extLst>
      <p:ext uri="{19B8F6BF-5375-455C-9EA6-DF929625EA0E}">
        <p15:presenceInfo xmlns:p15="http://schemas.microsoft.com/office/powerpoint/2012/main" userId="S::tpacker@collegeboard.org::88cabd12-8660-472f-a116-3b65eddb9bd5" providerId="AD"/>
      </p:ext>
    </p:extLst>
  </p:cmAuthor>
  <p:cmAuthor id="4" name="Lindauer, Carly" initials="LC" lastIdx="8" clrIdx="3">
    <p:extLst>
      <p:ext uri="{19B8F6BF-5375-455C-9EA6-DF929625EA0E}">
        <p15:presenceInfo xmlns:p15="http://schemas.microsoft.com/office/powerpoint/2012/main" userId="S-1-5-21-791635995-249921262-1233803906-62951" providerId="AD"/>
      </p:ext>
    </p:extLst>
  </p:cmAuthor>
  <p:cmAuthor id="5" name="Jan, Iris" initials="JI" lastIdx="21" clrIdx="4">
    <p:extLst>
      <p:ext uri="{19B8F6BF-5375-455C-9EA6-DF929625EA0E}">
        <p15:presenceInfo xmlns:p15="http://schemas.microsoft.com/office/powerpoint/2012/main" userId="S::ijan@collegeboard.org::a9f01f89-3d12-43dd-9c10-8484e6bca43d" providerId="AD"/>
      </p:ext>
    </p:extLst>
  </p:cmAuthor>
  <p:cmAuthor id="6" name="Price Fasig, Nicole-NONEMP" initials="PN" lastIdx="7" clrIdx="5">
    <p:extLst>
      <p:ext uri="{19B8F6BF-5375-455C-9EA6-DF929625EA0E}">
        <p15:presenceInfo xmlns:p15="http://schemas.microsoft.com/office/powerpoint/2012/main" userId="S::npricefasig@collegeboard.org::af145ef1-45ec-4418-b612-50582310b5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98"/>
    <a:srgbClr val="71C5E8"/>
    <a:srgbClr val="71C5ED"/>
    <a:srgbClr val="B4E2F4"/>
    <a:srgbClr val="0077C8"/>
    <a:srgbClr val="009C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customXml" Target="../customXml/item3.xml"/><Relationship Id="rId21" Type="http://schemas.openxmlformats.org/officeDocument/2006/relationships/font" Target="fonts/font9.fntdata"/><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2.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font" Target="fonts/font7.fntdata"/><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C15040-12C2-C84C-97C4-82460DA51670}" type="datetimeFigureOut">
              <a:rPr lang="en-US" smtClean="0"/>
              <a:t>5/24/2019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55775D-9F08-D241-8F83-AE7EB1FC2A70}" type="slidenum">
              <a:rPr lang="en-US" smtClean="0"/>
              <a:t>‹#›</a:t>
            </a:fld>
            <a:endParaRPr lang="en-US" dirty="0"/>
          </a:p>
        </p:txBody>
      </p:sp>
    </p:spTree>
    <p:extLst>
      <p:ext uri="{BB962C8B-B14F-4D97-AF65-F5344CB8AC3E}">
        <p14:creationId xmlns:p14="http://schemas.microsoft.com/office/powerpoint/2010/main" val="3173190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55775D-9F08-D241-8F83-AE7EB1FC2A70}" type="slidenum">
              <a:rPr lang="en-US" smtClean="0"/>
              <a:t>1</a:t>
            </a:fld>
            <a:endParaRPr lang="en-US" dirty="0"/>
          </a:p>
        </p:txBody>
      </p:sp>
    </p:spTree>
    <p:extLst>
      <p:ext uri="{BB962C8B-B14F-4D97-AF65-F5344CB8AC3E}">
        <p14:creationId xmlns:p14="http://schemas.microsoft.com/office/powerpoint/2010/main" val="425620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B55775D-9F08-D241-8F83-AE7EB1FC2A70}" type="slidenum">
              <a:rPr lang="en-US" smtClean="0"/>
              <a:t>2</a:t>
            </a:fld>
            <a:endParaRPr lang="en-US" dirty="0"/>
          </a:p>
        </p:txBody>
      </p:sp>
    </p:spTree>
    <p:extLst>
      <p:ext uri="{BB962C8B-B14F-4D97-AF65-F5344CB8AC3E}">
        <p14:creationId xmlns:p14="http://schemas.microsoft.com/office/powerpoint/2010/main" val="3754359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55775D-9F08-D241-8F83-AE7EB1FC2A70}" type="slidenum">
              <a:rPr lang="en-US" smtClean="0"/>
              <a:t>3</a:t>
            </a:fld>
            <a:endParaRPr lang="en-US" dirty="0"/>
          </a:p>
        </p:txBody>
      </p:sp>
    </p:spTree>
    <p:extLst>
      <p:ext uri="{BB962C8B-B14F-4D97-AF65-F5344CB8AC3E}">
        <p14:creationId xmlns:p14="http://schemas.microsoft.com/office/powerpoint/2010/main" val="823030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B55775D-9F08-D241-8F83-AE7EB1FC2A70}" type="slidenum">
              <a:rPr lang="en-US" smtClean="0"/>
              <a:t>4</a:t>
            </a:fld>
            <a:endParaRPr lang="en-US" dirty="0"/>
          </a:p>
        </p:txBody>
      </p:sp>
    </p:spTree>
    <p:extLst>
      <p:ext uri="{BB962C8B-B14F-4D97-AF65-F5344CB8AC3E}">
        <p14:creationId xmlns:p14="http://schemas.microsoft.com/office/powerpoint/2010/main" val="2887921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55775D-9F08-D241-8F83-AE7EB1FC2A70}" type="slidenum">
              <a:rPr lang="en-US" smtClean="0"/>
              <a:t>6</a:t>
            </a:fld>
            <a:endParaRPr lang="en-US" dirty="0"/>
          </a:p>
        </p:txBody>
      </p:sp>
    </p:spTree>
    <p:extLst>
      <p:ext uri="{BB962C8B-B14F-4D97-AF65-F5344CB8AC3E}">
        <p14:creationId xmlns:p14="http://schemas.microsoft.com/office/powerpoint/2010/main" val="1780386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FFAAFBB-7A69-D84D-9FE1-7196A94533C3}" type="datetime1">
              <a:rPr lang="en-US" smtClean="0"/>
              <a:t>5/24/2019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975628-894A-8B4F-83BD-0BC5F62E4F6A}" type="slidenum">
              <a:rPr lang="en-US" smtClean="0"/>
              <a:t>‹#›</a:t>
            </a:fld>
            <a:endParaRPr lang="en-US" dirty="0"/>
          </a:p>
        </p:txBody>
      </p:sp>
    </p:spTree>
    <p:extLst>
      <p:ext uri="{BB962C8B-B14F-4D97-AF65-F5344CB8AC3E}">
        <p14:creationId xmlns:p14="http://schemas.microsoft.com/office/powerpoint/2010/main" val="2588057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C1AA264-921B-5642-ABE6-C522FFE881DF}" type="datetime1">
              <a:rPr lang="en-US" smtClean="0"/>
              <a:t>5/24/2019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9975628-894A-8B4F-83BD-0BC5F62E4F6A}" type="slidenum">
              <a:rPr lang="en-US" smtClean="0"/>
              <a:t>‹#›</a:t>
            </a:fld>
            <a:endParaRPr lang="en-US" dirty="0"/>
          </a:p>
        </p:txBody>
      </p:sp>
    </p:spTree>
    <p:extLst>
      <p:ext uri="{BB962C8B-B14F-4D97-AF65-F5344CB8AC3E}">
        <p14:creationId xmlns:p14="http://schemas.microsoft.com/office/powerpoint/2010/main" val="1894467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E1CFE81-F5BF-8247-B4BE-DF94AE684E1E}" type="datetime1">
              <a:rPr lang="en-US" smtClean="0"/>
              <a:t>5/24/2019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9975628-894A-8B4F-83BD-0BC5F62E4F6A}" type="slidenum">
              <a:rPr lang="en-US" smtClean="0"/>
              <a:t>‹#›</a:t>
            </a:fld>
            <a:endParaRPr lang="en-US" dirty="0"/>
          </a:p>
        </p:txBody>
      </p:sp>
    </p:spTree>
    <p:extLst>
      <p:ext uri="{BB962C8B-B14F-4D97-AF65-F5344CB8AC3E}">
        <p14:creationId xmlns:p14="http://schemas.microsoft.com/office/powerpoint/2010/main" val="3707582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39B3E06-C2EC-6641-8BE9-405923A1A416}" type="datetime1">
              <a:rPr lang="en-US" smtClean="0"/>
              <a:t>5/24/2019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975628-894A-8B4F-83BD-0BC5F62E4F6A}" type="slidenum">
              <a:rPr lang="en-US" smtClean="0"/>
              <a:t>‹#›</a:t>
            </a:fld>
            <a:endParaRPr lang="en-US" dirty="0"/>
          </a:p>
        </p:txBody>
      </p:sp>
    </p:spTree>
    <p:extLst>
      <p:ext uri="{BB962C8B-B14F-4D97-AF65-F5344CB8AC3E}">
        <p14:creationId xmlns:p14="http://schemas.microsoft.com/office/powerpoint/2010/main" val="1904677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AD1D6F3-247E-674B-B72B-ADDE696D3763}" type="datetime1">
              <a:rPr lang="en-US" smtClean="0"/>
              <a:t>5/24/2019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975628-894A-8B4F-83BD-0BC5F62E4F6A}" type="slidenum">
              <a:rPr lang="en-US" smtClean="0"/>
              <a:t>‹#›</a:t>
            </a:fld>
            <a:endParaRPr lang="en-US" dirty="0"/>
          </a:p>
        </p:txBody>
      </p:sp>
    </p:spTree>
    <p:extLst>
      <p:ext uri="{BB962C8B-B14F-4D97-AF65-F5344CB8AC3E}">
        <p14:creationId xmlns:p14="http://schemas.microsoft.com/office/powerpoint/2010/main" val="2296296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DAB0689A-BF30-7047-A710-158060EF734C}" type="datetime1">
              <a:rPr lang="en-US" smtClean="0"/>
              <a:t>5/24/2019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F9975628-894A-8B4F-83BD-0BC5F62E4F6A}" type="slidenum">
              <a:rPr lang="en-US" smtClean="0"/>
              <a:t>‹#›</a:t>
            </a:fld>
            <a:endParaRPr lang="en-US" dirty="0"/>
          </a:p>
        </p:txBody>
      </p:sp>
    </p:spTree>
    <p:extLst>
      <p:ext uri="{BB962C8B-B14F-4D97-AF65-F5344CB8AC3E}">
        <p14:creationId xmlns:p14="http://schemas.microsoft.com/office/powerpoint/2010/main" val="3265896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ED42AEDC-1E1E-954C-858E-CB8F54F9275C}" type="datetime1">
              <a:rPr lang="en-US" smtClean="0"/>
              <a:t>5/24/2019</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F9975628-894A-8B4F-83BD-0BC5F62E4F6A}" type="slidenum">
              <a:rPr lang="en-US" smtClean="0"/>
              <a:t>‹#›</a:t>
            </a:fld>
            <a:endParaRPr lang="en-US" dirty="0"/>
          </a:p>
        </p:txBody>
      </p:sp>
    </p:spTree>
    <p:extLst>
      <p:ext uri="{BB962C8B-B14F-4D97-AF65-F5344CB8AC3E}">
        <p14:creationId xmlns:p14="http://schemas.microsoft.com/office/powerpoint/2010/main" val="3286201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E2CD240B-4982-504C-A502-9B5F1274D756}" type="datetime1">
              <a:rPr lang="en-US" smtClean="0"/>
              <a:t>5/24/2019</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F9975628-894A-8B4F-83BD-0BC5F62E4F6A}" type="slidenum">
              <a:rPr lang="en-US" smtClean="0"/>
              <a:t>‹#›</a:t>
            </a:fld>
            <a:endParaRPr lang="en-US" dirty="0"/>
          </a:p>
        </p:txBody>
      </p:sp>
    </p:spTree>
    <p:extLst>
      <p:ext uri="{BB962C8B-B14F-4D97-AF65-F5344CB8AC3E}">
        <p14:creationId xmlns:p14="http://schemas.microsoft.com/office/powerpoint/2010/main" val="4170866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EB8C99-AA11-7042-8EEF-7A0CF71AE5BC}" type="datetime1">
              <a:rPr lang="en-US" smtClean="0"/>
              <a:t>5/24/2019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975628-894A-8B4F-83BD-0BC5F62E4F6A}" type="slidenum">
              <a:rPr lang="en-US" smtClean="0"/>
              <a:t>‹#›</a:t>
            </a:fld>
            <a:endParaRPr lang="en-US" dirty="0"/>
          </a:p>
        </p:txBody>
      </p:sp>
    </p:spTree>
    <p:extLst>
      <p:ext uri="{BB962C8B-B14F-4D97-AF65-F5344CB8AC3E}">
        <p14:creationId xmlns:p14="http://schemas.microsoft.com/office/powerpoint/2010/main" val="3934479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AA5018ED-17E4-1843-A5A7-EF7256C1CE72}" type="datetime1">
              <a:rPr lang="en-US" smtClean="0"/>
              <a:t>5/24/2019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F9975628-894A-8B4F-83BD-0BC5F62E4F6A}" type="slidenum">
              <a:rPr lang="en-US" smtClean="0"/>
              <a:t>‹#›</a:t>
            </a:fld>
            <a:endParaRPr lang="en-US" dirty="0"/>
          </a:p>
        </p:txBody>
      </p:sp>
    </p:spTree>
    <p:extLst>
      <p:ext uri="{BB962C8B-B14F-4D97-AF65-F5344CB8AC3E}">
        <p14:creationId xmlns:p14="http://schemas.microsoft.com/office/powerpoint/2010/main" val="2391016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FF608D45-526A-4B49-B277-5F2F453125DD}" type="datetime1">
              <a:rPr lang="en-US" smtClean="0"/>
              <a:t>5/24/2019</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F9975628-894A-8B4F-83BD-0BC5F62E4F6A}" type="slidenum">
              <a:rPr lang="en-US" smtClean="0"/>
              <a:t>‹#›</a:t>
            </a:fld>
            <a:endParaRPr lang="en-US" dirty="0"/>
          </a:p>
        </p:txBody>
      </p:sp>
    </p:spTree>
    <p:extLst>
      <p:ext uri="{BB962C8B-B14F-4D97-AF65-F5344CB8AC3E}">
        <p14:creationId xmlns:p14="http://schemas.microsoft.com/office/powerpoint/2010/main" val="1679753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9E3F1C85-1FC3-4C40-910E-4BA3DE25B898}" type="datetime1">
              <a:rPr lang="en-US" smtClean="0"/>
              <a:t>5/24/2019</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F9975628-894A-8B4F-83BD-0BC5F62E4F6A}" type="slidenum">
              <a:rPr lang="en-US" smtClean="0"/>
              <a:t>‹#›</a:t>
            </a:fld>
            <a:endParaRPr lang="en-US" dirty="0"/>
          </a:p>
        </p:txBody>
      </p:sp>
    </p:spTree>
    <p:extLst>
      <p:ext uri="{BB962C8B-B14F-4D97-AF65-F5344CB8AC3E}">
        <p14:creationId xmlns:p14="http://schemas.microsoft.com/office/powerpoint/2010/main" val="398329814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hyperlink" Target="mailto:apstudents@info.collegeboard.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5966193-F97A-7B4C-8026-97A059AB6BCA}"/>
              </a:ext>
            </a:extLst>
          </p:cNvPr>
          <p:cNvPicPr>
            <a:picLocks noChangeAspect="1"/>
          </p:cNvPicPr>
          <p:nvPr/>
        </p:nvPicPr>
        <p:blipFill rotWithShape="1">
          <a:blip r:embed="rId3">
            <a:alphaModFix/>
            <a:extLst>
              <a:ext uri="{28A0092B-C50C-407E-A947-70E740481C1C}">
                <a14:useLocalDpi xmlns:a14="http://schemas.microsoft.com/office/drawing/2010/main"/>
              </a:ext>
            </a:extLst>
          </a:blip>
          <a:srcRect/>
          <a:stretch/>
        </p:blipFill>
        <p:spPr>
          <a:xfrm>
            <a:off x="0" y="1"/>
            <a:ext cx="12192000" cy="6857999"/>
          </a:xfrm>
          <a:prstGeom prst="rect">
            <a:avLst/>
          </a:prstGeom>
        </p:spPr>
      </p:pic>
      <p:sp>
        <p:nvSpPr>
          <p:cNvPr id="13" name="Rectangle 12" descr="decorative">
            <a:extLst>
              <a:ext uri="{FF2B5EF4-FFF2-40B4-BE49-F238E27FC236}">
                <a16:creationId xmlns:a16="http://schemas.microsoft.com/office/drawing/2014/main" id="{6E4FB119-F266-6B44-AB2A-C4549FB0A783}"/>
              </a:ext>
            </a:extLst>
          </p:cNvPr>
          <p:cNvSpPr/>
          <p:nvPr/>
        </p:nvSpPr>
        <p:spPr>
          <a:xfrm>
            <a:off x="0" y="1"/>
            <a:ext cx="12192000" cy="6857999"/>
          </a:xfrm>
          <a:prstGeom prst="rect">
            <a:avLst/>
          </a:prstGeom>
          <a:solidFill>
            <a:srgbClr val="0077C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676804FB-64F6-2B4F-8838-1F98E4923D7F}"/>
              </a:ext>
            </a:extLst>
          </p:cNvPr>
          <p:cNvSpPr txBox="1">
            <a:spLocks/>
          </p:cNvSpPr>
          <p:nvPr/>
        </p:nvSpPr>
        <p:spPr>
          <a:xfrm>
            <a:off x="1531315" y="3156507"/>
            <a:ext cx="9144000" cy="663907"/>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400" dirty="0">
                <a:solidFill>
                  <a:schemeClr val="bg1"/>
                </a:solidFill>
                <a:latin typeface="Roboto Slab" pitchFamily="2" charset="0"/>
                <a:ea typeface="Roboto Slab" pitchFamily="2" charset="0"/>
              </a:rPr>
              <a:t>Welcome to the</a:t>
            </a:r>
            <a:r>
              <a:rPr lang="en-US" sz="3400" dirty="0">
                <a:solidFill>
                  <a:srgbClr val="FF0000"/>
                </a:solidFill>
                <a:latin typeface="Roboto Slab" pitchFamily="2" charset="0"/>
                <a:ea typeface="Roboto Slab" pitchFamily="2" charset="0"/>
              </a:rPr>
              <a:t> </a:t>
            </a:r>
            <a:r>
              <a:rPr lang="en-US" sz="3400" dirty="0">
                <a:solidFill>
                  <a:schemeClr val="bg1"/>
                </a:solidFill>
                <a:latin typeface="Roboto Slab" pitchFamily="2" charset="0"/>
                <a:ea typeface="Roboto Slab" pitchFamily="2" charset="0"/>
              </a:rPr>
              <a:t>2019-20 AP</a:t>
            </a:r>
            <a:r>
              <a:rPr lang="en-US" sz="3400" baseline="30000" dirty="0">
                <a:solidFill>
                  <a:schemeClr val="bg1"/>
                </a:solidFill>
                <a:latin typeface="Roboto Slab" pitchFamily="2" charset="0"/>
                <a:ea typeface="Roboto Slab" pitchFamily="2" charset="0"/>
              </a:rPr>
              <a:t>®</a:t>
            </a:r>
            <a:r>
              <a:rPr lang="en-US" sz="3400" dirty="0">
                <a:solidFill>
                  <a:schemeClr val="bg1"/>
                </a:solidFill>
                <a:latin typeface="Roboto Slab" pitchFamily="2" charset="0"/>
                <a:ea typeface="Roboto Slab" pitchFamily="2" charset="0"/>
              </a:rPr>
              <a:t> School Year</a:t>
            </a:r>
          </a:p>
        </p:txBody>
      </p:sp>
      <p:sp>
        <p:nvSpPr>
          <p:cNvPr id="16" name="Rectangle 15">
            <a:extLst>
              <a:ext uri="{FF2B5EF4-FFF2-40B4-BE49-F238E27FC236}">
                <a16:creationId xmlns:a16="http://schemas.microsoft.com/office/drawing/2014/main" id="{0E7EE529-0DE2-214F-907C-1F44725A8DE1}"/>
              </a:ext>
            </a:extLst>
          </p:cNvPr>
          <p:cNvSpPr/>
          <p:nvPr/>
        </p:nvSpPr>
        <p:spPr>
          <a:xfrm>
            <a:off x="1912776" y="2992475"/>
            <a:ext cx="8378889" cy="117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FE313758-D4D4-FA43-A4CF-A319B7220EF6}"/>
              </a:ext>
            </a:extLst>
          </p:cNvPr>
          <p:cNvPicPr>
            <a:picLocks noChangeAspect="1"/>
          </p:cNvPicPr>
          <p:nvPr/>
        </p:nvPicPr>
        <p:blipFill>
          <a:blip r:embed="rId4"/>
          <a:stretch>
            <a:fillRect/>
          </a:stretch>
        </p:blipFill>
        <p:spPr>
          <a:xfrm>
            <a:off x="8168328" y="6411191"/>
            <a:ext cx="1955800" cy="457200"/>
          </a:xfrm>
          <a:prstGeom prst="rect">
            <a:avLst/>
          </a:prstGeom>
        </p:spPr>
      </p:pic>
    </p:spTree>
    <p:extLst>
      <p:ext uri="{BB962C8B-B14F-4D97-AF65-F5344CB8AC3E}">
        <p14:creationId xmlns:p14="http://schemas.microsoft.com/office/powerpoint/2010/main" val="35386904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EFC9552-F36D-034F-998A-9DD6C5905B03}"/>
              </a:ext>
            </a:extLst>
          </p:cNvPr>
          <p:cNvSpPr/>
          <p:nvPr/>
        </p:nvSpPr>
        <p:spPr>
          <a:xfrm>
            <a:off x="1918142" y="2078954"/>
            <a:ext cx="8160200" cy="118650"/>
          </a:xfrm>
          <a:prstGeom prst="rect">
            <a:avLst/>
          </a:prstGeom>
          <a:solidFill>
            <a:srgbClr val="007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67319293-8719-2344-ADAA-F62CE22514A0}"/>
              </a:ext>
            </a:extLst>
          </p:cNvPr>
          <p:cNvSpPr txBox="1">
            <a:spLocks/>
          </p:cNvSpPr>
          <p:nvPr/>
        </p:nvSpPr>
        <p:spPr>
          <a:xfrm>
            <a:off x="1828754" y="2276263"/>
            <a:ext cx="8338976" cy="102618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endParaRPr lang="en-US" sz="2800" dirty="0">
              <a:latin typeface="Roboto Slab"/>
              <a:ea typeface="Roboto Slab" pitchFamily="2" charset="0"/>
            </a:endParaRPr>
          </a:p>
          <a:p>
            <a:pPr>
              <a:lnSpc>
                <a:spcPct val="100000"/>
              </a:lnSpc>
            </a:pPr>
            <a:endParaRPr lang="en-US" sz="3200" dirty="0">
              <a:latin typeface="Roboto Slab"/>
              <a:ea typeface="Roboto Slab" pitchFamily="2" charset="0"/>
            </a:endParaRPr>
          </a:p>
          <a:p>
            <a:pPr>
              <a:lnSpc>
                <a:spcPct val="100000"/>
              </a:lnSpc>
            </a:pPr>
            <a:endParaRPr lang="en-US" sz="3200" dirty="0">
              <a:latin typeface="Roboto Slab"/>
              <a:ea typeface="Roboto Slab" pitchFamily="2" charset="0"/>
            </a:endParaRPr>
          </a:p>
        </p:txBody>
      </p:sp>
      <p:pic>
        <p:nvPicPr>
          <p:cNvPr id="11" name="Picture 10">
            <a:extLst>
              <a:ext uri="{FF2B5EF4-FFF2-40B4-BE49-F238E27FC236}">
                <a16:creationId xmlns:a16="http://schemas.microsoft.com/office/drawing/2014/main" id="{924755A9-90D7-7B41-9574-5F044A670F85}"/>
              </a:ext>
            </a:extLst>
          </p:cNvPr>
          <p:cNvPicPr>
            <a:picLocks noChangeAspect="1"/>
          </p:cNvPicPr>
          <p:nvPr/>
        </p:nvPicPr>
        <p:blipFill>
          <a:blip r:embed="rId3"/>
          <a:stretch>
            <a:fillRect/>
          </a:stretch>
        </p:blipFill>
        <p:spPr>
          <a:xfrm>
            <a:off x="512735" y="6211810"/>
            <a:ext cx="1397000" cy="457200"/>
          </a:xfrm>
          <a:prstGeom prst="rect">
            <a:avLst/>
          </a:prstGeom>
        </p:spPr>
      </p:pic>
      <p:sp>
        <p:nvSpPr>
          <p:cNvPr id="12" name="Slide Number Placeholder 3">
            <a:extLst>
              <a:ext uri="{FF2B5EF4-FFF2-40B4-BE49-F238E27FC236}">
                <a16:creationId xmlns:a16="http://schemas.microsoft.com/office/drawing/2014/main" id="{F2EA42AD-A67E-0142-9A8A-D1AFC33A6FF4}"/>
              </a:ext>
            </a:extLst>
          </p:cNvPr>
          <p:cNvSpPr txBox="1">
            <a:spLocks/>
          </p:cNvSpPr>
          <p:nvPr/>
        </p:nvSpPr>
        <p:spPr>
          <a:xfrm>
            <a:off x="9068322" y="625749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9975628-894A-8B4F-83BD-0BC5F62E4F6A}" type="slidenum">
              <a:rPr lang="en-US" smtClean="0"/>
              <a:pPr/>
              <a:t>2</a:t>
            </a:fld>
            <a:endParaRPr lang="en-US" dirty="0"/>
          </a:p>
        </p:txBody>
      </p:sp>
      <p:sp>
        <p:nvSpPr>
          <p:cNvPr id="7" name="Title 1">
            <a:extLst>
              <a:ext uri="{FF2B5EF4-FFF2-40B4-BE49-F238E27FC236}">
                <a16:creationId xmlns:a16="http://schemas.microsoft.com/office/drawing/2014/main" id="{D4DC2CE5-2D09-470C-B8A6-400DC840B58D}"/>
              </a:ext>
            </a:extLst>
          </p:cNvPr>
          <p:cNvSpPr txBox="1">
            <a:spLocks/>
          </p:cNvSpPr>
          <p:nvPr/>
        </p:nvSpPr>
        <p:spPr>
          <a:xfrm>
            <a:off x="1149927" y="2276263"/>
            <a:ext cx="10661595" cy="1104845"/>
          </a:xfrm>
          <a:prstGeom prst="rect">
            <a:avLst/>
          </a:prstGeom>
          <a:noFill/>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2800" b="1" dirty="0">
                <a:solidFill>
                  <a:srgbClr val="0077C8"/>
                </a:solidFill>
                <a:latin typeface="Lucida Grande" panose="020B0600040502020204"/>
                <a:ea typeface="Roboto Slab" pitchFamily="2" charset="0"/>
              </a:rPr>
              <a:t>What</a:t>
            </a:r>
            <a:r>
              <a:rPr lang="en-US" sz="2800" b="1" dirty="0">
                <a:solidFill>
                  <a:srgbClr val="0077C8"/>
                </a:solidFill>
                <a:latin typeface="Roboto Slab" pitchFamily="2" charset="0"/>
                <a:ea typeface="Roboto Slab" pitchFamily="2" charset="0"/>
              </a:rPr>
              <a:t> </a:t>
            </a:r>
            <a:r>
              <a:rPr lang="en-US" sz="2800" b="1" dirty="0" smtClean="0">
                <a:solidFill>
                  <a:srgbClr val="0077C8"/>
                </a:solidFill>
                <a:latin typeface="Roboto Slab" pitchFamily="2" charset="0"/>
                <a:ea typeface="Roboto Slab" pitchFamily="2" charset="0"/>
              </a:rPr>
              <a:t>Our Methacton </a:t>
            </a:r>
            <a:r>
              <a:rPr lang="en-US" sz="2800" b="1" dirty="0">
                <a:solidFill>
                  <a:srgbClr val="0077C8"/>
                </a:solidFill>
                <a:latin typeface="Roboto Slab" pitchFamily="2" charset="0"/>
                <a:ea typeface="Roboto Slab" pitchFamily="2" charset="0"/>
              </a:rPr>
              <a:t>School Community Needs to Know</a:t>
            </a:r>
          </a:p>
        </p:txBody>
      </p:sp>
    </p:spTree>
    <p:extLst>
      <p:ext uri="{BB962C8B-B14F-4D97-AF65-F5344CB8AC3E}">
        <p14:creationId xmlns:p14="http://schemas.microsoft.com/office/powerpoint/2010/main" val="21413548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4D0B4CE4-2E1A-3D40-B9F7-4CA9A2E6A6B2}"/>
              </a:ext>
            </a:extLst>
          </p:cNvPr>
          <p:cNvSpPr>
            <a:spLocks noGrp="1"/>
          </p:cNvSpPr>
          <p:nvPr>
            <p:ph type="sldNum" sz="quarter" idx="12"/>
          </p:nvPr>
        </p:nvSpPr>
        <p:spPr>
          <a:xfrm>
            <a:off x="9045173" y="5190694"/>
            <a:ext cx="2743200" cy="365125"/>
          </a:xfrm>
        </p:spPr>
        <p:txBody>
          <a:bodyPr/>
          <a:lstStyle/>
          <a:p>
            <a:fld id="{F9975628-894A-8B4F-83BD-0BC5F62E4F6A}" type="slidenum">
              <a:rPr lang="en-US" smtClean="0"/>
              <a:t>3</a:t>
            </a:fld>
            <a:endParaRPr lang="en-US" dirty="0"/>
          </a:p>
        </p:txBody>
      </p:sp>
      <p:pic>
        <p:nvPicPr>
          <p:cNvPr id="8" name="Picture 18">
            <a:extLst>
              <a:ext uri="{FF2B5EF4-FFF2-40B4-BE49-F238E27FC236}">
                <a16:creationId xmlns:a16="http://schemas.microsoft.com/office/drawing/2014/main" id="{7D76D7BD-E898-714C-8F0E-37071D8C22F1}"/>
              </a:ext>
            </a:extLst>
          </p:cNvPr>
          <p:cNvPicPr>
            <a:picLocks noChangeAspect="1"/>
          </p:cNvPicPr>
          <p:nvPr/>
        </p:nvPicPr>
        <p:blipFill>
          <a:blip r:embed="rId3"/>
          <a:stretch>
            <a:fillRect/>
          </a:stretch>
        </p:blipFill>
        <p:spPr>
          <a:xfrm>
            <a:off x="512735" y="6211810"/>
            <a:ext cx="1397000" cy="457200"/>
          </a:xfrm>
          <a:prstGeom prst="rect">
            <a:avLst/>
          </a:prstGeom>
        </p:spPr>
      </p:pic>
      <p:sp>
        <p:nvSpPr>
          <p:cNvPr id="9" name="Rectangle 16">
            <a:extLst>
              <a:ext uri="{FF2B5EF4-FFF2-40B4-BE49-F238E27FC236}">
                <a16:creationId xmlns:a16="http://schemas.microsoft.com/office/drawing/2014/main" id="{FAAA6A58-21B9-B447-A542-4415685E77DF}"/>
              </a:ext>
            </a:extLst>
          </p:cNvPr>
          <p:cNvSpPr/>
          <p:nvPr/>
        </p:nvSpPr>
        <p:spPr>
          <a:xfrm>
            <a:off x="1676400" y="1726163"/>
            <a:ext cx="8483600" cy="115411"/>
          </a:xfrm>
          <a:prstGeom prst="rect">
            <a:avLst/>
          </a:prstGeom>
          <a:solidFill>
            <a:srgbClr val="007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24897E4F-1D56-9F40-A355-160DFA6ECAF5}"/>
              </a:ext>
            </a:extLst>
          </p:cNvPr>
          <p:cNvSpPr txBox="1">
            <a:spLocks/>
          </p:cNvSpPr>
          <p:nvPr/>
        </p:nvSpPr>
        <p:spPr>
          <a:xfrm>
            <a:off x="1676400" y="1923870"/>
            <a:ext cx="8483600" cy="309255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800" b="1" dirty="0">
                <a:solidFill>
                  <a:srgbClr val="0077C8"/>
                </a:solidFill>
                <a:latin typeface="Roboto Slab"/>
                <a:ea typeface="Roboto Slab"/>
              </a:rPr>
              <a:t>Three Changes are Coming to AP in 2019-20</a:t>
            </a:r>
            <a:endParaRPr lang="en-US" sz="2400" b="1" dirty="0">
              <a:solidFill>
                <a:srgbClr val="0077C8"/>
              </a:solidFill>
              <a:latin typeface="Roboto Slab"/>
              <a:ea typeface="Roboto Slab"/>
            </a:endParaRPr>
          </a:p>
          <a:p>
            <a:pPr>
              <a:lnSpc>
                <a:spcPct val="100000"/>
              </a:lnSpc>
              <a:spcAft>
                <a:spcPts val="1000"/>
              </a:spcAft>
            </a:pPr>
            <a:endParaRPr lang="en-US" sz="800" dirty="0">
              <a:latin typeface="Roboto Slab"/>
              <a:ea typeface="Roboto Slab" pitchFamily="2" charset="0"/>
            </a:endParaRPr>
          </a:p>
          <a:p>
            <a:pPr marL="457200" indent="-457200">
              <a:lnSpc>
                <a:spcPct val="100000"/>
              </a:lnSpc>
              <a:spcAft>
                <a:spcPts val="1000"/>
              </a:spcAft>
              <a:buFont typeface="+mj-lt"/>
              <a:buAutoNum type="arabicPeriod"/>
            </a:pPr>
            <a:r>
              <a:rPr lang="en-US" sz="2400" dirty="0">
                <a:latin typeface="Roboto Slab"/>
                <a:ea typeface="Roboto Slab"/>
              </a:rPr>
              <a:t>AP teachers will have access to year-round, new </a:t>
            </a:r>
            <a:r>
              <a:rPr lang="en-US" sz="2400" dirty="0" smtClean="0">
                <a:latin typeface="Roboto Slab"/>
                <a:ea typeface="Roboto Slab"/>
              </a:rPr>
              <a:t>resources. </a:t>
            </a:r>
            <a:r>
              <a:rPr lang="en-US" sz="2400" dirty="0">
                <a:latin typeface="Roboto Slab"/>
                <a:ea typeface="Roboto Slab"/>
              </a:rPr>
              <a:t>These resources will help students master the content and skills needed for success in the course and on the exam.</a:t>
            </a:r>
          </a:p>
          <a:p>
            <a:pPr marL="457200" indent="-457200">
              <a:lnSpc>
                <a:spcPct val="100000"/>
              </a:lnSpc>
              <a:spcAft>
                <a:spcPts val="1000"/>
              </a:spcAft>
              <a:buFont typeface="+mj-lt"/>
              <a:buAutoNum type="arabicPeriod"/>
            </a:pPr>
            <a:r>
              <a:rPr lang="en-US" sz="2400" dirty="0">
                <a:latin typeface="Roboto Slab"/>
                <a:ea typeface="Roboto Slab"/>
              </a:rPr>
              <a:t>New </a:t>
            </a:r>
            <a:r>
              <a:rPr lang="en-US" sz="2400" dirty="0" smtClean="0">
                <a:latin typeface="Roboto Slab"/>
                <a:ea typeface="Roboto Slab"/>
              </a:rPr>
              <a:t>registration </a:t>
            </a:r>
            <a:r>
              <a:rPr lang="en-US" sz="2400" dirty="0">
                <a:latin typeface="Roboto Slab"/>
                <a:ea typeface="Roboto Slab"/>
              </a:rPr>
              <a:t>and ordering system </a:t>
            </a:r>
            <a:endParaRPr lang="en-US" sz="2400" dirty="0" smtClean="0">
              <a:latin typeface="Roboto Slab"/>
              <a:ea typeface="Roboto Slab"/>
            </a:endParaRPr>
          </a:p>
          <a:p>
            <a:pPr marL="457200" indent="-457200">
              <a:lnSpc>
                <a:spcPct val="100000"/>
              </a:lnSpc>
              <a:spcAft>
                <a:spcPts val="1000"/>
              </a:spcAft>
              <a:buFont typeface="+mj-lt"/>
              <a:buAutoNum type="arabicPeriod"/>
            </a:pPr>
            <a:r>
              <a:rPr lang="en-US" sz="2400" dirty="0" smtClean="0">
                <a:latin typeface="Roboto Slab"/>
                <a:ea typeface="Roboto Slab"/>
              </a:rPr>
              <a:t>Exam </a:t>
            </a:r>
            <a:r>
              <a:rPr lang="en-US" sz="2400" dirty="0">
                <a:latin typeface="Roboto Slab"/>
                <a:ea typeface="Roboto Slab"/>
              </a:rPr>
              <a:t>ordering is moving from spring to fall.</a:t>
            </a:r>
            <a:endParaRPr lang="en-US" sz="2000" dirty="0">
              <a:latin typeface="Roboto Slab"/>
              <a:ea typeface="Roboto Slab"/>
            </a:endParaRPr>
          </a:p>
        </p:txBody>
      </p:sp>
    </p:spTree>
    <p:extLst>
      <p:ext uri="{BB962C8B-B14F-4D97-AF65-F5344CB8AC3E}">
        <p14:creationId xmlns:p14="http://schemas.microsoft.com/office/powerpoint/2010/main" val="29844293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768D7B6-D2E2-E740-872A-FAA8E6C86A5B}"/>
              </a:ext>
            </a:extLst>
          </p:cNvPr>
          <p:cNvPicPr>
            <a:picLocks noChangeAspect="1"/>
          </p:cNvPicPr>
          <p:nvPr/>
        </p:nvPicPr>
        <p:blipFill rotWithShape="1">
          <a:blip r:embed="rId3">
            <a:alphaModFix/>
            <a:extLst>
              <a:ext uri="{28A0092B-C50C-407E-A947-70E740481C1C}">
                <a14:useLocalDpi xmlns:a14="http://schemas.microsoft.com/office/drawing/2010/main"/>
              </a:ext>
            </a:extLst>
          </a:blip>
          <a:srcRect/>
          <a:stretch/>
        </p:blipFill>
        <p:spPr>
          <a:xfrm>
            <a:off x="1904854" y="0"/>
            <a:ext cx="10287146" cy="6858000"/>
          </a:xfrm>
          <a:prstGeom prst="rect">
            <a:avLst/>
          </a:prstGeom>
        </p:spPr>
      </p:pic>
      <p:sp>
        <p:nvSpPr>
          <p:cNvPr id="26" name="Rectangle 4">
            <a:extLst>
              <a:ext uri="{FF2B5EF4-FFF2-40B4-BE49-F238E27FC236}">
                <a16:creationId xmlns:a16="http://schemas.microsoft.com/office/drawing/2014/main" id="{BE4E2377-B07A-464A-8D9F-16E3E35C08EA}"/>
              </a:ext>
            </a:extLst>
          </p:cNvPr>
          <p:cNvSpPr/>
          <p:nvPr/>
        </p:nvSpPr>
        <p:spPr>
          <a:xfrm>
            <a:off x="2412707" y="1"/>
            <a:ext cx="9779292" cy="6857999"/>
          </a:xfrm>
          <a:prstGeom prst="rect">
            <a:avLst/>
          </a:prstGeom>
          <a:solidFill>
            <a:srgbClr val="0077C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B5A32BE-752E-5849-B30F-1D5CEF17CAE0}"/>
              </a:ext>
            </a:extLst>
          </p:cNvPr>
          <p:cNvSpPr/>
          <p:nvPr/>
        </p:nvSpPr>
        <p:spPr>
          <a:xfrm>
            <a:off x="0" y="0"/>
            <a:ext cx="2412709" cy="6858000"/>
          </a:xfrm>
          <a:prstGeom prst="rect">
            <a:avLst/>
          </a:prstGeom>
          <a:solidFill>
            <a:srgbClr val="B4E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45" name="Picture 5"/>
          <p:cNvPicPr>
            <a:picLocks noChangeAspect="1" noChangeArrowheads="1"/>
          </p:cNvPicPr>
          <p:nvPr/>
        </p:nvPicPr>
        <p:blipFill rotWithShape="1">
          <a:blip r:embed="rId4">
            <a:extLst>
              <a:ext uri="{28A0092B-C50C-407E-A947-70E740481C1C}">
                <a14:useLocalDpi xmlns:a14="http://schemas.microsoft.com/office/drawing/2010/main"/>
              </a:ext>
            </a:extLst>
          </a:blip>
          <a:srcRect/>
          <a:stretch/>
        </p:blipFill>
        <p:spPr bwMode="auto">
          <a:xfrm>
            <a:off x="3356495" y="2190398"/>
            <a:ext cx="7750175" cy="82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a:extLst>
              <a:ext uri="{FF2B5EF4-FFF2-40B4-BE49-F238E27FC236}">
                <a16:creationId xmlns:a16="http://schemas.microsoft.com/office/drawing/2014/main" id="{67319293-8719-2344-ADAA-F62CE22514A0}"/>
              </a:ext>
            </a:extLst>
          </p:cNvPr>
          <p:cNvSpPr txBox="1">
            <a:spLocks/>
          </p:cNvSpPr>
          <p:nvPr/>
        </p:nvSpPr>
        <p:spPr>
          <a:xfrm>
            <a:off x="3267992" y="2349858"/>
            <a:ext cx="7965535" cy="308891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2000" dirty="0">
                <a:solidFill>
                  <a:schemeClr val="bg1"/>
                </a:solidFill>
                <a:latin typeface="Roboto Slab" pitchFamily="2" charset="0"/>
                <a:ea typeface="Roboto Slab" pitchFamily="2" charset="0"/>
              </a:rPr>
              <a:t>“</a:t>
            </a:r>
            <a:r>
              <a:rPr lang="en-US" sz="2200" b="1" dirty="0">
                <a:solidFill>
                  <a:schemeClr val="bg1"/>
                </a:solidFill>
                <a:latin typeface="Roboto Slab" pitchFamily="2" charset="0"/>
                <a:ea typeface="Roboto Slab" pitchFamily="2" charset="0"/>
              </a:rPr>
              <a:t>Fall registration has been a great way to build a culture in AP where everyone was on board </a:t>
            </a:r>
            <a:r>
              <a:rPr lang="en-US" sz="2000" dirty="0">
                <a:solidFill>
                  <a:schemeClr val="bg1"/>
                </a:solidFill>
                <a:latin typeface="Roboto Slab" pitchFamily="2" charset="0"/>
                <a:ea typeface="Roboto Slab" pitchFamily="2" charset="0"/>
              </a:rPr>
              <a:t>and we used the year to prepare for the exam at the end of the year, it was more of an all hands on deck type of mentality. There was an expectation, a common goal of passing the AP test that we were all working together to accomplish throughout the school year. I think this allowed for my students to grow in their confidence, confidence which they may not have otherwise had.”</a:t>
            </a:r>
          </a:p>
          <a:p>
            <a:pPr algn="ctr">
              <a:lnSpc>
                <a:spcPct val="100000"/>
              </a:lnSpc>
            </a:pPr>
            <a:endParaRPr lang="en-US" sz="2000" dirty="0">
              <a:solidFill>
                <a:schemeClr val="bg1"/>
              </a:solidFill>
              <a:latin typeface="Roboto Slab" pitchFamily="2" charset="0"/>
              <a:ea typeface="Roboto Slab" pitchFamily="2" charset="0"/>
            </a:endParaRPr>
          </a:p>
          <a:p>
            <a:pPr algn="ctr">
              <a:lnSpc>
                <a:spcPct val="100000"/>
              </a:lnSpc>
            </a:pPr>
            <a:r>
              <a:rPr lang="en-US" sz="2400" dirty="0">
                <a:solidFill>
                  <a:schemeClr val="bg1"/>
                </a:solidFill>
                <a:latin typeface="Roboto Slab" pitchFamily="2" charset="0"/>
                <a:ea typeface="Roboto Slab" pitchFamily="2" charset="0"/>
              </a:rPr>
              <a:t>— </a:t>
            </a:r>
            <a:r>
              <a:rPr lang="en-US" sz="2000" dirty="0">
                <a:solidFill>
                  <a:schemeClr val="bg1"/>
                </a:solidFill>
                <a:latin typeface="Roboto Slab" pitchFamily="2" charset="0"/>
                <a:ea typeface="Roboto Slab" pitchFamily="2" charset="0"/>
              </a:rPr>
              <a:t>Meg Shadid, AP World History and AP Economics teacher </a:t>
            </a:r>
            <a:endParaRPr lang="en-US" sz="2400" dirty="0">
              <a:solidFill>
                <a:schemeClr val="bg1"/>
              </a:solidFill>
              <a:latin typeface="Roboto Slab" pitchFamily="2" charset="0"/>
              <a:ea typeface="Roboto Slab" pitchFamily="2" charset="0"/>
            </a:endParaRPr>
          </a:p>
        </p:txBody>
      </p:sp>
      <p:sp>
        <p:nvSpPr>
          <p:cNvPr id="36" name="Rectangle 4">
            <a:extLst>
              <a:ext uri="{FF2B5EF4-FFF2-40B4-BE49-F238E27FC236}">
                <a16:creationId xmlns:a16="http://schemas.microsoft.com/office/drawing/2014/main" id="{EEFC9552-F36D-034F-998A-9DD6C5905B03}"/>
              </a:ext>
            </a:extLst>
          </p:cNvPr>
          <p:cNvSpPr/>
          <p:nvPr/>
        </p:nvSpPr>
        <p:spPr>
          <a:xfrm>
            <a:off x="210738" y="480046"/>
            <a:ext cx="1991233" cy="82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7" name="Picture 2" descr="decorative">
            <a:extLst>
              <a:ext uri="{FF2B5EF4-FFF2-40B4-BE49-F238E27FC236}">
                <a16:creationId xmlns:a16="http://schemas.microsoft.com/office/drawing/2014/main" id="{EC15EC50-90BC-3A47-AE43-AB98EA997E4D}"/>
              </a:ext>
            </a:extLst>
          </p:cNvPr>
          <p:cNvPicPr>
            <a:picLocks noChangeAspect="1"/>
          </p:cNvPicPr>
          <p:nvPr/>
        </p:nvPicPr>
        <p:blipFill>
          <a:blip r:embed="rId5"/>
          <a:stretch>
            <a:fillRect/>
          </a:stretch>
        </p:blipFill>
        <p:spPr>
          <a:xfrm>
            <a:off x="304584" y="1064303"/>
            <a:ext cx="2025588" cy="1697636"/>
          </a:xfrm>
          <a:prstGeom prst="rect">
            <a:avLst/>
          </a:prstGeom>
        </p:spPr>
      </p:pic>
      <p:pic>
        <p:nvPicPr>
          <p:cNvPr id="38" name="Picture 7">
            <a:extLst>
              <a:ext uri="{FF2B5EF4-FFF2-40B4-BE49-F238E27FC236}">
                <a16:creationId xmlns:a16="http://schemas.microsoft.com/office/drawing/2014/main" id="{058545F7-B211-D84F-BD4E-0AE6D8135A5D}"/>
              </a:ext>
            </a:extLst>
          </p:cNvPr>
          <p:cNvPicPr>
            <a:picLocks noChangeAspect="1"/>
          </p:cNvPicPr>
          <p:nvPr/>
        </p:nvPicPr>
        <p:blipFill>
          <a:blip r:embed="rId6"/>
          <a:stretch>
            <a:fillRect/>
          </a:stretch>
        </p:blipFill>
        <p:spPr>
          <a:xfrm>
            <a:off x="507854" y="6211806"/>
            <a:ext cx="1397000" cy="457200"/>
          </a:xfrm>
          <a:prstGeom prst="rect">
            <a:avLst/>
          </a:prstGeom>
        </p:spPr>
      </p:pic>
      <p:sp>
        <p:nvSpPr>
          <p:cNvPr id="12" name="TextBox 11">
            <a:extLst>
              <a:ext uri="{FF2B5EF4-FFF2-40B4-BE49-F238E27FC236}">
                <a16:creationId xmlns:a16="http://schemas.microsoft.com/office/drawing/2014/main" id="{ADB5E9CB-D244-134D-A13D-AA4D383C49B5}"/>
              </a:ext>
            </a:extLst>
          </p:cNvPr>
          <p:cNvSpPr txBox="1"/>
          <p:nvPr/>
        </p:nvSpPr>
        <p:spPr>
          <a:xfrm>
            <a:off x="95391" y="595384"/>
            <a:ext cx="2250262" cy="400110"/>
          </a:xfrm>
          <a:prstGeom prst="rect">
            <a:avLst/>
          </a:prstGeom>
          <a:noFill/>
        </p:spPr>
        <p:txBody>
          <a:bodyPr wrap="square" rtlCol="0">
            <a:spAutoFit/>
          </a:bodyPr>
          <a:lstStyle/>
          <a:p>
            <a:pPr algn="ctr"/>
            <a:r>
              <a:rPr lang="en-US" sz="2000" b="1" dirty="0">
                <a:latin typeface="Roboto Slab" pitchFamily="2" charset="0"/>
                <a:ea typeface="Roboto Slab" pitchFamily="2" charset="0"/>
              </a:rPr>
              <a:t>Fall Registration</a:t>
            </a:r>
            <a:endParaRPr lang="en-US" sz="2000" dirty="0"/>
          </a:p>
        </p:txBody>
      </p:sp>
    </p:spTree>
    <p:extLst>
      <p:ext uri="{BB962C8B-B14F-4D97-AF65-F5344CB8AC3E}">
        <p14:creationId xmlns:p14="http://schemas.microsoft.com/office/powerpoint/2010/main" val="2780063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Exam Ordering Dates </a:t>
            </a:r>
            <a:r>
              <a:rPr lang="en-US" b="1" dirty="0"/>
              <a:t>W</a:t>
            </a:r>
            <a:r>
              <a:rPr lang="en-US" b="1" dirty="0" smtClean="0"/>
              <a:t>ill </a:t>
            </a:r>
            <a:r>
              <a:rPr lang="en-US" b="1" dirty="0"/>
              <a:t>C</a:t>
            </a:r>
            <a:r>
              <a:rPr lang="en-US" b="1" dirty="0" smtClean="0"/>
              <a:t>hange</a:t>
            </a:r>
            <a:endParaRPr lang="en-US" b="1" dirty="0"/>
          </a:p>
        </p:txBody>
      </p:sp>
      <p:sp>
        <p:nvSpPr>
          <p:cNvPr id="5" name="Content Placeholder 4"/>
          <p:cNvSpPr>
            <a:spLocks noGrp="1"/>
          </p:cNvSpPr>
          <p:nvPr>
            <p:ph idx="1"/>
          </p:nvPr>
        </p:nvSpPr>
        <p:spPr/>
        <p:txBody>
          <a:bodyPr>
            <a:normAutofit/>
          </a:bodyPr>
          <a:lstStyle/>
          <a:p>
            <a:r>
              <a:rPr lang="en-US" sz="3200" b="1" dirty="0" smtClean="0"/>
              <a:t>Exam orders will be placed in October utilizing the same online system Methacton has always used. The Fee remains the same $97 per exam and $145 for the capstone courses of AP Seminar &amp; AP Research. </a:t>
            </a:r>
          </a:p>
          <a:p>
            <a:r>
              <a:rPr lang="en-US" sz="3200" b="1" dirty="0" smtClean="0">
                <a:solidFill>
                  <a:srgbClr val="FF0000"/>
                </a:solidFill>
              </a:rPr>
              <a:t>NEW </a:t>
            </a:r>
            <a:r>
              <a:rPr lang="en-US" sz="3200" b="1" dirty="0" smtClean="0"/>
              <a:t>Exams can be ordered late with an additional </a:t>
            </a:r>
            <a:r>
              <a:rPr lang="en-US" sz="3200" b="1" dirty="0" smtClean="0">
                <a:solidFill>
                  <a:srgbClr val="FF0000"/>
                </a:solidFill>
              </a:rPr>
              <a:t>$40 Fee </a:t>
            </a:r>
            <a:r>
              <a:rPr lang="en-US" sz="3200" b="1" dirty="0" smtClean="0"/>
              <a:t>(through end of January). </a:t>
            </a:r>
          </a:p>
          <a:p>
            <a:r>
              <a:rPr lang="en-US" sz="3200" b="1" dirty="0" smtClean="0">
                <a:solidFill>
                  <a:srgbClr val="FF0000"/>
                </a:solidFill>
              </a:rPr>
              <a:t>New</a:t>
            </a:r>
            <a:r>
              <a:rPr lang="en-US" sz="3200" b="1" dirty="0" smtClean="0"/>
              <a:t> Cancellation fee </a:t>
            </a:r>
            <a:r>
              <a:rPr lang="en-US" sz="3200" b="1" dirty="0" smtClean="0">
                <a:solidFill>
                  <a:srgbClr val="FF0000"/>
                </a:solidFill>
              </a:rPr>
              <a:t>$42 (was $18).</a:t>
            </a:r>
            <a:endParaRPr lang="en-US" sz="3200" b="1" dirty="0">
              <a:solidFill>
                <a:srgbClr val="FF0000"/>
              </a:solidFill>
            </a:endParaRPr>
          </a:p>
        </p:txBody>
      </p:sp>
      <p:sp>
        <p:nvSpPr>
          <p:cNvPr id="4" name="Slide Number Placeholder 3"/>
          <p:cNvSpPr>
            <a:spLocks noGrp="1"/>
          </p:cNvSpPr>
          <p:nvPr>
            <p:ph type="sldNum" sz="quarter" idx="12"/>
          </p:nvPr>
        </p:nvSpPr>
        <p:spPr/>
        <p:txBody>
          <a:bodyPr/>
          <a:lstStyle/>
          <a:p>
            <a:fld id="{F9975628-894A-8B4F-83BD-0BC5F62E4F6A}" type="slidenum">
              <a:rPr lang="en-US" smtClean="0"/>
              <a:t>5</a:t>
            </a:fld>
            <a:endParaRPr lang="en-US" dirty="0"/>
          </a:p>
        </p:txBody>
      </p:sp>
    </p:spTree>
    <p:extLst>
      <p:ext uri="{BB962C8B-B14F-4D97-AF65-F5344CB8AC3E}">
        <p14:creationId xmlns:p14="http://schemas.microsoft.com/office/powerpoint/2010/main" val="37892209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4DD3F8-2950-6445-8A9F-D04623615BFF}"/>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5766" y="-1"/>
            <a:ext cx="12206817" cy="3011212"/>
          </a:xfrm>
          <a:prstGeom prst="rect">
            <a:avLst/>
          </a:prstGeom>
        </p:spPr>
      </p:pic>
      <p:sp>
        <p:nvSpPr>
          <p:cNvPr id="9" name="Rectangle 4">
            <a:extLst>
              <a:ext uri="{FF2B5EF4-FFF2-40B4-BE49-F238E27FC236}">
                <a16:creationId xmlns:a16="http://schemas.microsoft.com/office/drawing/2014/main" id="{BE4E2377-B07A-464A-8D9F-16E3E35C08EA}"/>
              </a:ext>
            </a:extLst>
          </p:cNvPr>
          <p:cNvSpPr/>
          <p:nvPr/>
        </p:nvSpPr>
        <p:spPr>
          <a:xfrm>
            <a:off x="-15766" y="0"/>
            <a:ext cx="12206817" cy="3011212"/>
          </a:xfrm>
          <a:prstGeom prst="rect">
            <a:avLst/>
          </a:prstGeom>
          <a:solidFill>
            <a:srgbClr val="0077C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3">
            <a:extLst>
              <a:ext uri="{FF2B5EF4-FFF2-40B4-BE49-F238E27FC236}">
                <a16:creationId xmlns:a16="http://schemas.microsoft.com/office/drawing/2014/main" id="{4D0B4CE4-2E1A-3D40-B9F7-4CA9A2E6A6B2}"/>
              </a:ext>
            </a:extLst>
          </p:cNvPr>
          <p:cNvSpPr txBox="1">
            <a:spLocks/>
          </p:cNvSpPr>
          <p:nvPr/>
        </p:nvSpPr>
        <p:spPr>
          <a:xfrm>
            <a:off x="9068322" y="625749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9975628-894A-8B4F-83BD-0BC5F62E4F6A}" type="slidenum">
              <a:rPr lang="en-US" smtClean="0"/>
              <a:pPr/>
              <a:t>6</a:t>
            </a:fld>
            <a:endParaRPr lang="en-US" dirty="0"/>
          </a:p>
        </p:txBody>
      </p:sp>
      <p:sp>
        <p:nvSpPr>
          <p:cNvPr id="10" name="Rectangle 16">
            <a:extLst>
              <a:ext uri="{FF2B5EF4-FFF2-40B4-BE49-F238E27FC236}">
                <a16:creationId xmlns:a16="http://schemas.microsoft.com/office/drawing/2014/main" id="{BAF0D175-FCA9-1B4E-8A59-9408978D7D6E}"/>
              </a:ext>
            </a:extLst>
          </p:cNvPr>
          <p:cNvSpPr/>
          <p:nvPr/>
        </p:nvSpPr>
        <p:spPr>
          <a:xfrm>
            <a:off x="921884" y="841996"/>
            <a:ext cx="10348232" cy="82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864734" y="3324225"/>
            <a:ext cx="4248442" cy="2400657"/>
          </a:xfrm>
          <a:prstGeom prst="rect">
            <a:avLst/>
          </a:prstGeom>
          <a:noFill/>
        </p:spPr>
        <p:txBody>
          <a:bodyPr wrap="square" rtlCol="0">
            <a:spAutoFit/>
          </a:bodyPr>
          <a:lstStyle/>
          <a:p>
            <a:pPr>
              <a:lnSpc>
                <a:spcPts val="2100"/>
              </a:lnSpc>
              <a:spcAft>
                <a:spcPts val="1200"/>
              </a:spcAft>
            </a:pPr>
            <a:r>
              <a:rPr lang="en-US" b="1" dirty="0">
                <a:latin typeface="Roboto" panose="02000000000000000000" pitchFamily="2" charset="0"/>
                <a:ea typeface="Roboto" panose="02000000000000000000" pitchFamily="2" charset="0"/>
              </a:rPr>
              <a:t>Digital activation will: </a:t>
            </a:r>
          </a:p>
          <a:p>
            <a:pPr marL="182880" indent="-182880">
              <a:lnSpc>
                <a:spcPts val="2000"/>
              </a:lnSpc>
              <a:spcAft>
                <a:spcPts val="1200"/>
              </a:spcAft>
              <a:buClr>
                <a:srgbClr val="0077C8"/>
              </a:buClr>
              <a:buFont typeface="Lucida Grande" panose="020B0600040502020204" pitchFamily="34" charset="0"/>
              <a:buChar char="■"/>
            </a:pPr>
            <a:r>
              <a:rPr lang="en-US" dirty="0">
                <a:latin typeface="Roboto" panose="02000000000000000000" pitchFamily="2" charset="0"/>
                <a:ea typeface="Roboto" panose="02000000000000000000" pitchFamily="2" charset="0"/>
              </a:rPr>
              <a:t> Give students and teachers access to the new resources throughout</a:t>
            </a:r>
            <a:br>
              <a:rPr lang="en-US" dirty="0">
                <a:latin typeface="Roboto" panose="02000000000000000000" pitchFamily="2" charset="0"/>
                <a:ea typeface="Roboto" panose="02000000000000000000" pitchFamily="2" charset="0"/>
              </a:rPr>
            </a:br>
            <a:r>
              <a:rPr lang="en-US" dirty="0">
                <a:latin typeface="Roboto" panose="02000000000000000000" pitchFamily="2" charset="0"/>
                <a:ea typeface="Roboto" panose="02000000000000000000" pitchFamily="2" charset="0"/>
              </a:rPr>
              <a:t>the school year</a:t>
            </a:r>
          </a:p>
          <a:p>
            <a:pPr marL="182880" indent="-182880">
              <a:lnSpc>
                <a:spcPts val="2100"/>
              </a:lnSpc>
              <a:spcAft>
                <a:spcPts val="1200"/>
              </a:spcAft>
              <a:buClr>
                <a:srgbClr val="0077C8"/>
              </a:buClr>
              <a:buFont typeface="Lucida Grande" panose="020B0600040502020204" pitchFamily="34" charset="0"/>
              <a:buChar char="■"/>
            </a:pPr>
            <a:r>
              <a:rPr lang="en-US" dirty="0">
                <a:latin typeface="Roboto" panose="02000000000000000000" pitchFamily="2" charset="0"/>
                <a:ea typeface="Roboto" panose="02000000000000000000" pitchFamily="2" charset="0"/>
              </a:rPr>
              <a:t> Allow teachers to organize their AP      students by the sections they teach</a:t>
            </a:r>
          </a:p>
          <a:p>
            <a:pPr>
              <a:lnSpc>
                <a:spcPts val="2100"/>
              </a:lnSpc>
              <a:spcAft>
                <a:spcPts val="1200"/>
              </a:spcAft>
              <a:buClr>
                <a:srgbClr val="0077C8"/>
              </a:buClr>
            </a:pPr>
            <a:endParaRPr lang="en-US" dirty="0">
              <a:latin typeface="Roboto" panose="02000000000000000000" pitchFamily="2" charset="0"/>
              <a:ea typeface="Roboto" panose="02000000000000000000" pitchFamily="2" charset="0"/>
            </a:endParaRPr>
          </a:p>
        </p:txBody>
      </p:sp>
      <p:pic>
        <p:nvPicPr>
          <p:cNvPr id="14" name="Picture 18">
            <a:extLst>
              <a:ext uri="{FF2B5EF4-FFF2-40B4-BE49-F238E27FC236}">
                <a16:creationId xmlns:a16="http://schemas.microsoft.com/office/drawing/2014/main" id="{7D76D7BD-E898-714C-8F0E-37071D8C22F1}"/>
              </a:ext>
            </a:extLst>
          </p:cNvPr>
          <p:cNvPicPr>
            <a:picLocks noChangeAspect="1"/>
          </p:cNvPicPr>
          <p:nvPr/>
        </p:nvPicPr>
        <p:blipFill>
          <a:blip r:embed="rId4"/>
          <a:stretch>
            <a:fillRect/>
          </a:stretch>
        </p:blipFill>
        <p:spPr>
          <a:xfrm>
            <a:off x="512735" y="6211810"/>
            <a:ext cx="1397000" cy="457200"/>
          </a:xfrm>
          <a:prstGeom prst="rect">
            <a:avLst/>
          </a:prstGeom>
        </p:spPr>
      </p:pic>
      <p:pic>
        <p:nvPicPr>
          <p:cNvPr id="4" name="Picture 3" descr="Image of a tablet shows the homepage for AP Classroom">
            <a:extLst>
              <a:ext uri="{FF2B5EF4-FFF2-40B4-BE49-F238E27FC236}">
                <a16:creationId xmlns:a16="http://schemas.microsoft.com/office/drawing/2014/main" id="{493FB041-FE12-5E45-A784-DF3AF2DEEF7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786799" y="1097089"/>
            <a:ext cx="7009209" cy="6103810"/>
          </a:xfrm>
          <a:prstGeom prst="rect">
            <a:avLst/>
          </a:prstGeom>
        </p:spPr>
      </p:pic>
      <p:pic>
        <p:nvPicPr>
          <p:cNvPr id="15" name="Picture 11" descr="A screenshot of a person&#10;&#10;Description generated with very high confidence">
            <a:extLst>
              <a:ext uri="{FF2B5EF4-FFF2-40B4-BE49-F238E27FC236}">
                <a16:creationId xmlns:a16="http://schemas.microsoft.com/office/drawing/2014/main" id="{E77E7B9E-9E22-F341-99D8-D86FA6AA0CAF}"/>
              </a:ext>
            </a:extLst>
          </p:cNvPr>
          <p:cNvPicPr>
            <a:picLocks noGrp="1" noChangeAspect="1"/>
          </p:cNvPicPr>
          <p:nvPr>
            <p:ph idx="1"/>
          </p:nvPr>
        </p:nvPicPr>
        <p:blipFill rotWithShape="1">
          <a:blip r:embed="rId6">
            <a:extLst>
              <a:ext uri="{28A0092B-C50C-407E-A947-70E740481C1C}">
                <a14:useLocalDpi xmlns:a14="http://schemas.microsoft.com/office/drawing/2010/main"/>
              </a:ext>
            </a:extLst>
          </a:blip>
          <a:stretch/>
        </p:blipFill>
        <p:spPr>
          <a:xfrm>
            <a:off x="5635424" y="3125039"/>
            <a:ext cx="6056513" cy="2388342"/>
          </a:xfrm>
          <a:prstGeom prst="rect">
            <a:avLst/>
          </a:prstGeom>
          <a:ln w="6350">
            <a:noFill/>
          </a:ln>
        </p:spPr>
      </p:pic>
      <p:sp>
        <p:nvSpPr>
          <p:cNvPr id="6" name="Прямоугольник 5"/>
          <p:cNvSpPr/>
          <p:nvPr/>
        </p:nvSpPr>
        <p:spPr>
          <a:xfrm>
            <a:off x="500063" y="943660"/>
            <a:ext cx="11191874" cy="1323439"/>
          </a:xfrm>
          <a:prstGeom prst="rect">
            <a:avLst/>
          </a:prstGeom>
        </p:spPr>
        <p:txBody>
          <a:bodyPr wrap="square">
            <a:spAutoFit/>
          </a:bodyPr>
          <a:lstStyle/>
          <a:p>
            <a:pPr algn="ctr">
              <a:lnSpc>
                <a:spcPct val="100000"/>
              </a:lnSpc>
            </a:pPr>
            <a:r>
              <a:rPr lang="en-US" sz="3200" dirty="0">
                <a:solidFill>
                  <a:schemeClr val="bg1"/>
                </a:solidFill>
                <a:latin typeface="Roboto Slab" pitchFamily="2" charset="0"/>
                <a:ea typeface="Roboto Slab" pitchFamily="2" charset="0"/>
              </a:rPr>
              <a:t>A few clicks unlock the new tools and resources.</a:t>
            </a:r>
          </a:p>
          <a:p>
            <a:pPr algn="ctr">
              <a:lnSpc>
                <a:spcPct val="100000"/>
              </a:lnSpc>
            </a:pPr>
            <a:r>
              <a:rPr lang="en-US" sz="2400" dirty="0">
                <a:solidFill>
                  <a:schemeClr val="bg1"/>
                </a:solidFill>
                <a:latin typeface="Roboto Slab" pitchFamily="2" charset="0"/>
                <a:ea typeface="Roboto Slab" pitchFamily="2" charset="0"/>
              </a:rPr>
              <a:t>AP educators and students sign in and activate the new AP Classroom system at the start of the school year.</a:t>
            </a:r>
            <a:endParaRPr lang="en-US" sz="2400" dirty="0">
              <a:solidFill>
                <a:schemeClr val="bg1"/>
              </a:solidFill>
            </a:endParaRPr>
          </a:p>
        </p:txBody>
      </p:sp>
    </p:spTree>
    <p:extLst>
      <p:ext uri="{BB962C8B-B14F-4D97-AF65-F5344CB8AC3E}">
        <p14:creationId xmlns:p14="http://schemas.microsoft.com/office/powerpoint/2010/main" val="30772365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Students </a:t>
            </a:r>
            <a:endParaRPr lang="en-US" dirty="0"/>
          </a:p>
        </p:txBody>
      </p:sp>
      <p:sp>
        <p:nvSpPr>
          <p:cNvPr id="3" name="Content Placeholder 2"/>
          <p:cNvSpPr>
            <a:spLocks noGrp="1"/>
          </p:cNvSpPr>
          <p:nvPr>
            <p:ph idx="1"/>
          </p:nvPr>
        </p:nvSpPr>
        <p:spPr>
          <a:xfrm>
            <a:off x="3643746" y="581891"/>
            <a:ext cx="8229600" cy="5774459"/>
          </a:xfrm>
        </p:spPr>
        <p:txBody>
          <a:bodyPr>
            <a:noAutofit/>
          </a:bodyPr>
          <a:lstStyle/>
          <a:p>
            <a:pPr marL="0" indent="0">
              <a:buNone/>
            </a:pPr>
            <a:r>
              <a:rPr lang="en-US" sz="3000" dirty="0" smtClean="0"/>
              <a:t>What you need for next year</a:t>
            </a:r>
          </a:p>
          <a:p>
            <a:pPr marL="514350" indent="-514350">
              <a:buAutoNum type="arabicPeriod"/>
            </a:pPr>
            <a:r>
              <a:rPr lang="en-US" sz="3000" dirty="0" smtClean="0"/>
              <a:t>You need a college board student account </a:t>
            </a:r>
          </a:p>
          <a:p>
            <a:pPr lvl="1">
              <a:buFont typeface="Wingdings" panose="05000000000000000000" pitchFamily="2" charset="2"/>
              <a:buChar char="v"/>
            </a:pPr>
            <a:r>
              <a:rPr lang="en-US" sz="3000" dirty="0" smtClean="0"/>
              <a:t>Create one over the summer – you will need your username and password once we begin school</a:t>
            </a:r>
          </a:p>
          <a:p>
            <a:pPr lvl="1">
              <a:buFont typeface="Wingdings" panose="05000000000000000000" pitchFamily="2" charset="2"/>
              <a:buChar char="v"/>
            </a:pPr>
            <a:r>
              <a:rPr lang="en-US" sz="3000" dirty="0" smtClean="0"/>
              <a:t>DO NOT create a new one if you already have one…. You need to call account help/email them to reset your username/password</a:t>
            </a:r>
          </a:p>
          <a:p>
            <a:r>
              <a:rPr lang="en-US" sz="3000" dirty="0" smtClean="0"/>
              <a:t>Account help number - 866-315-6068</a:t>
            </a:r>
            <a:r>
              <a:rPr lang="en-US" sz="3000" dirty="0"/>
              <a:t/>
            </a:r>
            <a:br>
              <a:rPr lang="en-US" sz="3000" dirty="0"/>
            </a:br>
            <a:r>
              <a:rPr lang="en-US" sz="3000" dirty="0" smtClean="0"/>
              <a:t>Email: </a:t>
            </a:r>
            <a:r>
              <a:rPr lang="en-US" sz="3000" u="sng" dirty="0">
                <a:hlinkClick r:id="rId2"/>
              </a:rPr>
              <a:t>apstudents@info.collegeboard.org</a:t>
            </a:r>
            <a:endParaRPr lang="en-US" sz="3000" dirty="0" smtClean="0"/>
          </a:p>
          <a:p>
            <a:r>
              <a:rPr lang="en-US" sz="3000" dirty="0" smtClean="0">
                <a:latin typeface="Roboto"/>
                <a:ea typeface="Roboto"/>
                <a:cs typeface="Roboto"/>
              </a:rPr>
              <a:t>Other places to go - apstudent.collegeboard.org</a:t>
            </a:r>
            <a:endParaRPr lang="en-US" sz="3000" dirty="0"/>
          </a:p>
          <a:p>
            <a:pPr marL="0" indent="0">
              <a:buNone/>
            </a:pPr>
            <a:endParaRPr lang="en-US" sz="3000" dirty="0"/>
          </a:p>
        </p:txBody>
      </p:sp>
      <p:sp>
        <p:nvSpPr>
          <p:cNvPr id="4" name="Slide Number Placeholder 3"/>
          <p:cNvSpPr>
            <a:spLocks noGrp="1"/>
          </p:cNvSpPr>
          <p:nvPr>
            <p:ph type="sldNum" sz="quarter" idx="12"/>
          </p:nvPr>
        </p:nvSpPr>
        <p:spPr/>
        <p:txBody>
          <a:bodyPr/>
          <a:lstStyle/>
          <a:p>
            <a:fld id="{F9975628-894A-8B4F-83BD-0BC5F62E4F6A}" type="slidenum">
              <a:rPr lang="en-US" smtClean="0"/>
              <a:t>7</a:t>
            </a:fld>
            <a:endParaRPr lang="en-US" dirty="0"/>
          </a:p>
        </p:txBody>
      </p:sp>
    </p:spTree>
    <p:extLst>
      <p:ext uri="{BB962C8B-B14F-4D97-AF65-F5344CB8AC3E}">
        <p14:creationId xmlns:p14="http://schemas.microsoft.com/office/powerpoint/2010/main" val="25797371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OS" val="2"/>
  <p:tag name="TPFULLVERSION" val="5.3.2.24"/>
  <p:tag name="PPTVERSION" val="16"/>
  <p:tag name="TPVERSION" val="5"/>
  <p:tag name="THINKCELLUNDODONOTDELETE" val="0"/>
</p:tagLst>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83c4c503-4607-472a-8fac-0ac974c93aa7">
      <UserInfo>
        <DisplayName>Lindauer, Carly</DisplayName>
        <AccountId>24</AccountId>
        <AccountType/>
      </UserInfo>
      <UserInfo>
        <DisplayName>Macchiarola, Christina</DisplayName>
        <AccountId>15</AccountId>
        <AccountType/>
      </UserInfo>
      <UserInfo>
        <DisplayName>Preston, Michael</DisplayName>
        <AccountId>23</AccountId>
        <AccountType/>
      </UserInfo>
      <UserInfo>
        <DisplayName>Manoharan, Jason</DisplayName>
        <AccountId>25</AccountId>
        <AccountType/>
      </UserInfo>
      <UserInfo>
        <DisplayName>Biedermann, Edward</DisplayName>
        <AccountId>17</AccountId>
        <AccountType/>
      </UserInfo>
      <UserInfo>
        <DisplayName>Shin, Lloyd</DisplayName>
        <AccountId>13</AccountId>
        <AccountType/>
      </UserInfo>
      <UserInfo>
        <DisplayName>Schallert-Wygal, Lila</DisplayName>
        <AccountId>28</AccountId>
        <AccountType/>
      </UserInfo>
      <UserInfo>
        <DisplayName>Whitbeck, Abby</DisplayName>
        <AccountId>32</AccountId>
        <AccountType/>
      </UserInfo>
      <UserInfo>
        <DisplayName>Rios, Jose</DisplayName>
        <AccountId>98</AccountId>
        <AccountType/>
      </UserInfo>
      <UserInfo>
        <DisplayName>Morales Coto, Crystal</DisplayName>
        <AccountId>49</AccountId>
        <AccountType/>
      </UserInfo>
      <UserInfo>
        <DisplayName>Bergeron, Jaclyn</DisplayName>
        <AccountId>6</AccountId>
        <AccountType/>
      </UserInfo>
      <UserInfo>
        <DisplayName>Crawford, Renee</DisplayName>
        <AccountId>47</AccountId>
        <AccountType/>
      </UserInfo>
      <UserInfo>
        <DisplayName>Sasso, Vincent</DisplayName>
        <AccountId>135</AccountId>
        <AccountType/>
      </UserInfo>
      <UserInfo>
        <DisplayName>Benton, Lauri</DisplayName>
        <AccountId>136</AccountId>
        <AccountType/>
      </UserInfo>
      <UserInfo>
        <DisplayName>Gazes, Shelley</DisplayName>
        <AccountId>142</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E40285D3E002948BC72C56F0D5E7B07" ma:contentTypeVersion="4" ma:contentTypeDescription="Create a new document." ma:contentTypeScope="" ma:versionID="7d3bdc555f98763b97c391161d66412a">
  <xsd:schema xmlns:xsd="http://www.w3.org/2001/XMLSchema" xmlns:xs="http://www.w3.org/2001/XMLSchema" xmlns:p="http://schemas.microsoft.com/office/2006/metadata/properties" xmlns:ns2="ac2dab05-77f7-4fa5-add3-74aee034e339" xmlns:ns3="83c4c503-4607-472a-8fac-0ac974c93aa7" targetNamespace="http://schemas.microsoft.com/office/2006/metadata/properties" ma:root="true" ma:fieldsID="7f9e1190e00c8c0e4115cf2a012c00f5" ns2:_="" ns3:_="">
    <xsd:import namespace="ac2dab05-77f7-4fa5-add3-74aee034e339"/>
    <xsd:import namespace="83c4c503-4607-472a-8fac-0ac974c93aa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2dab05-77f7-4fa5-add3-74aee034e3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3c4c503-4607-472a-8fac-0ac974c93aa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B85432-A84C-4B54-B666-3268F649FBD2}">
  <ds:schemaRefs>
    <ds:schemaRef ds:uri="http://schemas.microsoft.com/sharepoint/v3/contenttype/forms"/>
  </ds:schemaRefs>
</ds:datastoreItem>
</file>

<file path=customXml/itemProps2.xml><?xml version="1.0" encoding="utf-8"?>
<ds:datastoreItem xmlns:ds="http://schemas.openxmlformats.org/officeDocument/2006/customXml" ds:itemID="{C8BB110B-3FC0-4999-8F53-8925013FC8B6}">
  <ds:schemaRefs>
    <ds:schemaRef ds:uri="http://purl.org/dc/elements/1.1/"/>
    <ds:schemaRef ds:uri="http://schemas.microsoft.com/office/2006/metadata/properties"/>
    <ds:schemaRef ds:uri="http://schemas.microsoft.com/office/infopath/2007/PartnerControls"/>
    <ds:schemaRef ds:uri="83c4c503-4607-472a-8fac-0ac974c93aa7"/>
    <ds:schemaRef ds:uri="http://schemas.openxmlformats.org/package/2006/metadata/core-properties"/>
    <ds:schemaRef ds:uri="http://www.w3.org/XML/1998/namespace"/>
    <ds:schemaRef ds:uri="http://schemas.microsoft.com/office/2006/documentManagement/types"/>
    <ds:schemaRef ds:uri="ac2dab05-77f7-4fa5-add3-74aee034e339"/>
    <ds:schemaRef ds:uri="http://purl.org/dc/dcmitype/"/>
    <ds:schemaRef ds:uri="http://purl.org/dc/terms/"/>
  </ds:schemaRefs>
</ds:datastoreItem>
</file>

<file path=customXml/itemProps3.xml><?xml version="1.0" encoding="utf-8"?>
<ds:datastoreItem xmlns:ds="http://schemas.openxmlformats.org/officeDocument/2006/customXml" ds:itemID="{8F34606E-315E-4C2F-A0D6-DCC9B61156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2dab05-77f7-4fa5-add3-74aee034e339"/>
    <ds:schemaRef ds:uri="83c4c503-4607-472a-8fac-0ac974c93a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TM03457475[[fn=Frame]]</Template>
  <TotalTime>116</TotalTime>
  <Words>368</Words>
  <Application>Microsoft Office PowerPoint</Application>
  <PresentationFormat>Widescreen</PresentationFormat>
  <Paragraphs>38</Paragraphs>
  <Slides>7</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Roboto Slab</vt:lpstr>
      <vt:lpstr>Wingdings</vt:lpstr>
      <vt:lpstr>Lucida Grande</vt:lpstr>
      <vt:lpstr>Corbel</vt:lpstr>
      <vt:lpstr>Wingdings 2</vt:lpstr>
      <vt:lpstr>Calibri</vt:lpstr>
      <vt:lpstr>Roboto</vt:lpstr>
      <vt:lpstr>Frame</vt:lpstr>
      <vt:lpstr>PowerPoint Presentation</vt:lpstr>
      <vt:lpstr>PowerPoint Presentation</vt:lpstr>
      <vt:lpstr>PowerPoint Presentation</vt:lpstr>
      <vt:lpstr>PowerPoint Presentation</vt:lpstr>
      <vt:lpstr>Exam Ordering Dates Will Change</vt:lpstr>
      <vt:lpstr>PowerPoint Presentation</vt:lpstr>
      <vt:lpstr>Students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2019-20 AP School Year</dc:title>
  <dc:creator>SJI Designer</dc:creator>
  <cp:lastModifiedBy>Kochenour, Karey</cp:lastModifiedBy>
  <cp:revision>9</cp:revision>
  <dcterms:created xsi:type="dcterms:W3CDTF">2018-12-21T15:27:00Z</dcterms:created>
  <dcterms:modified xsi:type="dcterms:W3CDTF">2019-05-24T17:45:22Z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0x010100EE40285D3E002948BC72C56F0D5E7B07</vt:lpwstr>
  </property>
  <property fmtid="{D5CDD505-2E9C-101B-9397-08002B2CF9AE}" pid="3" name="AuthorIds_UIVersion_3584">
    <vt:lpwstr>23,49</vt:lpwstr>
  </property>
  <property fmtid="{D5CDD505-2E9C-101B-9397-08002B2CF9AE}" pid="4" name="AuthorIds_UIVersion_5120">
    <vt:lpwstr>24</vt:lpwstr>
  </property>
  <property fmtid="{D5CDD505-2E9C-101B-9397-08002B2CF9AE}" pid="5" name="AuthorIds_UIVersion_10752">
    <vt:lpwstr>24</vt:lpwstr>
  </property>
  <property fmtid="{D5CDD505-2E9C-101B-9397-08002B2CF9AE}" pid="6" name="AuthorIds_UIVersion_13312">
    <vt:lpwstr>15</vt:lpwstr>
  </property>
  <property fmtid="{D5CDD505-2E9C-101B-9397-08002B2CF9AE}" pid="7" name="AuthorIds_UIVersion_14336">
    <vt:lpwstr>15</vt:lpwstr>
  </property>
</Properties>
</file>