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  <p:sldMasterId id="2147483780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86B516-0A0A-4898-8C37-12C06E454290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9098F6-813B-4987-870F-F6590988F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7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06D16B-57B4-4246-B517-02B784BCB0E3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3F8CA3-60E2-4411-82B7-47416B03F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88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8CA3-60E2-4411-82B7-47416B03FC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7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40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634"/>
            </a:lvl1pPr>
            <a:lvl2pPr marL="311227" indent="0" algn="ctr">
              <a:buNone/>
              <a:defRPr sz="1362"/>
            </a:lvl2pPr>
            <a:lvl3pPr marL="622453" indent="0" algn="ctr">
              <a:buNone/>
              <a:defRPr sz="1225"/>
            </a:lvl3pPr>
            <a:lvl4pPr marL="933679" indent="0" algn="ctr">
              <a:buNone/>
              <a:defRPr sz="1089"/>
            </a:lvl4pPr>
            <a:lvl5pPr marL="1244906" indent="0" algn="ctr">
              <a:buNone/>
              <a:defRPr sz="1089"/>
            </a:lvl5pPr>
            <a:lvl6pPr marL="1556132" indent="0" algn="ctr">
              <a:buNone/>
              <a:defRPr sz="1089"/>
            </a:lvl6pPr>
            <a:lvl7pPr marL="1867359" indent="0" algn="ctr">
              <a:buNone/>
              <a:defRPr sz="1089"/>
            </a:lvl7pPr>
            <a:lvl8pPr marL="2178585" indent="0" algn="ctr">
              <a:buNone/>
              <a:defRPr sz="1089"/>
            </a:lvl8pPr>
            <a:lvl9pPr marL="2489812" indent="0" algn="ctr">
              <a:buNone/>
              <a:defRPr sz="1089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56B4-501A-49E6-9362-8AF7B1EC72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D908-2DD8-41C0-81C5-23C12910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51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56B4-501A-49E6-9362-8AF7B1EC72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D908-2DD8-41C0-81C5-23C12910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79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40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1634">
                <a:solidFill>
                  <a:schemeClr val="tx1">
                    <a:tint val="75000"/>
                  </a:schemeClr>
                </a:solidFill>
              </a:defRPr>
            </a:lvl1pPr>
            <a:lvl2pPr marL="311227" indent="0">
              <a:buNone/>
              <a:defRPr sz="1362">
                <a:solidFill>
                  <a:schemeClr val="tx1">
                    <a:tint val="75000"/>
                  </a:schemeClr>
                </a:solidFill>
              </a:defRPr>
            </a:lvl2pPr>
            <a:lvl3pPr marL="622453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3pPr>
            <a:lvl4pPr marL="933679" indent="0">
              <a:buNone/>
              <a:defRPr sz="1089">
                <a:solidFill>
                  <a:schemeClr val="tx1">
                    <a:tint val="75000"/>
                  </a:schemeClr>
                </a:solidFill>
              </a:defRPr>
            </a:lvl4pPr>
            <a:lvl5pPr marL="1244906" indent="0">
              <a:buNone/>
              <a:defRPr sz="1089">
                <a:solidFill>
                  <a:schemeClr val="tx1">
                    <a:tint val="75000"/>
                  </a:schemeClr>
                </a:solidFill>
              </a:defRPr>
            </a:lvl5pPr>
            <a:lvl6pPr marL="1556132" indent="0">
              <a:buNone/>
              <a:defRPr sz="1089">
                <a:solidFill>
                  <a:schemeClr val="tx1">
                    <a:tint val="75000"/>
                  </a:schemeClr>
                </a:solidFill>
              </a:defRPr>
            </a:lvl6pPr>
            <a:lvl7pPr marL="1867359" indent="0">
              <a:buNone/>
              <a:defRPr sz="1089">
                <a:solidFill>
                  <a:schemeClr val="tx1">
                    <a:tint val="75000"/>
                  </a:schemeClr>
                </a:solidFill>
              </a:defRPr>
            </a:lvl7pPr>
            <a:lvl8pPr marL="2178585" indent="0">
              <a:buNone/>
              <a:defRPr sz="1089">
                <a:solidFill>
                  <a:schemeClr val="tx1">
                    <a:tint val="75000"/>
                  </a:schemeClr>
                </a:solidFill>
              </a:defRPr>
            </a:lvl8pPr>
            <a:lvl9pPr marL="2489812" indent="0">
              <a:buNone/>
              <a:defRPr sz="10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56B4-501A-49E6-9362-8AF7B1EC72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D908-2DD8-41C0-81C5-23C12910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80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56B4-501A-49E6-9362-8AF7B1EC72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D908-2DD8-41C0-81C5-23C12910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87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634" b="1"/>
            </a:lvl1pPr>
            <a:lvl2pPr marL="311227" indent="0">
              <a:buNone/>
              <a:defRPr sz="1362" b="1"/>
            </a:lvl2pPr>
            <a:lvl3pPr marL="622453" indent="0">
              <a:buNone/>
              <a:defRPr sz="1225" b="1"/>
            </a:lvl3pPr>
            <a:lvl4pPr marL="933679" indent="0">
              <a:buNone/>
              <a:defRPr sz="1089" b="1"/>
            </a:lvl4pPr>
            <a:lvl5pPr marL="1244906" indent="0">
              <a:buNone/>
              <a:defRPr sz="1089" b="1"/>
            </a:lvl5pPr>
            <a:lvl6pPr marL="1556132" indent="0">
              <a:buNone/>
              <a:defRPr sz="1089" b="1"/>
            </a:lvl6pPr>
            <a:lvl7pPr marL="1867359" indent="0">
              <a:buNone/>
              <a:defRPr sz="1089" b="1"/>
            </a:lvl7pPr>
            <a:lvl8pPr marL="2178585" indent="0">
              <a:buNone/>
              <a:defRPr sz="1089" b="1"/>
            </a:lvl8pPr>
            <a:lvl9pPr marL="2489812" indent="0">
              <a:buNone/>
              <a:defRPr sz="108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634" b="1"/>
            </a:lvl1pPr>
            <a:lvl2pPr marL="311227" indent="0">
              <a:buNone/>
              <a:defRPr sz="1362" b="1"/>
            </a:lvl2pPr>
            <a:lvl3pPr marL="622453" indent="0">
              <a:buNone/>
              <a:defRPr sz="1225" b="1"/>
            </a:lvl3pPr>
            <a:lvl4pPr marL="933679" indent="0">
              <a:buNone/>
              <a:defRPr sz="1089" b="1"/>
            </a:lvl4pPr>
            <a:lvl5pPr marL="1244906" indent="0">
              <a:buNone/>
              <a:defRPr sz="1089" b="1"/>
            </a:lvl5pPr>
            <a:lvl6pPr marL="1556132" indent="0">
              <a:buNone/>
              <a:defRPr sz="1089" b="1"/>
            </a:lvl6pPr>
            <a:lvl7pPr marL="1867359" indent="0">
              <a:buNone/>
              <a:defRPr sz="1089" b="1"/>
            </a:lvl7pPr>
            <a:lvl8pPr marL="2178585" indent="0">
              <a:buNone/>
              <a:defRPr sz="1089" b="1"/>
            </a:lvl8pPr>
            <a:lvl9pPr marL="2489812" indent="0">
              <a:buNone/>
              <a:defRPr sz="108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56B4-501A-49E6-9362-8AF7B1EC72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D908-2DD8-41C0-81C5-23C12910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98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56B4-501A-49E6-9362-8AF7B1EC72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D908-2DD8-41C0-81C5-23C12910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14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56B4-501A-49E6-9362-8AF7B1EC72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D908-2DD8-41C0-81C5-23C12910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94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217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179"/>
            </a:lvl1pPr>
            <a:lvl2pPr>
              <a:defRPr sz="1906"/>
            </a:lvl2pPr>
            <a:lvl3pPr>
              <a:defRPr sz="1634"/>
            </a:lvl3pPr>
            <a:lvl4pPr>
              <a:defRPr sz="1362"/>
            </a:lvl4pPr>
            <a:lvl5pPr>
              <a:defRPr sz="1362"/>
            </a:lvl5pPr>
            <a:lvl6pPr>
              <a:defRPr sz="1362"/>
            </a:lvl6pPr>
            <a:lvl7pPr>
              <a:defRPr sz="1362"/>
            </a:lvl7pPr>
            <a:lvl8pPr>
              <a:defRPr sz="1362"/>
            </a:lvl8pPr>
            <a:lvl9pPr>
              <a:defRPr sz="13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089"/>
            </a:lvl1pPr>
            <a:lvl2pPr marL="311227" indent="0">
              <a:buNone/>
              <a:defRPr sz="953"/>
            </a:lvl2pPr>
            <a:lvl3pPr marL="622453" indent="0">
              <a:buNone/>
              <a:defRPr sz="817"/>
            </a:lvl3pPr>
            <a:lvl4pPr marL="933679" indent="0">
              <a:buNone/>
              <a:defRPr sz="680"/>
            </a:lvl4pPr>
            <a:lvl5pPr marL="1244906" indent="0">
              <a:buNone/>
              <a:defRPr sz="680"/>
            </a:lvl5pPr>
            <a:lvl6pPr marL="1556132" indent="0">
              <a:buNone/>
              <a:defRPr sz="680"/>
            </a:lvl6pPr>
            <a:lvl7pPr marL="1867359" indent="0">
              <a:buNone/>
              <a:defRPr sz="680"/>
            </a:lvl7pPr>
            <a:lvl8pPr marL="2178585" indent="0">
              <a:buNone/>
              <a:defRPr sz="680"/>
            </a:lvl8pPr>
            <a:lvl9pPr marL="2489812" indent="0">
              <a:buNone/>
              <a:defRPr sz="6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56B4-501A-49E6-9362-8AF7B1EC72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D908-2DD8-41C0-81C5-23C12910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5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217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179"/>
            </a:lvl1pPr>
            <a:lvl2pPr marL="311227" indent="0">
              <a:buNone/>
              <a:defRPr sz="1906"/>
            </a:lvl2pPr>
            <a:lvl3pPr marL="622453" indent="0">
              <a:buNone/>
              <a:defRPr sz="1634"/>
            </a:lvl3pPr>
            <a:lvl4pPr marL="933679" indent="0">
              <a:buNone/>
              <a:defRPr sz="1362"/>
            </a:lvl4pPr>
            <a:lvl5pPr marL="1244906" indent="0">
              <a:buNone/>
              <a:defRPr sz="1362"/>
            </a:lvl5pPr>
            <a:lvl6pPr marL="1556132" indent="0">
              <a:buNone/>
              <a:defRPr sz="1362"/>
            </a:lvl6pPr>
            <a:lvl7pPr marL="1867359" indent="0">
              <a:buNone/>
              <a:defRPr sz="1362"/>
            </a:lvl7pPr>
            <a:lvl8pPr marL="2178585" indent="0">
              <a:buNone/>
              <a:defRPr sz="1362"/>
            </a:lvl8pPr>
            <a:lvl9pPr marL="2489812" indent="0">
              <a:buNone/>
              <a:defRPr sz="136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089"/>
            </a:lvl1pPr>
            <a:lvl2pPr marL="311227" indent="0">
              <a:buNone/>
              <a:defRPr sz="953"/>
            </a:lvl2pPr>
            <a:lvl3pPr marL="622453" indent="0">
              <a:buNone/>
              <a:defRPr sz="817"/>
            </a:lvl3pPr>
            <a:lvl4pPr marL="933679" indent="0">
              <a:buNone/>
              <a:defRPr sz="680"/>
            </a:lvl4pPr>
            <a:lvl5pPr marL="1244906" indent="0">
              <a:buNone/>
              <a:defRPr sz="680"/>
            </a:lvl5pPr>
            <a:lvl6pPr marL="1556132" indent="0">
              <a:buNone/>
              <a:defRPr sz="680"/>
            </a:lvl6pPr>
            <a:lvl7pPr marL="1867359" indent="0">
              <a:buNone/>
              <a:defRPr sz="680"/>
            </a:lvl7pPr>
            <a:lvl8pPr marL="2178585" indent="0">
              <a:buNone/>
              <a:defRPr sz="680"/>
            </a:lvl8pPr>
            <a:lvl9pPr marL="2489812" indent="0">
              <a:buNone/>
              <a:defRPr sz="6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56B4-501A-49E6-9362-8AF7B1EC72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D908-2DD8-41C0-81C5-23C12910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76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56B4-501A-49E6-9362-8AF7B1EC72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D908-2DD8-41C0-81C5-23C12910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06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56B4-501A-49E6-9362-8AF7B1EC72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D908-2DD8-41C0-81C5-23C12910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3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6973"/>
            <a:fld id="{AA4456B4-501A-49E6-9362-8AF7B1EC72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46973"/>
              <a:t>10/1/2015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697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6973"/>
            <a:fld id="{507DD908-2DD8-41C0-81C5-23C12910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4697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0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22453" rtl="0" eaLnBrk="1" latinLnBrk="0" hangingPunct="1">
        <a:lnSpc>
          <a:spcPct val="90000"/>
        </a:lnSpc>
        <a:spcBef>
          <a:spcPct val="0"/>
        </a:spcBef>
        <a:buNone/>
        <a:defRPr sz="29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5613" indent="-155613" algn="l" defTabSz="622453" rtl="0" eaLnBrk="1" latinLnBrk="0" hangingPunct="1">
        <a:lnSpc>
          <a:spcPct val="90000"/>
        </a:lnSpc>
        <a:spcBef>
          <a:spcPts val="680"/>
        </a:spcBef>
        <a:buFont typeface="Arial" panose="020B0604020202020204" pitchFamily="34" charset="0"/>
        <a:buChar char="•"/>
        <a:defRPr sz="1906" kern="1200">
          <a:solidFill>
            <a:schemeClr val="tx1"/>
          </a:solidFill>
          <a:latin typeface="+mn-lt"/>
          <a:ea typeface="+mn-ea"/>
          <a:cs typeface="+mn-cs"/>
        </a:defRPr>
      </a:lvl1pPr>
      <a:lvl2pPr marL="466840" indent="-155613" algn="l" defTabSz="622453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634" kern="1200">
          <a:solidFill>
            <a:schemeClr val="tx1"/>
          </a:solidFill>
          <a:latin typeface="+mn-lt"/>
          <a:ea typeface="+mn-ea"/>
          <a:cs typeface="+mn-cs"/>
        </a:defRPr>
      </a:lvl2pPr>
      <a:lvl3pPr marL="778066" indent="-155613" algn="l" defTabSz="622453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362" kern="1200">
          <a:solidFill>
            <a:schemeClr val="tx1"/>
          </a:solidFill>
          <a:latin typeface="+mn-lt"/>
          <a:ea typeface="+mn-ea"/>
          <a:cs typeface="+mn-cs"/>
        </a:defRPr>
      </a:lvl3pPr>
      <a:lvl4pPr marL="1089293" indent="-155613" algn="l" defTabSz="622453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4pPr>
      <a:lvl5pPr marL="1400519" indent="-155613" algn="l" defTabSz="622453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745" indent="-155613" algn="l" defTabSz="622453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6pPr>
      <a:lvl7pPr marL="2022972" indent="-155613" algn="l" defTabSz="622453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7pPr>
      <a:lvl8pPr marL="2334199" indent="-155613" algn="l" defTabSz="622453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8pPr>
      <a:lvl9pPr marL="2645424" indent="-155613" algn="l" defTabSz="622453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2453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1pPr>
      <a:lvl2pPr marL="311227" algn="l" defTabSz="622453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2pPr>
      <a:lvl3pPr marL="622453" algn="l" defTabSz="622453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3pPr>
      <a:lvl4pPr marL="933679" algn="l" defTabSz="622453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4pPr>
      <a:lvl5pPr marL="1244906" algn="l" defTabSz="622453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5pPr>
      <a:lvl6pPr marL="1556132" algn="l" defTabSz="622453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6pPr>
      <a:lvl7pPr marL="1867359" algn="l" defTabSz="622453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7pPr>
      <a:lvl8pPr marL="2178585" algn="l" defTabSz="622453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8pPr>
      <a:lvl9pPr marL="2489812" algn="l" defTabSz="622453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waterfootprint.org/?page=cal/WaterFootprintCalculato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fLTBJKnEQA&amp;feature=relate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Quality of Our Water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98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502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Metric conversions - </a:t>
            </a:r>
            <a:r>
              <a:rPr lang="en-US" sz="2700" dirty="0" smtClean="0"/>
              <a:t>To </a:t>
            </a:r>
            <a:r>
              <a:rPr lang="en-US" sz="2700" dirty="0"/>
              <a:t>convert from one unit to another set up a proportional relationship between two equations</a:t>
            </a:r>
            <a:r>
              <a:rPr lang="en-US" sz="2700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259" y="1445342"/>
            <a:ext cx="10453817" cy="47330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2800" u="sng" dirty="0" smtClean="0"/>
          </a:p>
          <a:p>
            <a:pPr marL="0" indent="0" algn="ctr">
              <a:buNone/>
            </a:pPr>
            <a:r>
              <a:rPr lang="en-US" sz="2800" u="sng" dirty="0"/>
              <a:t>		</a:t>
            </a:r>
            <a:r>
              <a:rPr lang="en-US" sz="2800" dirty="0"/>
              <a:t>      </a:t>
            </a:r>
            <a:r>
              <a:rPr lang="en-US" sz="2800" baseline="-25000" dirty="0"/>
              <a:t>=</a:t>
            </a:r>
            <a:r>
              <a:rPr lang="en-US" sz="2800" dirty="0"/>
              <a:t>	</a:t>
            </a:r>
            <a:r>
              <a:rPr lang="en-US" sz="2800" u="sng" dirty="0"/>
              <a:t>		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Start with set up above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Add units from the problem so that the top units on each side match and the bottom units on each side match.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Look at the two units and decide which the larger unit.  Put a 1 in front of that unit on the left side of the set up.  Use the cheat sheet to put a 10, 100, or 100 in front of the smaller unit on the left side.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Use the problem to fill in the right side.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Cross multiply and solve for X</a:t>
            </a:r>
          </a:p>
        </p:txBody>
      </p:sp>
    </p:spTree>
    <p:extLst>
      <p:ext uri="{BB962C8B-B14F-4D97-AF65-F5344CB8AC3E}">
        <p14:creationId xmlns:p14="http://schemas.microsoft.com/office/powerpoint/2010/main" val="421483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31092"/>
            <a:ext cx="10058400" cy="4633784"/>
          </a:xfrm>
        </p:spPr>
        <p:txBody>
          <a:bodyPr>
            <a:noAutofit/>
          </a:bodyPr>
          <a:lstStyle/>
          <a:p>
            <a:r>
              <a:rPr lang="en-US" sz="2800" dirty="0" smtClean="0"/>
              <a:t>Convert 15 m to cm</a:t>
            </a:r>
          </a:p>
          <a:p>
            <a:endParaRPr lang="en-US" sz="2800" dirty="0" smtClean="0"/>
          </a:p>
          <a:p>
            <a:pPr marL="617220" lvl="1" indent="-342900">
              <a:buFont typeface="+mj-lt"/>
              <a:buAutoNum type="arabicPeriod"/>
            </a:pPr>
            <a:r>
              <a:rPr lang="en-US" sz="2800" dirty="0" smtClean="0"/>
              <a:t>15 m =  </a:t>
            </a:r>
            <a:r>
              <a:rPr lang="en-US" sz="2800" u="sng" dirty="0" smtClean="0"/>
              <a:t>   X </a:t>
            </a:r>
            <a:r>
              <a:rPr lang="en-US" sz="2800" dirty="0" smtClean="0"/>
              <a:t> cm		AND		1 </a:t>
            </a:r>
            <a:r>
              <a:rPr lang="en-US" sz="2800" dirty="0"/>
              <a:t>m = 100 </a:t>
            </a:r>
            <a:r>
              <a:rPr lang="en-US" sz="2800" dirty="0" smtClean="0"/>
              <a:t>cm</a:t>
            </a:r>
          </a:p>
          <a:p>
            <a:pPr marL="274320" lvl="1" indent="0">
              <a:buNone/>
            </a:pPr>
            <a:endParaRPr lang="en-US" sz="2800" dirty="0" smtClean="0"/>
          </a:p>
          <a:p>
            <a:pPr marL="731520" lvl="1" indent="-457200">
              <a:buFont typeface="+mj-lt"/>
              <a:buAutoNum type="arabicPeriod" startAt="2"/>
            </a:pPr>
            <a:r>
              <a:rPr lang="en-US" sz="2800" u="sng" dirty="0" smtClean="0"/>
              <a:t>  15 </a:t>
            </a:r>
            <a:r>
              <a:rPr lang="en-US" sz="2800" u="sng" dirty="0" smtClean="0">
                <a:solidFill>
                  <a:srgbClr val="FFFF00"/>
                </a:solidFill>
              </a:rPr>
              <a:t>m</a:t>
            </a:r>
            <a:r>
              <a:rPr lang="en-US" sz="2800" u="sng" dirty="0" smtClean="0"/>
              <a:t> </a:t>
            </a:r>
            <a:r>
              <a:rPr lang="en-US" sz="2800" dirty="0" smtClean="0"/>
              <a:t> = </a:t>
            </a:r>
            <a:r>
              <a:rPr lang="en-US" sz="2800" u="sng" dirty="0" smtClean="0"/>
              <a:t>    1 </a:t>
            </a:r>
            <a:r>
              <a:rPr lang="en-US" sz="2800" u="sng" dirty="0" smtClean="0">
                <a:solidFill>
                  <a:srgbClr val="FFFF00"/>
                </a:solidFill>
              </a:rPr>
              <a:t>m     </a:t>
            </a:r>
            <a:r>
              <a:rPr lang="en-US" sz="2800" u="sng" dirty="0" smtClean="0"/>
              <a:t>  </a:t>
            </a:r>
            <a:endParaRPr lang="en-US" sz="2800" dirty="0" smtClean="0"/>
          </a:p>
          <a:p>
            <a:pPr marL="274320" lvl="1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X </a:t>
            </a:r>
            <a:r>
              <a:rPr lang="en-US" sz="2800" dirty="0" smtClean="0">
                <a:solidFill>
                  <a:srgbClr val="FF0000"/>
                </a:solidFill>
              </a:rPr>
              <a:t>cm</a:t>
            </a:r>
            <a:r>
              <a:rPr lang="en-US" sz="2800" dirty="0" smtClean="0"/>
              <a:t>      100 </a:t>
            </a:r>
            <a:r>
              <a:rPr lang="en-US" sz="2800" dirty="0" smtClean="0">
                <a:solidFill>
                  <a:srgbClr val="FF0000"/>
                </a:solidFill>
              </a:rPr>
              <a:t>cm</a:t>
            </a:r>
          </a:p>
          <a:p>
            <a:pPr marL="274320" lvl="1" indent="0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731520" lvl="1" indent="-457200">
              <a:buFont typeface="+mj-lt"/>
              <a:buAutoNum type="arabicPeriod" startAt="3"/>
            </a:pPr>
            <a:r>
              <a:rPr lang="en-US" sz="2800" dirty="0" smtClean="0"/>
              <a:t>(</a:t>
            </a:r>
            <a:r>
              <a:rPr lang="en-US" sz="2800" dirty="0"/>
              <a:t>X)(1</a:t>
            </a:r>
            <a:r>
              <a:rPr lang="en-US" sz="2800" dirty="0" smtClean="0"/>
              <a:t>) = </a:t>
            </a:r>
            <a:r>
              <a:rPr lang="en-US" sz="2800" dirty="0"/>
              <a:t>(15)(100) </a:t>
            </a:r>
            <a:endParaRPr lang="en-US" sz="2800" dirty="0" smtClean="0"/>
          </a:p>
          <a:p>
            <a:pPr marL="274320" lvl="1" indent="0">
              <a:buNone/>
            </a:pPr>
            <a:r>
              <a:rPr lang="en-US" sz="2800" dirty="0" smtClean="0"/>
              <a:t>           X = 1500 </a:t>
            </a:r>
            <a:r>
              <a:rPr lang="en-US" sz="2800" dirty="0" smtClean="0">
                <a:solidFill>
                  <a:srgbClr val="FF0000"/>
                </a:solidFill>
              </a:rPr>
              <a:t>cm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808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you try 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Metric Conversion Worksheet </a:t>
            </a:r>
            <a:r>
              <a:rPr lang="en-US" sz="2000" dirty="0" smtClean="0"/>
              <a:t>(in your packet)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645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converting with a twist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92876"/>
            <a:ext cx="10058400" cy="448550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Convert 123 cg to mg…so what’s the twist???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3200" dirty="0" smtClean="0"/>
              <a:t>Both measurements have prefixes … there are </a:t>
            </a:r>
            <a:r>
              <a:rPr lang="en-US" sz="3200" b="1" dirty="0" smtClean="0"/>
              <a:t>TWO</a:t>
            </a:r>
            <a:r>
              <a:rPr lang="en-US" sz="3200" dirty="0" smtClean="0"/>
              <a:t> prefixes … so you need to do </a:t>
            </a:r>
            <a:r>
              <a:rPr lang="en-US" sz="3200" b="1" dirty="0" smtClean="0"/>
              <a:t>TWO</a:t>
            </a:r>
            <a:r>
              <a:rPr lang="en-US" sz="3200" dirty="0" smtClean="0"/>
              <a:t> proportions</a:t>
            </a:r>
          </a:p>
          <a:p>
            <a:endParaRPr lang="en-US" sz="3000" dirty="0" smtClean="0"/>
          </a:p>
          <a:p>
            <a:r>
              <a:rPr lang="en-US" sz="3200" dirty="0" smtClean="0"/>
              <a:t>First proportions to get to the </a:t>
            </a:r>
            <a:r>
              <a:rPr lang="en-US" sz="3200" b="1" dirty="0" smtClean="0"/>
              <a:t>BASE</a:t>
            </a:r>
            <a:r>
              <a:rPr lang="en-US" sz="3200" dirty="0" smtClean="0"/>
              <a:t> unit, the second to get to the </a:t>
            </a:r>
            <a:r>
              <a:rPr lang="en-US" sz="3200" b="1" dirty="0" smtClean="0"/>
              <a:t>GOAL</a:t>
            </a:r>
            <a:r>
              <a:rPr lang="en-US" sz="3200" dirty="0" smtClean="0"/>
              <a:t> unit!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7420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704335"/>
            <a:ext cx="10058400" cy="5330705"/>
          </a:xfrm>
        </p:spPr>
        <p:txBody>
          <a:bodyPr>
            <a:normAutofit/>
          </a:bodyPr>
          <a:lstStyle/>
          <a:p>
            <a:r>
              <a:rPr lang="en-US" sz="3200" dirty="0"/>
              <a:t>Convert 123 cg to </a:t>
            </a:r>
            <a:r>
              <a:rPr lang="en-US" sz="3200" dirty="0" smtClean="0"/>
              <a:t>mg</a:t>
            </a:r>
          </a:p>
          <a:p>
            <a:r>
              <a:rPr lang="en-US" sz="2000" b="1" dirty="0" smtClean="0"/>
              <a:t>First conversion…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2400" u="sng" dirty="0" smtClean="0"/>
              <a:t>123 cg </a:t>
            </a:r>
            <a:r>
              <a:rPr lang="en-US" sz="2400" dirty="0" smtClean="0"/>
              <a:t> = </a:t>
            </a:r>
            <a:r>
              <a:rPr lang="en-US" sz="2400" u="sng" dirty="0" smtClean="0"/>
              <a:t> 100 cg</a:t>
            </a:r>
            <a:endParaRPr lang="en-US" sz="2400" dirty="0"/>
          </a:p>
          <a:p>
            <a:pPr marL="27432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X g	        1 g</a:t>
            </a:r>
          </a:p>
          <a:p>
            <a:pPr marL="731520" lvl="1" indent="-457200">
              <a:buFont typeface="+mj-lt"/>
              <a:buAutoNum type="arabicPeriod" startAt="2"/>
            </a:pPr>
            <a:r>
              <a:rPr lang="en-US" sz="2400" u="sng" dirty="0" smtClean="0"/>
              <a:t>(100)(X) </a:t>
            </a:r>
            <a:r>
              <a:rPr lang="en-US" sz="2400" dirty="0" smtClean="0"/>
              <a:t>= </a:t>
            </a:r>
            <a:r>
              <a:rPr lang="en-US" sz="2400" u="sng" dirty="0" smtClean="0"/>
              <a:t>(123)(1)</a:t>
            </a:r>
            <a:r>
              <a:rPr lang="en-US" sz="2400" dirty="0" smtClean="0"/>
              <a:t>	X = </a:t>
            </a:r>
            <a:r>
              <a:rPr lang="en-US" sz="2400" dirty="0" smtClean="0">
                <a:solidFill>
                  <a:srgbClr val="FF0000"/>
                </a:solidFill>
              </a:rPr>
              <a:t>1.23 g</a:t>
            </a:r>
            <a:endParaRPr lang="en-US" sz="2400" dirty="0">
              <a:solidFill>
                <a:srgbClr val="FF0000"/>
              </a:solidFill>
            </a:endParaRPr>
          </a:p>
          <a:p>
            <a:pPr marL="27432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100	100</a:t>
            </a:r>
          </a:p>
          <a:p>
            <a:pPr marL="0" indent="0">
              <a:buNone/>
            </a:pPr>
            <a:endParaRPr lang="en-US" sz="2000" b="1" smtClean="0"/>
          </a:p>
          <a:p>
            <a:r>
              <a:rPr lang="en-US" sz="2000" b="1" dirty="0" smtClean="0"/>
              <a:t>Second conversion…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2800" u="sng" dirty="0" smtClean="0">
                <a:solidFill>
                  <a:srgbClr val="FF0000"/>
                </a:solidFill>
              </a:rPr>
              <a:t>1.23 g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= </a:t>
            </a:r>
            <a:r>
              <a:rPr lang="en-US" sz="2800" u="sng" dirty="0" smtClean="0"/>
              <a:t>   1 g</a:t>
            </a:r>
            <a:endParaRPr lang="en-US" sz="2800" dirty="0" smtClean="0"/>
          </a:p>
          <a:p>
            <a:pPr marL="274320" lvl="1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X mg     1000 mg</a:t>
            </a:r>
          </a:p>
          <a:p>
            <a:pPr marL="788670" lvl="1" indent="-514350">
              <a:buFont typeface="+mj-lt"/>
              <a:buAutoNum type="arabicPeriod" startAt="2"/>
            </a:pPr>
            <a:r>
              <a:rPr lang="en-US" sz="2800" dirty="0" smtClean="0"/>
              <a:t>(1.23)(1000) = (X)(1)	X = </a:t>
            </a:r>
            <a:r>
              <a:rPr lang="en-US" sz="2800" dirty="0" smtClean="0">
                <a:solidFill>
                  <a:srgbClr val="FFC000"/>
                </a:solidFill>
              </a:rPr>
              <a:t>1230 mg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165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9600" y="383882"/>
            <a:ext cx="8371840" cy="60016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746973"/>
            <a:r>
              <a:rPr lang="en-US" sz="2800" b="1" u="sng" dirty="0">
                <a:solidFill>
                  <a:srgbClr val="000000"/>
                </a:solidFill>
                <a:latin typeface="Tahoma - 21"/>
              </a:rPr>
              <a:t>A.4  Water and Health</a:t>
            </a:r>
          </a:p>
          <a:p>
            <a:pPr marL="342900" indent="-342900" defTabSz="746973">
              <a:buBlip>
                <a:blip r:embed="rId3"/>
              </a:buBlip>
            </a:pPr>
            <a:endParaRPr lang="en-US" sz="2000" b="1" u="sng" dirty="0">
              <a:solidFill>
                <a:srgbClr val="000000"/>
              </a:solidFill>
              <a:latin typeface="Tahoma - 21"/>
            </a:endParaRPr>
          </a:p>
          <a:p>
            <a:pPr marL="342900" indent="-342900" defTabSz="746973">
              <a:buBlip>
                <a:blip r:embed="rId3"/>
              </a:buBlip>
            </a:pPr>
            <a:r>
              <a:rPr lang="en-US" sz="2400" dirty="0" smtClean="0">
                <a:solidFill>
                  <a:srgbClr val="000000"/>
                </a:solidFill>
                <a:latin typeface="Tahoma - 21"/>
              </a:rPr>
              <a:t>Living </a:t>
            </a:r>
            <a:r>
              <a:rPr lang="en-US" sz="2400" dirty="0">
                <a:solidFill>
                  <a:srgbClr val="000000"/>
                </a:solidFill>
                <a:latin typeface="Tahoma - 21"/>
              </a:rPr>
              <a:t>things require a continual supply of water</a:t>
            </a:r>
          </a:p>
          <a:p>
            <a:pPr marL="342900" indent="-342900" defTabSz="746973">
              <a:buBlip>
                <a:blip r:embed="rId3"/>
              </a:buBlip>
            </a:pPr>
            <a:endParaRPr lang="en-US" sz="2400" dirty="0">
              <a:solidFill>
                <a:srgbClr val="000000"/>
              </a:solidFill>
              <a:latin typeface="Tahoma - 21"/>
            </a:endParaRPr>
          </a:p>
          <a:p>
            <a:pPr marL="342900" indent="-342900" defTabSz="746973">
              <a:buBlip>
                <a:blip r:embed="rId3"/>
              </a:buBlip>
            </a:pPr>
            <a:endParaRPr lang="en-US" sz="2400" dirty="0">
              <a:solidFill>
                <a:srgbClr val="000000"/>
              </a:solidFill>
              <a:latin typeface="Tahoma - 21"/>
            </a:endParaRPr>
          </a:p>
          <a:p>
            <a:pPr marL="342900" indent="-342900" defTabSz="746973">
              <a:buBlip>
                <a:blip r:embed="rId3"/>
              </a:buBlip>
            </a:pPr>
            <a:r>
              <a:rPr lang="en-US" sz="2400" dirty="0">
                <a:solidFill>
                  <a:srgbClr val="000000"/>
                </a:solidFill>
                <a:latin typeface="Tahoma - 21"/>
              </a:rPr>
              <a:t>Humans must drink at least 2 liters (2 quarts) per day</a:t>
            </a:r>
          </a:p>
          <a:p>
            <a:pPr marL="342900" indent="-342900" defTabSz="746973">
              <a:buBlip>
                <a:blip r:embed="rId3"/>
              </a:buBlip>
            </a:pPr>
            <a:endParaRPr lang="en-US" sz="2400" dirty="0">
              <a:solidFill>
                <a:srgbClr val="000000"/>
              </a:solidFill>
              <a:latin typeface="Tahoma - 21"/>
            </a:endParaRPr>
          </a:p>
          <a:p>
            <a:pPr marL="342900" indent="-342900" defTabSz="746973">
              <a:buBlip>
                <a:blip r:embed="rId3"/>
              </a:buBlip>
            </a:pPr>
            <a:endParaRPr lang="en-US" sz="2400" dirty="0">
              <a:solidFill>
                <a:srgbClr val="000000"/>
              </a:solidFill>
              <a:latin typeface="Tahoma - 21"/>
            </a:endParaRPr>
          </a:p>
          <a:p>
            <a:pPr marL="342900" indent="-342900" defTabSz="746973">
              <a:buBlip>
                <a:blip r:embed="rId3"/>
              </a:buBlip>
            </a:pPr>
            <a:r>
              <a:rPr lang="en-US" sz="2400" dirty="0">
                <a:solidFill>
                  <a:srgbClr val="000000"/>
                </a:solidFill>
                <a:latin typeface="Tahoma - 21"/>
              </a:rPr>
              <a:t>You can only live 5-10 days without water</a:t>
            </a:r>
          </a:p>
          <a:p>
            <a:pPr marL="342900" indent="-342900" defTabSz="746973">
              <a:buBlip>
                <a:blip r:embed="rId3"/>
              </a:buBlip>
            </a:pPr>
            <a:endParaRPr lang="en-US" sz="2400" dirty="0">
              <a:solidFill>
                <a:srgbClr val="000000"/>
              </a:solidFill>
              <a:latin typeface="Tahoma - 21"/>
            </a:endParaRPr>
          </a:p>
          <a:p>
            <a:pPr marL="342900" indent="-342900" defTabSz="746973">
              <a:buBlip>
                <a:blip r:embed="rId3"/>
              </a:buBlip>
            </a:pPr>
            <a:endParaRPr lang="en-US" sz="2400" dirty="0">
              <a:solidFill>
                <a:srgbClr val="000000"/>
              </a:solidFill>
              <a:latin typeface="Tahoma - 21"/>
            </a:endParaRPr>
          </a:p>
          <a:p>
            <a:pPr marL="342900" indent="-342900" defTabSz="746973">
              <a:buBlip>
                <a:blip r:embed="rId3"/>
              </a:buBlip>
            </a:pPr>
            <a:r>
              <a:rPr lang="en-US" sz="2400" dirty="0">
                <a:solidFill>
                  <a:srgbClr val="000000"/>
                </a:solidFill>
                <a:latin typeface="Tahoma - 21"/>
              </a:rPr>
              <a:t>Throughout history clean water has been a necessity</a:t>
            </a:r>
          </a:p>
          <a:p>
            <a:pPr marL="342900" indent="-342900" defTabSz="746973">
              <a:buBlip>
                <a:blip r:embed="rId3"/>
              </a:buBlip>
            </a:pPr>
            <a:endParaRPr lang="en-US" sz="2400" dirty="0">
              <a:solidFill>
                <a:srgbClr val="000000"/>
              </a:solidFill>
              <a:latin typeface="Tahoma - 21"/>
            </a:endParaRPr>
          </a:p>
          <a:p>
            <a:pPr marL="342900" indent="-342900" defTabSz="746973">
              <a:buBlip>
                <a:blip r:embed="rId3"/>
              </a:buBlip>
            </a:pPr>
            <a:endParaRPr lang="en-US" sz="2400" dirty="0">
              <a:solidFill>
                <a:srgbClr val="000000"/>
              </a:solidFill>
              <a:latin typeface="Tahoma - 21"/>
            </a:endParaRPr>
          </a:p>
          <a:p>
            <a:pPr marL="342900" indent="-342900" defTabSz="746973">
              <a:buBlip>
                <a:blip r:embed="rId3"/>
              </a:buBlip>
            </a:pPr>
            <a:r>
              <a:rPr lang="en-US" sz="2400" dirty="0">
                <a:solidFill>
                  <a:srgbClr val="000000"/>
                </a:solidFill>
                <a:latin typeface="Tahoma - 21"/>
              </a:rPr>
              <a:t>As populations increase clean water becomes </a:t>
            </a:r>
            <a:r>
              <a:rPr lang="en-US" sz="2400" dirty="0" smtClean="0">
                <a:solidFill>
                  <a:srgbClr val="000000"/>
                </a:solidFill>
                <a:latin typeface="Tahoma - 21"/>
              </a:rPr>
              <a:t>everyone’s</a:t>
            </a:r>
            <a:r>
              <a:rPr lang="en-US" sz="2400" dirty="0">
                <a:solidFill>
                  <a:srgbClr val="000000"/>
                </a:solidFill>
                <a:latin typeface="Tahoma - 21"/>
              </a:rPr>
              <a:t> concern</a:t>
            </a:r>
          </a:p>
        </p:txBody>
      </p:sp>
    </p:spTree>
    <p:extLst>
      <p:ext uri="{BB962C8B-B14F-4D97-AF65-F5344CB8AC3E}">
        <p14:creationId xmlns:p14="http://schemas.microsoft.com/office/powerpoint/2010/main" val="118059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3573" y="244700"/>
            <a:ext cx="8456202" cy="5632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746973"/>
            <a:r>
              <a:rPr lang="en-US" b="1" u="sng" dirty="0">
                <a:solidFill>
                  <a:srgbClr val="000000"/>
                </a:solidFill>
                <a:latin typeface="Tahoma - 18"/>
              </a:rPr>
              <a:t>A.5 Water Uses</a:t>
            </a:r>
          </a:p>
          <a:p>
            <a:pPr defTabSz="746973"/>
            <a:endParaRPr lang="en-US" b="1" u="sng" dirty="0">
              <a:solidFill>
                <a:srgbClr val="000000"/>
              </a:solidFill>
              <a:latin typeface="Tahoma - 18"/>
            </a:endParaRPr>
          </a:p>
          <a:p>
            <a:pPr marL="285750" indent="-285750" defTabSz="746973">
              <a:buBlip>
                <a:blip r:embed="rId3"/>
              </a:buBlip>
            </a:pPr>
            <a:r>
              <a:rPr lang="en-US" dirty="0" smtClean="0">
                <a:solidFill>
                  <a:srgbClr val="000000"/>
                </a:solidFill>
                <a:latin typeface="Tahoma - 18"/>
              </a:rPr>
              <a:t>Each </a:t>
            </a:r>
            <a:r>
              <a:rPr lang="en-US" dirty="0">
                <a:solidFill>
                  <a:srgbClr val="000000"/>
                </a:solidFill>
                <a:latin typeface="Tahoma - 18"/>
              </a:rPr>
              <a:t>day 15 trillion (15,000,000,000,000,000) liters of water fall on the US</a:t>
            </a:r>
          </a:p>
          <a:p>
            <a:pPr marL="285750" indent="-285750" defTabSz="746973"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Tahoma - 18"/>
            </a:endParaRPr>
          </a:p>
          <a:p>
            <a:pPr marL="285750" indent="-285750" defTabSz="746973"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Tahoma - 18"/>
            </a:endParaRPr>
          </a:p>
          <a:p>
            <a:pPr marL="285750" indent="-285750" defTabSz="746973"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Tahoma - 18"/>
              </a:rPr>
              <a:t>10% is used by humans and the rest flows, evaporates and falls again</a:t>
            </a:r>
          </a:p>
          <a:p>
            <a:pPr marL="285750" indent="-285750" defTabSz="746973"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Tahoma - 18"/>
            </a:endParaRPr>
          </a:p>
          <a:p>
            <a:pPr marL="285750" indent="-285750" defTabSz="746973"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Tahoma - 18"/>
            </a:endParaRPr>
          </a:p>
          <a:p>
            <a:pPr marL="285750" indent="-285750" defTabSz="746973"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Tahoma - 18"/>
              </a:rPr>
              <a:t>The perpetual falling, flowing, evaporating, and falling (again) of water is   called the </a:t>
            </a:r>
            <a:r>
              <a:rPr lang="en-US" b="1" dirty="0">
                <a:solidFill>
                  <a:srgbClr val="000000"/>
                </a:solidFill>
                <a:latin typeface="Tahoma - 18"/>
              </a:rPr>
              <a:t>water cycle</a:t>
            </a:r>
            <a:r>
              <a:rPr lang="en-US" dirty="0">
                <a:solidFill>
                  <a:srgbClr val="000000"/>
                </a:solidFill>
                <a:latin typeface="Tahoma - 18"/>
              </a:rPr>
              <a:t> or the </a:t>
            </a:r>
            <a:r>
              <a:rPr lang="en-US" b="1" dirty="0">
                <a:solidFill>
                  <a:srgbClr val="000000"/>
                </a:solidFill>
                <a:latin typeface="Tahoma - 18"/>
              </a:rPr>
              <a:t>hydrologic cycle</a:t>
            </a:r>
            <a:r>
              <a:rPr lang="en-US" dirty="0">
                <a:solidFill>
                  <a:srgbClr val="000000"/>
                </a:solidFill>
                <a:latin typeface="Tahoma - 18"/>
              </a:rPr>
              <a:t>.</a:t>
            </a:r>
          </a:p>
          <a:p>
            <a:pPr marL="285750" indent="-285750" defTabSz="746973"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Tahoma - 18"/>
            </a:endParaRPr>
          </a:p>
          <a:p>
            <a:pPr marL="285750" indent="-285750" defTabSz="746973"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Tahoma - 18"/>
            </a:endParaRPr>
          </a:p>
          <a:p>
            <a:pPr marL="285750" indent="-285750" defTabSz="746973"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Tahoma - 18"/>
              </a:rPr>
              <a:t>Water usage in the United States varies by region</a:t>
            </a:r>
          </a:p>
          <a:p>
            <a:pPr marL="285750" indent="-285750" defTabSz="746973"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Tahoma - 18"/>
            </a:endParaRPr>
          </a:p>
          <a:p>
            <a:pPr marL="285750" indent="-285750" defTabSz="746973"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Tahoma - 18"/>
            </a:endParaRPr>
          </a:p>
          <a:p>
            <a:pPr marL="285750" indent="-285750" defTabSz="746973"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Tahoma - 18"/>
              </a:rPr>
              <a:t>The average family of four uses about 1360 liters daily.  This is about 360   gallons daily.  This is considered direct usage.</a:t>
            </a:r>
          </a:p>
          <a:p>
            <a:pPr marL="285750" indent="-285750" defTabSz="746973"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Tahoma - 18"/>
            </a:endParaRPr>
          </a:p>
          <a:p>
            <a:pPr marL="285750" indent="-285750" defTabSz="746973"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Tahoma - 18"/>
            </a:endParaRPr>
          </a:p>
          <a:p>
            <a:pPr marL="285750" indent="-285750" defTabSz="746973"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Tahoma - 18"/>
              </a:rPr>
              <a:t>There are many more indirect uses of water.</a:t>
            </a:r>
          </a:p>
        </p:txBody>
      </p:sp>
      <p:sp>
        <p:nvSpPr>
          <p:cNvPr id="3" name="TextBox 2">
            <a:hlinkClick r:id="rId4"/>
          </p:cNvPr>
          <p:cNvSpPr txBox="1"/>
          <p:nvPr/>
        </p:nvSpPr>
        <p:spPr>
          <a:xfrm>
            <a:off x="3263573" y="6346766"/>
            <a:ext cx="5893107" cy="28084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746973"/>
            <a:r>
              <a:rPr lang="en-US" sz="1225" dirty="0">
                <a:solidFill>
                  <a:srgbClr val="000000"/>
                </a:solidFill>
                <a:latin typeface="Times New Roman - 20"/>
              </a:rPr>
              <a:t>http://www.waterfootprint.org/?page=cal/WaterFootprintCalculator</a:t>
            </a:r>
          </a:p>
        </p:txBody>
      </p:sp>
    </p:spTree>
    <p:extLst>
      <p:ext uri="{BB962C8B-B14F-4D97-AF65-F5344CB8AC3E}">
        <p14:creationId xmlns:p14="http://schemas.microsoft.com/office/powerpoint/2010/main" val="42810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/>
          </p:cNvPr>
          <p:cNvSpPr txBox="1"/>
          <p:nvPr/>
        </p:nvSpPr>
        <p:spPr>
          <a:xfrm>
            <a:off x="3242823" y="529135"/>
            <a:ext cx="5872357" cy="28084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defTabSz="746973"/>
            <a:r>
              <a:rPr lang="en-US" sz="1225">
                <a:solidFill>
                  <a:srgbClr val="000000"/>
                </a:solidFill>
                <a:latin typeface="Times New Roman - 20"/>
              </a:rPr>
              <a:t>http://www.youtube.com/watch?v=yfLTBJKnEQA&amp;feature=related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822" y="1229459"/>
            <a:ext cx="8554225" cy="52486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9863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3557" y="1287887"/>
            <a:ext cx="9234701" cy="27177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746973"/>
            <a:r>
              <a:rPr lang="en-US" sz="2400" b="1" u="sng" dirty="0">
                <a:solidFill>
                  <a:srgbClr val="000000"/>
                </a:solidFill>
                <a:latin typeface="Tahoma - 18"/>
              </a:rPr>
              <a:t>A.6  Back Through the Water Pipes</a:t>
            </a:r>
          </a:p>
          <a:p>
            <a:pPr defTabSz="746973"/>
            <a:endParaRPr lang="en-US" sz="2400" b="1" u="sng" dirty="0">
              <a:solidFill>
                <a:srgbClr val="000000"/>
              </a:solidFill>
              <a:latin typeface="Tahoma - 18"/>
            </a:endParaRPr>
          </a:p>
          <a:p>
            <a:pPr marL="342900" indent="-342900" defTabSz="746973">
              <a:buBlip>
                <a:blip r:embed="rId3"/>
              </a:buBlip>
            </a:pPr>
            <a:r>
              <a:rPr lang="en-US" sz="2400" dirty="0">
                <a:solidFill>
                  <a:srgbClr val="000000"/>
                </a:solidFill>
                <a:latin typeface="Tahoma - 18"/>
              </a:rPr>
              <a:t>There are two sources of water for consumption:  surface water and ground water</a:t>
            </a:r>
          </a:p>
          <a:p>
            <a:pPr marL="342900" indent="-342900" defTabSz="746973">
              <a:buBlip>
                <a:blip r:embed="rId3"/>
              </a:buBlip>
            </a:pPr>
            <a:endParaRPr lang="en-US" sz="2400" dirty="0">
              <a:solidFill>
                <a:srgbClr val="000000"/>
              </a:solidFill>
              <a:latin typeface="Tahoma - 18"/>
            </a:endParaRPr>
          </a:p>
          <a:p>
            <a:pPr marL="342900" indent="-342900" defTabSz="746973">
              <a:buBlip>
                <a:blip r:embed="rId3"/>
              </a:buBlip>
            </a:pPr>
            <a:endParaRPr lang="en-US" sz="2400" dirty="0">
              <a:solidFill>
                <a:srgbClr val="000000"/>
              </a:solidFill>
              <a:latin typeface="Tahoma - 18"/>
            </a:endParaRPr>
          </a:p>
          <a:p>
            <a:pPr marL="342900" indent="-342900" defTabSz="746973">
              <a:buBlip>
                <a:blip r:embed="rId3"/>
              </a:buBlip>
            </a:pPr>
            <a:r>
              <a:rPr lang="en-US" sz="2400" dirty="0">
                <a:solidFill>
                  <a:srgbClr val="000000"/>
                </a:solidFill>
                <a:latin typeface="Tahoma - 18"/>
              </a:rPr>
              <a:t>Ground water collects in aquifers.</a:t>
            </a:r>
          </a:p>
        </p:txBody>
      </p:sp>
    </p:spTree>
    <p:extLst>
      <p:ext uri="{BB962C8B-B14F-4D97-AF65-F5344CB8AC3E}">
        <p14:creationId xmlns:p14="http://schemas.microsoft.com/office/powerpoint/2010/main" val="31210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2749" y="309094"/>
            <a:ext cx="8525814" cy="618630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746973"/>
            <a:r>
              <a:rPr lang="en-US" b="1" u="sng" dirty="0">
                <a:solidFill>
                  <a:srgbClr val="000000"/>
                </a:solidFill>
                <a:latin typeface="Tahoma - 16"/>
              </a:rPr>
              <a:t>A.7  Where is the Earth’s Water?</a:t>
            </a:r>
          </a:p>
          <a:p>
            <a:pPr marL="285750" indent="-285750" defTabSz="746973"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Tahoma - 16"/>
              </a:rPr>
              <a:t>I</a:t>
            </a:r>
            <a:r>
              <a:rPr lang="en-US" dirty="0">
                <a:solidFill>
                  <a:srgbClr val="000000"/>
                </a:solidFill>
                <a:latin typeface="Tahoma - 17"/>
              </a:rPr>
              <a:t>t exists in the solid state (ice and snow), the liquid state (rivers, streams,  groundwater) and the gaseous state (water vapor in the clouds and atmosphere)</a:t>
            </a:r>
          </a:p>
          <a:p>
            <a:pPr marL="285750" indent="-285750" defTabSz="746973"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Tahoma - 17"/>
            </a:endParaRPr>
          </a:p>
          <a:p>
            <a:pPr marL="285750" indent="-285750" defTabSz="746973"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Tahoma - 17"/>
              </a:rPr>
              <a:t>97</a:t>
            </a:r>
            <a:r>
              <a:rPr lang="en-US" dirty="0">
                <a:solidFill>
                  <a:srgbClr val="000000"/>
                </a:solidFill>
                <a:latin typeface="Tahoma - 16"/>
              </a:rPr>
              <a:t> % is in the oceans</a:t>
            </a:r>
          </a:p>
          <a:p>
            <a:pPr marL="285750" indent="-285750" defTabSz="746973"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Tahoma - 16"/>
            </a:endParaRPr>
          </a:p>
          <a:p>
            <a:pPr marL="285750" indent="-285750" defTabSz="746973"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Tahoma - 16"/>
            </a:endParaRPr>
          </a:p>
          <a:p>
            <a:pPr marL="285750" indent="-285750" defTabSz="746973"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Tahoma - 16"/>
              </a:rPr>
              <a:t>2.11 % is in glaciers and ice caps</a:t>
            </a:r>
          </a:p>
          <a:p>
            <a:pPr marL="285750" indent="-285750" defTabSz="746973"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Tahoma - 16"/>
            </a:endParaRPr>
          </a:p>
          <a:p>
            <a:pPr marL="285750" indent="-285750" defTabSz="746973"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Tahoma - 16"/>
            </a:endParaRPr>
          </a:p>
          <a:p>
            <a:pPr marL="285750" indent="-285750" defTabSz="746973"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Tahoma - 16"/>
              </a:rPr>
              <a:t>0.62 % is in groundwater</a:t>
            </a:r>
          </a:p>
          <a:p>
            <a:pPr marL="285750" indent="-285750" defTabSz="746973"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Tahoma - 16"/>
            </a:endParaRPr>
          </a:p>
          <a:p>
            <a:pPr marL="285750" indent="-285750" defTabSz="746973"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Tahoma - 16"/>
            </a:endParaRPr>
          </a:p>
          <a:p>
            <a:pPr marL="285750" indent="-285750" defTabSz="746973"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Tahoma - 16"/>
              </a:rPr>
              <a:t>0.009 % is in lakes, </a:t>
            </a:r>
          </a:p>
          <a:p>
            <a:pPr marL="285750" indent="-285750" defTabSz="746973"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Tahoma - 16"/>
            </a:endParaRPr>
          </a:p>
          <a:p>
            <a:pPr marL="285750" indent="-285750" defTabSz="746973"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Tahoma - 16"/>
            </a:endParaRPr>
          </a:p>
          <a:p>
            <a:pPr marL="285750" indent="-285750" defTabSz="746973"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Tahoma - 16"/>
              </a:rPr>
              <a:t>0.001 % is in the atmosphere</a:t>
            </a:r>
          </a:p>
          <a:p>
            <a:pPr marL="285750" indent="-285750" defTabSz="746973"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Tahoma - 16"/>
            </a:endParaRPr>
          </a:p>
          <a:p>
            <a:pPr marL="285750" indent="-285750" defTabSz="746973"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Tahoma - 16"/>
            </a:endParaRPr>
          </a:p>
          <a:p>
            <a:pPr marL="285750" indent="-285750" defTabSz="746973"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Tahoma - 16"/>
              </a:rPr>
              <a:t>0.0001 % is in rivers, streams, ponds, etc.</a:t>
            </a:r>
          </a:p>
          <a:p>
            <a:pPr defTabSz="746973"/>
            <a:endParaRPr lang="en-US" dirty="0">
              <a:solidFill>
                <a:srgbClr val="000000"/>
              </a:solidFill>
              <a:latin typeface="Tahoma - 16"/>
            </a:endParaRPr>
          </a:p>
        </p:txBody>
      </p:sp>
    </p:spTree>
    <p:extLst>
      <p:ext uri="{BB962C8B-B14F-4D97-AF65-F5344CB8AC3E}">
        <p14:creationId xmlns:p14="http://schemas.microsoft.com/office/powerpoint/2010/main" val="6853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1A.1 Measurement and the Metric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Measurement</a:t>
            </a:r>
          </a:p>
          <a:p>
            <a:pPr marL="0" indent="0">
              <a:buNone/>
            </a:pPr>
            <a:endParaRPr lang="en-US" dirty="0" smtClean="0"/>
          </a:p>
          <a:p>
            <a:pPr lvl="1">
              <a:defRPr/>
            </a:pPr>
            <a:r>
              <a:rPr lang="en-US" sz="2800" dirty="0"/>
              <a:t>When we perform experiments, we need to use some form of measurement</a:t>
            </a:r>
            <a:r>
              <a:rPr lang="en-US" sz="2800" dirty="0" smtClean="0"/>
              <a:t>.</a:t>
            </a:r>
          </a:p>
          <a:p>
            <a:pPr marL="274320" lvl="1" indent="0">
              <a:buNone/>
              <a:defRPr/>
            </a:pPr>
            <a:endParaRPr lang="en-US" sz="2800" dirty="0"/>
          </a:p>
          <a:p>
            <a:pPr lvl="1">
              <a:defRPr/>
            </a:pPr>
            <a:r>
              <a:rPr lang="en-US" sz="2800" dirty="0"/>
              <a:t>Measurements contain numbers and </a:t>
            </a:r>
            <a:r>
              <a:rPr lang="en-US" sz="2800" dirty="0" smtClean="0"/>
              <a:t>UNITS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826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716692"/>
            <a:ext cx="10058400" cy="5318348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3600" dirty="0"/>
              <a:t>All measurements involve some estimation</a:t>
            </a:r>
          </a:p>
          <a:p>
            <a:pPr marL="0" indent="0" algn="ctr">
              <a:buNone/>
              <a:defRPr/>
            </a:pPr>
            <a:endParaRPr lang="en-US" sz="3600" dirty="0"/>
          </a:p>
          <a:p>
            <a:pPr marL="0" indent="0" algn="ctr">
              <a:buNone/>
              <a:defRPr/>
            </a:pPr>
            <a:endParaRPr lang="en-US" sz="3600" dirty="0" smtClean="0"/>
          </a:p>
          <a:p>
            <a:pPr marL="0" indent="0" algn="ctr">
              <a:buNone/>
              <a:defRPr/>
            </a:pPr>
            <a:endParaRPr lang="en-US" sz="3600" dirty="0" smtClean="0"/>
          </a:p>
          <a:p>
            <a:pPr marL="0" indent="0" algn="ctr">
              <a:buNone/>
              <a:defRPr/>
            </a:pPr>
            <a:endParaRPr lang="en-US" sz="3600" dirty="0"/>
          </a:p>
          <a:p>
            <a:pPr marL="0" indent="0" algn="ctr">
              <a:buNone/>
              <a:defRPr/>
            </a:pPr>
            <a:endParaRPr lang="en-US" sz="3600" dirty="0"/>
          </a:p>
          <a:p>
            <a:pPr marL="0" indent="0" algn="ctr">
              <a:buNone/>
              <a:defRPr/>
            </a:pPr>
            <a:r>
              <a:rPr lang="en-US" sz="3600" dirty="0"/>
              <a:t>Which ruler requires the most estimating?</a:t>
            </a:r>
          </a:p>
          <a:p>
            <a:pPr marL="0" indent="0">
              <a:buNone/>
              <a:defRPr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817" y="2203150"/>
            <a:ext cx="30194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17" y="2485725"/>
            <a:ext cx="38608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24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84" y="642593"/>
            <a:ext cx="3546389" cy="53930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Now lets try it…Measuring techniques WS in your packet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657" b="64672"/>
          <a:stretch/>
        </p:blipFill>
        <p:spPr>
          <a:xfrm>
            <a:off x="4155891" y="2409568"/>
            <a:ext cx="7523699" cy="21995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65373" y="3132437"/>
            <a:ext cx="7685903" cy="1532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16" y="2627325"/>
            <a:ext cx="1248033" cy="3630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16" y="3236300"/>
            <a:ext cx="1248033" cy="3630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16" y="3789084"/>
            <a:ext cx="1248033" cy="36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Guessing and measuring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All measurements MUST have a number at the end (ONLY ONE) that is your guess between the lines!</a:t>
            </a:r>
          </a:p>
          <a:p>
            <a:pPr marL="0" indent="0">
              <a:buNone/>
            </a:pPr>
            <a:r>
              <a:rPr lang="en-US" sz="3600" dirty="0" smtClean="0"/>
              <a:t>					</a:t>
            </a:r>
            <a:r>
              <a:rPr lang="en-US" sz="1400" dirty="0" smtClean="0"/>
              <a:t>what we know		    guess between the lines</a:t>
            </a:r>
            <a:endParaRPr lang="en-US" sz="1400" dirty="0"/>
          </a:p>
          <a:p>
            <a:pPr marL="0" indent="0">
              <a:buNone/>
            </a:pPr>
            <a:r>
              <a:rPr lang="en-US" sz="3600" dirty="0" smtClean="0"/>
              <a:t>						</a:t>
            </a:r>
            <a:r>
              <a:rPr lang="en-US" sz="3600" u="sng" dirty="0"/>
              <a:t> </a:t>
            </a:r>
            <a:r>
              <a:rPr lang="en-US" sz="3600" u="sng" dirty="0" smtClean="0"/>
              <a:t>   2.2   </a:t>
            </a:r>
            <a:r>
              <a:rPr lang="en-US" sz="3600" dirty="0" smtClean="0"/>
              <a:t> cm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709" y="4326882"/>
            <a:ext cx="38608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urved Connector 5"/>
          <p:cNvCxnSpPr/>
          <p:nvPr/>
        </p:nvCxnSpPr>
        <p:spPr>
          <a:xfrm>
            <a:off x="6491418" y="4448432"/>
            <a:ext cx="601360" cy="29596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10800000" flipV="1">
            <a:off x="7871254" y="4326882"/>
            <a:ext cx="716692" cy="41751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5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5651"/>
          <a:stretch/>
        </p:blipFill>
        <p:spPr>
          <a:xfrm>
            <a:off x="4088980" y="643036"/>
            <a:ext cx="6760252" cy="56094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06281" y="3707027"/>
            <a:ext cx="3620530" cy="12727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5546" y="827903"/>
            <a:ext cx="2483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Back to the WS…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5033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02939" y="742693"/>
            <a:ext cx="8563233" cy="904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US" sz="4400" dirty="0" smtClean="0"/>
              <a:t>Metric Base Units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48929" y="1857633"/>
            <a:ext cx="8217243" cy="430839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Mass = gram (g)</a:t>
            </a:r>
          </a:p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Length = meter (m</a:t>
            </a:r>
            <a:r>
              <a:rPr lang="en-US" sz="3600" b="1" dirty="0">
                <a:solidFill>
                  <a:srgbClr val="FFFF00"/>
                </a:solidFill>
              </a:rPr>
              <a:t>) 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Volume </a:t>
            </a:r>
            <a:r>
              <a:rPr lang="en-US" sz="3600" b="1" dirty="0">
                <a:solidFill>
                  <a:srgbClr val="FFFF00"/>
                </a:solidFill>
              </a:rPr>
              <a:t>= (L</a:t>
            </a:r>
            <a:r>
              <a:rPr lang="en-US" sz="3600" b="1" dirty="0" smtClean="0">
                <a:solidFill>
                  <a:srgbClr val="FFFF00"/>
                </a:solidFill>
              </a:rPr>
              <a:t>)</a:t>
            </a:r>
          </a:p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Time = seconds (s)</a:t>
            </a:r>
          </a:p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Count, quantity = mole (</a:t>
            </a:r>
            <a:r>
              <a:rPr lang="en-US" sz="3600" b="1" dirty="0" err="1" smtClean="0">
                <a:solidFill>
                  <a:srgbClr val="FFFF00"/>
                </a:solidFill>
              </a:rPr>
              <a:t>mol</a:t>
            </a:r>
            <a:r>
              <a:rPr lang="en-US" sz="3600" b="1" dirty="0" smtClean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815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29946"/>
            <a:ext cx="10058400" cy="43050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…can make the base unit </a:t>
            </a:r>
            <a:r>
              <a:rPr lang="en-US" sz="2000" dirty="0" smtClean="0"/>
              <a:t>smaller </a:t>
            </a:r>
            <a:r>
              <a:rPr lang="en-US" sz="3200" dirty="0" smtClean="0"/>
              <a:t>or </a:t>
            </a:r>
            <a:r>
              <a:rPr lang="en-US" sz="4000" dirty="0" smtClean="0"/>
              <a:t>LARGER</a:t>
            </a:r>
          </a:p>
          <a:p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828613"/>
              </p:ext>
            </p:extLst>
          </p:nvPr>
        </p:nvGraphicFramePr>
        <p:xfrm>
          <a:off x="1272743" y="2721460"/>
          <a:ext cx="9267570" cy="3049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3785"/>
                <a:gridCol w="4633785"/>
              </a:tblGrid>
              <a:tr h="1113601"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Smaller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LARGER</a:t>
                      </a:r>
                      <a:endParaRPr lang="en-US" sz="3600" dirty="0"/>
                    </a:p>
                  </a:txBody>
                  <a:tcPr/>
                </a:tc>
              </a:tr>
              <a:tr h="64518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Deci</a:t>
                      </a:r>
                      <a:r>
                        <a:rPr lang="en-US" baseline="0" dirty="0" smtClean="0"/>
                        <a:t> (d)       1/10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smaller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Kilo (k)        1000 x LARGER</a:t>
                      </a:r>
                      <a:endParaRPr lang="en-US" dirty="0"/>
                    </a:p>
                  </a:txBody>
                  <a:tcPr/>
                </a:tc>
              </a:tr>
              <a:tr h="64518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Centi</a:t>
                      </a:r>
                      <a:r>
                        <a:rPr lang="en-US" dirty="0" smtClean="0"/>
                        <a:t> (c)      1/100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smaller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Hecto</a:t>
                      </a:r>
                      <a:r>
                        <a:rPr lang="en-US" dirty="0" smtClean="0"/>
                        <a:t> (h)     100 x LARGER</a:t>
                      </a:r>
                      <a:endParaRPr lang="en-US" dirty="0"/>
                    </a:p>
                  </a:txBody>
                  <a:tcPr/>
                </a:tc>
              </a:tr>
              <a:tr h="64518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Milli</a:t>
                      </a:r>
                      <a:r>
                        <a:rPr lang="en-US" dirty="0" smtClean="0"/>
                        <a:t> (m)         1/1000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smaller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Deca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dk</a:t>
                      </a:r>
                      <a:r>
                        <a:rPr lang="en-US" baseline="0" dirty="0" smtClean="0"/>
                        <a:t>)      10 x LARGER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5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Worksheet: The Metric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5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TC103457510[[fn=Savon]]</Template>
  <TotalTime>7576</TotalTime>
  <Words>438</Words>
  <Application>Microsoft Office PowerPoint</Application>
  <PresentationFormat>Widescreen</PresentationFormat>
  <Paragraphs>138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Tahoma - 16</vt:lpstr>
      <vt:lpstr>Tahoma - 17</vt:lpstr>
      <vt:lpstr>Tahoma - 18</vt:lpstr>
      <vt:lpstr>Tahoma - 21</vt:lpstr>
      <vt:lpstr>Times New Roman - 20</vt:lpstr>
      <vt:lpstr>Savon</vt:lpstr>
      <vt:lpstr>Office Theme</vt:lpstr>
      <vt:lpstr>Chapter 1A</vt:lpstr>
      <vt:lpstr>1A.1 Measurement and the Metric System</vt:lpstr>
      <vt:lpstr>PowerPoint Presentation</vt:lpstr>
      <vt:lpstr>Now lets try it…Measuring techniques WS in your packet</vt:lpstr>
      <vt:lpstr>Guessing and measuring</vt:lpstr>
      <vt:lpstr>PowerPoint Presentation</vt:lpstr>
      <vt:lpstr>PowerPoint Presentation</vt:lpstr>
      <vt:lpstr>Prefixes</vt:lpstr>
      <vt:lpstr>Worksheet: The Metric System</vt:lpstr>
      <vt:lpstr>Metric conversions - To convert from one unit to another set up a proportional relationship between two equations.</vt:lpstr>
      <vt:lpstr>Example</vt:lpstr>
      <vt:lpstr>Now you try it…</vt:lpstr>
      <vt:lpstr>Now converting with a twist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Methacton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1A</dc:title>
  <dc:creator>Griffith, Barbara</dc:creator>
  <cp:lastModifiedBy>Griffith, Barbara</cp:lastModifiedBy>
  <cp:revision>33</cp:revision>
  <cp:lastPrinted>2015-10-01T14:03:32Z</cp:lastPrinted>
  <dcterms:created xsi:type="dcterms:W3CDTF">2014-09-08T19:16:24Z</dcterms:created>
  <dcterms:modified xsi:type="dcterms:W3CDTF">2015-10-01T14:50:44Z</dcterms:modified>
</cp:coreProperties>
</file>