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8.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9.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0.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1.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notesSlides/notesSlide6.xml" ContentType="application/vnd.openxmlformats-officedocument.presentationml.notesSlide+xml"/>
  <Override PartName="/ppt/tags/tag24.xml" ContentType="application/vnd.openxmlformats-officedocument.presentationml.tags+xml"/>
  <Override PartName="/ppt/notesSlides/notesSlide7.xml" ContentType="application/vnd.openxmlformats-officedocument.presentationml.notesSlide+xml"/>
  <Override PartName="/ppt/tags/tag25.xml" ContentType="application/vnd.openxmlformats-officedocument.presentationml.tags+xml"/>
  <Override PartName="/ppt/notesSlides/notesSlide8.xml" ContentType="application/vnd.openxmlformats-officedocument.presentationml.notesSlide+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notesSlides/notesSlide10.xml" ContentType="application/vnd.openxmlformats-officedocument.presentationml.notesSlide+xml"/>
  <Override PartName="/ppt/tags/tag28.xml" ContentType="application/vnd.openxmlformats-officedocument.presentationml.tags+xml"/>
  <Override PartName="/ppt/notesSlides/notesSlide11.xml" ContentType="application/vnd.openxmlformats-officedocument.presentationml.notesSlide+xml"/>
  <Override PartName="/ppt/tags/tag29.xml" ContentType="application/vnd.openxmlformats-officedocument.presentationml.tags+xml"/>
  <Override PartName="/ppt/notesSlides/notesSlide12.xml" ContentType="application/vnd.openxmlformats-officedocument.presentationml.notesSlide+xml"/>
  <Override PartName="/ppt/tags/tag30.xml" ContentType="application/vnd.openxmlformats-officedocument.presentationml.tags+xml"/>
  <Override PartName="/ppt/notesSlides/notesSlide13.xml" ContentType="application/vnd.openxmlformats-officedocument.presentationml.notesSlide+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notesSlides/notesSlide15.xml" ContentType="application/vnd.openxmlformats-officedocument.presentationml.notesSlide+xml"/>
  <Override PartName="/ppt/tags/tag33.xml" ContentType="application/vnd.openxmlformats-officedocument.presentationml.tags+xml"/>
  <Override PartName="/ppt/notesSlides/notesSlide16.xml" ContentType="application/vnd.openxmlformats-officedocument.presentationml.notesSlide+xml"/>
  <Override PartName="/ppt/tags/tag34.xml" ContentType="application/vnd.openxmlformats-officedocument.presentationml.tags+xml"/>
  <Override PartName="/ppt/notesSlides/notesSlide17.xml" ContentType="application/vnd.openxmlformats-officedocument.presentationml.notesSlide+xml"/>
  <Override PartName="/ppt/tags/tag35.xml" ContentType="application/vnd.openxmlformats-officedocument.presentationml.tags+xml"/>
  <Override PartName="/ppt/notesSlides/notesSlide18.xml" ContentType="application/vnd.openxmlformats-officedocument.presentationml.notesSlide+xml"/>
  <Override PartName="/ppt/tags/tag36.xml" ContentType="application/vnd.openxmlformats-officedocument.presentationml.tags+xml"/>
  <Override PartName="/ppt/notesSlides/notesSlide19.xml" ContentType="application/vnd.openxmlformats-officedocument.presentationml.notesSlide+xml"/>
  <Override PartName="/ppt/tags/tag37.xml" ContentType="application/vnd.openxmlformats-officedocument.presentationml.tags+xml"/>
  <Override PartName="/ppt/notesSlides/notesSlide20.xml" ContentType="application/vnd.openxmlformats-officedocument.presentationml.notesSlide+xml"/>
  <Override PartName="/ppt/tags/tag38.xml" ContentType="application/vnd.openxmlformats-officedocument.presentationml.tags+xml"/>
  <Override PartName="/ppt/notesSlides/notesSlide21.xml" ContentType="application/vnd.openxmlformats-officedocument.presentationml.notesSlide+xml"/>
  <Override PartName="/ppt/tags/tag39.xml" ContentType="application/vnd.openxmlformats-officedocument.presentationml.tags+xml"/>
  <Override PartName="/ppt/notesSlides/notesSlide22.xml" ContentType="application/vnd.openxmlformats-officedocument.presentationml.notesSlide+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notesSlides/notesSlide24.xml" ContentType="application/vnd.openxmlformats-officedocument.presentationml.notesSlide+xml"/>
  <Override PartName="/ppt/tags/tag42.xml" ContentType="application/vnd.openxmlformats-officedocument.presentationml.tags+xml"/>
  <Override PartName="/ppt/notesSlides/notesSlide25.xml" ContentType="application/vnd.openxmlformats-officedocument.presentationml.notesSlide+xml"/>
  <Override PartName="/ppt/tags/tag43.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709" r:id="rId5"/>
    <p:sldMasterId id="2147483731" r:id="rId6"/>
    <p:sldMasterId id="2147483777" r:id="rId7"/>
    <p:sldMasterId id="2147483793" r:id="rId8"/>
    <p:sldMasterId id="2147483801" r:id="rId9"/>
    <p:sldMasterId id="2147483861" r:id="rId10"/>
    <p:sldMasterId id="2147483870" r:id="rId11"/>
    <p:sldMasterId id="2147483886" r:id="rId12"/>
    <p:sldMasterId id="2147483892" r:id="rId13"/>
    <p:sldMasterId id="2147483900" r:id="rId14"/>
    <p:sldMasterId id="2147483905" r:id="rId15"/>
    <p:sldMasterId id="2147483909" r:id="rId16"/>
    <p:sldMasterId id="2147483921" r:id="rId17"/>
    <p:sldMasterId id="2147483951" r:id="rId18"/>
    <p:sldMasterId id="2147483961" r:id="rId19"/>
  </p:sldMasterIdLst>
  <p:notesMasterIdLst>
    <p:notesMasterId r:id="rId53"/>
  </p:notesMasterIdLst>
  <p:sldIdLst>
    <p:sldId id="324" r:id="rId20"/>
    <p:sldId id="840" r:id="rId21"/>
    <p:sldId id="833" r:id="rId22"/>
    <p:sldId id="341" r:id="rId23"/>
    <p:sldId id="342" r:id="rId24"/>
    <p:sldId id="835" r:id="rId25"/>
    <p:sldId id="343" r:id="rId26"/>
    <p:sldId id="344" r:id="rId27"/>
    <p:sldId id="345" r:id="rId28"/>
    <p:sldId id="834" r:id="rId29"/>
    <p:sldId id="347" r:id="rId30"/>
    <p:sldId id="348" r:id="rId31"/>
    <p:sldId id="830" r:id="rId32"/>
    <p:sldId id="349" r:id="rId33"/>
    <p:sldId id="350" r:id="rId34"/>
    <p:sldId id="351" r:id="rId35"/>
    <p:sldId id="352" r:id="rId36"/>
    <p:sldId id="360" r:id="rId37"/>
    <p:sldId id="361" r:id="rId38"/>
    <p:sldId id="362" r:id="rId39"/>
    <p:sldId id="363" r:id="rId40"/>
    <p:sldId id="364" r:id="rId41"/>
    <p:sldId id="365" r:id="rId42"/>
    <p:sldId id="827" r:id="rId43"/>
    <p:sldId id="836" r:id="rId44"/>
    <p:sldId id="837" r:id="rId45"/>
    <p:sldId id="838" r:id="rId46"/>
    <p:sldId id="367" r:id="rId47"/>
    <p:sldId id="368" r:id="rId48"/>
    <p:sldId id="369" r:id="rId49"/>
    <p:sldId id="839" r:id="rId50"/>
    <p:sldId id="841" r:id="rId51"/>
    <p:sldId id="338" r:id="rId52"/>
  </p:sldIdLst>
  <p:sldSz cx="12192000" cy="6858000"/>
  <p:notesSz cx="7023100" cy="93091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ti Baeza" initials="JB"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A900"/>
    <a:srgbClr val="ACA62E"/>
    <a:srgbClr val="D0CB0A"/>
    <a:srgbClr val="F3EE10"/>
    <a:srgbClr val="FFD85B"/>
    <a:srgbClr val="007A37"/>
    <a:srgbClr val="008A3E"/>
    <a:srgbClr val="D2A000"/>
    <a:srgbClr val="EAB200"/>
    <a:srgbClr val="30E5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0" autoAdjust="0"/>
    <p:restoredTop sz="61105" autoAdjust="0"/>
  </p:normalViewPr>
  <p:slideViewPr>
    <p:cSldViewPr snapToGrid="0" snapToObjects="1">
      <p:cViewPr varScale="1">
        <p:scale>
          <a:sx n="45" d="100"/>
          <a:sy n="45" d="100"/>
        </p:scale>
        <p:origin x="1620" y="36"/>
      </p:cViewPr>
      <p:guideLst>
        <p:guide orient="horz" pos="2160"/>
        <p:guide pos="3840"/>
      </p:guideLst>
    </p:cSldViewPr>
  </p:slideViewPr>
  <p:notesTextViewPr>
    <p:cViewPr>
      <p:scale>
        <a:sx n="3" d="2"/>
        <a:sy n="3" d="2"/>
      </p:scale>
      <p:origin x="0" y="0"/>
    </p:cViewPr>
  </p:notesTextViewPr>
  <p:sorterViewPr>
    <p:cViewPr>
      <p:scale>
        <a:sx n="63" d="100"/>
        <a:sy n="6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0.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Master" Target="slideMasters/slideMaster1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2.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tableStyles" Target="tableStyles.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b="0" i="0">
                <a:latin typeface="Arial" charset="0"/>
              </a:defRPr>
            </a:lvl1pPr>
          </a:lstStyle>
          <a:p>
            <a:fld id="{F9C8764C-90B5-DB43-8086-8AB00EB0C2C4}" type="datetimeFigureOut">
              <a:rPr lang="en-US" smtClean="0"/>
              <a:pPr/>
              <a:t>12/15/2019</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b="0" i="0">
                <a:latin typeface="Arial" charset="0"/>
              </a:defRPr>
            </a:lvl1pPr>
          </a:lstStyle>
          <a:p>
            <a:fld id="{5F3EC56D-A4BA-4A41-B0DB-BC0A1EBC2E62}" type="slidenum">
              <a:rPr lang="en-US" smtClean="0"/>
              <a:pPr/>
              <a:t>‹#›</a:t>
            </a:fld>
            <a:endParaRPr lang="en-US" dirty="0"/>
          </a:p>
        </p:txBody>
      </p:sp>
    </p:spTree>
    <p:extLst>
      <p:ext uri="{BB962C8B-B14F-4D97-AF65-F5344CB8AC3E}">
        <p14:creationId xmlns:p14="http://schemas.microsoft.com/office/powerpoint/2010/main" val="2051682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charset="0"/>
        <a:ea typeface="+mn-ea"/>
        <a:cs typeface="+mn-cs"/>
      </a:defRPr>
    </a:lvl1pPr>
    <a:lvl2pPr marL="457200" algn="l" defTabSz="914400" rtl="0" eaLnBrk="1" latinLnBrk="0" hangingPunct="1">
      <a:defRPr sz="1200" b="0" i="0" kern="1200">
        <a:solidFill>
          <a:schemeClr val="tx1"/>
        </a:solidFill>
        <a:latin typeface="Arial" charset="0"/>
        <a:ea typeface="+mn-ea"/>
        <a:cs typeface="+mn-cs"/>
      </a:defRPr>
    </a:lvl2pPr>
    <a:lvl3pPr marL="914400" algn="l" defTabSz="914400" rtl="0" eaLnBrk="1" latinLnBrk="0" hangingPunct="1">
      <a:defRPr sz="1200" b="0" i="0" kern="1200">
        <a:solidFill>
          <a:schemeClr val="tx1"/>
        </a:solidFill>
        <a:latin typeface="Arial" charset="0"/>
        <a:ea typeface="+mn-ea"/>
        <a:cs typeface="+mn-cs"/>
      </a:defRPr>
    </a:lvl3pPr>
    <a:lvl4pPr marL="1371600" algn="l" defTabSz="914400" rtl="0" eaLnBrk="1" latinLnBrk="0" hangingPunct="1">
      <a:defRPr sz="1200" b="0" i="0" kern="1200">
        <a:solidFill>
          <a:schemeClr val="tx1"/>
        </a:solidFill>
        <a:latin typeface="Arial" charset="0"/>
        <a:ea typeface="+mn-ea"/>
        <a:cs typeface="+mn-cs"/>
      </a:defRPr>
    </a:lvl4pPr>
    <a:lvl5pPr marL="1828800" algn="l" defTabSz="914400" rtl="0" eaLnBrk="1" latinLnBrk="0" hangingPunct="1">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3EC56D-A4BA-4A41-B0DB-BC0A1EBC2E62}" type="slidenum">
              <a:rPr lang="en-US" smtClean="0"/>
              <a:pPr/>
              <a:t>1</a:t>
            </a:fld>
            <a:endParaRPr lang="en-US" dirty="0"/>
          </a:p>
        </p:txBody>
      </p:sp>
    </p:spTree>
    <p:extLst>
      <p:ext uri="{BB962C8B-B14F-4D97-AF65-F5344CB8AC3E}">
        <p14:creationId xmlns:p14="http://schemas.microsoft.com/office/powerpoint/2010/main" val="2200316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receive in-depth information about their performance on the PSAT/NMQT. Test scores, cross-test scores, and subscores are intended to give students insightful information about their strengths and areas for improvement. </a:t>
            </a:r>
          </a:p>
          <a:p>
            <a:endParaRPr lang="en-US" dirty="0"/>
          </a:p>
          <a:p>
            <a:r>
              <a:rPr lang="en-US" dirty="0"/>
              <a:t>Test scores on PSAT/NMSQT</a:t>
            </a:r>
            <a:r>
              <a:rPr lang="en-US" baseline="0" dirty="0"/>
              <a:t> </a:t>
            </a:r>
            <a:r>
              <a:rPr lang="en-US" dirty="0"/>
              <a:t>range from 8 to 38. By reviewing their test scores, students can discover if they performed better on the Reading Test or the Writing and Language Test, which together produce the Evidence-Based Reading and Writing section score. For example, in the sample on the slide, this student scored a 23 and is in the yellow on the Reading Test, indicating he is below the average student performance of those who met the benchmark by one year or less in Reading. He earned a 20 on the Writing and Language Test and is in the green (meet or exceeds the average student performance of those who met the benchmark). In Math, he earned a 26.5. His score is in the red area, indicating he needs more than one year’s growth to meet</a:t>
            </a:r>
            <a:r>
              <a:rPr lang="en-US" baseline="0" dirty="0"/>
              <a:t> the average score of students who met the grade-level benchmark</a:t>
            </a:r>
            <a:r>
              <a:rPr lang="en-US" dirty="0"/>
              <a:t>. </a:t>
            </a:r>
          </a:p>
          <a:p>
            <a:endParaRPr lang="en-US" dirty="0"/>
          </a:p>
          <a:p>
            <a:r>
              <a:rPr lang="en-US" dirty="0"/>
              <a:t>The range for subscores is 1–15. Three subscores are generated from the Math section (Heart of Algebra, Problem Solving and Data Analysis, and Passport to Advanced Math); four subscores are generated from the Evidence-Based Reading and Writing Section. Of those four subscores, two are generated from the Writing and Language Test only: Expression of Ideas and Standard English Conventions. Command of Evidence and Words in Context are derived from questions on both the Reading Test and the Writing and Language Test. In the sample on the slide, this student earned a 7and is in the yellow on Words in Context, but earned a 9 and is in the green on Command of Evidence, demonstrating relative areas of strength and weakness, and clarifying the areas in which he or she can work to improve. </a:t>
            </a:r>
          </a:p>
          <a:p>
            <a:endParaRPr lang="en-US" dirty="0"/>
          </a:p>
          <a:p>
            <a:r>
              <a:rPr lang="en-US" dirty="0"/>
              <a:t>Cross-test scores are derived from questions related to science or history/social studies on the Reading Test, the Writing and Language Test, and the Math Test. The range for cross-test scores is between 8 and 38 on PSAT/NMSQT.</a:t>
            </a:r>
          </a:p>
        </p:txBody>
      </p:sp>
      <p:sp>
        <p:nvSpPr>
          <p:cNvPr id="4" name="Slide Number Placeholder 3"/>
          <p:cNvSpPr>
            <a:spLocks noGrp="1"/>
          </p:cNvSpPr>
          <p:nvPr>
            <p:ph type="sldNum" sz="quarter" idx="10"/>
          </p:nvPr>
        </p:nvSpPr>
        <p:spPr/>
        <p:txBody>
          <a:bodyPr/>
          <a:lstStyle/>
          <a:p>
            <a:fld id="{5F3EC56D-A4BA-4A41-B0DB-BC0A1EBC2E62}" type="slidenum">
              <a:rPr lang="en-US" smtClean="0"/>
              <a:pPr/>
              <a:t>12</a:t>
            </a:fld>
            <a:endParaRPr lang="en-US" dirty="0"/>
          </a:p>
        </p:txBody>
      </p:sp>
    </p:spTree>
    <p:extLst>
      <p:ext uri="{BB962C8B-B14F-4D97-AF65-F5344CB8AC3E}">
        <p14:creationId xmlns:p14="http://schemas.microsoft.com/office/powerpoint/2010/main" val="89071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Merit Scholarship Program is an academic competition for recognition and scholarships that began in 1955. Of the 1.5 million students who take the PSAT/NMSQT,</a:t>
            </a:r>
            <a:r>
              <a:rPr lang="en-US" baseline="0" dirty="0"/>
              <a:t> </a:t>
            </a:r>
            <a:r>
              <a:rPr lang="en-US" dirty="0"/>
              <a:t>some 50,000 with the highest PSAT/NMSQT Selection Index scores qualify for recognition in the National Merit Scholarship Program. In September, these high scorers are notified through their schools that they have qualified as either a Commended Student or a Semifinalist. </a:t>
            </a:r>
          </a:p>
          <a:p>
            <a:endParaRPr lang="en-US" dirty="0"/>
          </a:p>
          <a:p>
            <a:r>
              <a:rPr lang="en-US" dirty="0"/>
              <a:t>Students can find their NMSC Selection Index by clicking Click Here at the bottom of the PSAT/NMSQT overview of their scores.</a:t>
            </a:r>
          </a:p>
          <a:p>
            <a:endParaRPr lang="en-US" dirty="0"/>
          </a:p>
          <a:p>
            <a:r>
              <a:rPr lang="en-US" dirty="0"/>
              <a:t>Selection Index scores are calculated by doubling the sum of the Reading, the Writing and Language, and the Math Test scores. Students can find this score in the middle of the top of page 3 of the paper score report. If there is an asterisk after the number, the student is not eligible for the competition during this test administration. </a:t>
            </a:r>
          </a:p>
          <a:p>
            <a:endParaRPr lang="en-US" dirty="0"/>
          </a:p>
          <a:p>
            <a:r>
              <a:rPr lang="en-US" dirty="0"/>
              <a:t>For more information, visit NMSC’s website or see the Official Student Guide to the PSAT/NMSQT or the Guide to the National Merit® Scholarship Program (for educators).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EC56D-A4BA-4A41-B0DB-BC0A1EBC2E6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36631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Skills Insight™ is a tab on the top of the Score Report screen. Skills Insight gives students more information about the knowledge and skills they have demonstrated, and the knowledge and skills on which they should focus for growth. Skills Insight connects a student’s focus areas to the subscores and the skills that are assessed. Students can click on the Questions box to see the questions associated with the skills and subscores. </a:t>
            </a:r>
          </a:p>
          <a:p>
            <a:endParaRPr lang="en-US" dirty="0"/>
          </a:p>
          <a:p>
            <a:r>
              <a:rPr lang="en-US" dirty="0"/>
              <a:t>There is a link on the top of the page connecting students to Khan Academy, which will use their scores (if students link their College Board and Khan Academy accounts) to develop a free online personalized practice program. If this presentation takes place in a computer lab, have students go to Khan Academy, link their College Board account, and look at their practice program (see slides 26-29). </a:t>
            </a:r>
          </a:p>
          <a:p>
            <a:endParaRPr lang="en-US" dirty="0"/>
          </a:p>
          <a:p>
            <a:r>
              <a:rPr lang="en-US" dirty="0"/>
              <a:t>Ask students to write down the areas in which they can improve their skills (from the right side of the screen), and then think about and commit to ways to work on those skills. Their plans might include practicing on Khan Academy or using a study period to work with a teacher. Plans may include assignments that teachers provide in their classes. It is helpful for students to develop plans for skill development as they review their scores.</a:t>
            </a:r>
          </a:p>
        </p:txBody>
      </p:sp>
      <p:sp>
        <p:nvSpPr>
          <p:cNvPr id="4" name="Slide Number Placeholder 3"/>
          <p:cNvSpPr>
            <a:spLocks noGrp="1"/>
          </p:cNvSpPr>
          <p:nvPr>
            <p:ph type="sldNum" sz="quarter" idx="10"/>
          </p:nvPr>
        </p:nvSpPr>
        <p:spPr/>
        <p:txBody>
          <a:bodyPr/>
          <a:lstStyle/>
          <a:p>
            <a:fld id="{5F3EC56D-A4BA-4A41-B0DB-BC0A1EBC2E62}" type="slidenum">
              <a:rPr lang="en-US" smtClean="0"/>
              <a:pPr/>
              <a:t>14</a:t>
            </a:fld>
            <a:endParaRPr lang="en-US" dirty="0"/>
          </a:p>
        </p:txBody>
      </p:sp>
    </p:spTree>
    <p:extLst>
      <p:ext uri="{BB962C8B-B14F-4D97-AF65-F5344CB8AC3E}">
        <p14:creationId xmlns:p14="http://schemas.microsoft.com/office/powerpoint/2010/main" val="3846756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can look at the test questions from the PSAT/NMSQT using the Test Questions tab on the Score Report screen, or by clicking the Questions button on the Test Scores screen. </a:t>
            </a:r>
          </a:p>
          <a:p>
            <a:endParaRPr lang="en-US" dirty="0"/>
          </a:p>
          <a:p>
            <a:r>
              <a:rPr lang="en-US" dirty="0"/>
              <a:t>For most PSAT/NMSQT administrations, students can see the question content and answer explanation with their scores, which can help them understand why they got a question right or wrong. Students can review the question content if the question numbers are hyperlinked on the Test Questions page. </a:t>
            </a:r>
          </a:p>
          <a:p>
            <a:endParaRPr lang="en-US" dirty="0"/>
          </a:p>
          <a:p>
            <a:r>
              <a:rPr lang="en-US" dirty="0"/>
              <a:t>Students will benefit from reviewing the questions they missed on the PSAT/NMSQT, understanding the correct answer, and thinking about why they selected the incorrect answer. Ask students to select questions they answered incorrectly, read the questions and the answers, and determine what mistakes they made that led them to choose the incorrect answers. Recognizing and correcting their mistakes may help them avoid the errors in the future.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15</a:t>
            </a:fld>
            <a:endParaRPr lang="en-US" dirty="0"/>
          </a:p>
        </p:txBody>
      </p:sp>
    </p:spTree>
    <p:extLst>
      <p:ext uri="{BB962C8B-B14F-4D97-AF65-F5344CB8AC3E}">
        <p14:creationId xmlns:p14="http://schemas.microsoft.com/office/powerpoint/2010/main" val="661908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identify the questions they answered incorrectly and determine whether they missed more questions at a higher level of difficulty. If they are missing the more difficult questions, they may need to practice with more challenging course work. </a:t>
            </a:r>
          </a:p>
          <a:p>
            <a:endParaRPr lang="en-US" dirty="0"/>
          </a:p>
          <a:p>
            <a:r>
              <a:rPr lang="en-US" dirty="0"/>
              <a:t>Students can also look at the questions they skipped: Were they more difficult questions, or questions associated with a particular subscore or cross-test score? Work with students to identify patterns among missed and skipped questions. </a:t>
            </a:r>
          </a:p>
          <a:p>
            <a:endParaRPr lang="en-US" dirty="0"/>
          </a:p>
          <a:p>
            <a:r>
              <a:rPr lang="en-US" dirty="0"/>
              <a:t>Reminder: The PSAT/NMSQT (and SAT) no longer penalizes students for incorrect answers, so encourage students to give their best answers to all questions when they take the SAT.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16</a:t>
            </a:fld>
            <a:endParaRPr lang="en-US" dirty="0"/>
          </a:p>
        </p:txBody>
      </p:sp>
    </p:spTree>
    <p:extLst>
      <p:ext uri="{BB962C8B-B14F-4D97-AF65-F5344CB8AC3E}">
        <p14:creationId xmlns:p14="http://schemas.microsoft.com/office/powerpoint/2010/main" val="3961501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 Potential™ provides information about the Advanced Placement courses in which students are likely to be successful based on their PSAT/NMSQT scores. Students can access AP Potential information from the dashboard (entry) screen (see slide 10). Students will see one, two, or three dots indicating their likelihood of success on an AP Exam based on their scores. One dot means that potential is not yet demonstrated. Two dots mean there is some likelihood of success, and three dots indicate there is a likelihood of success on the AP Exam for a particular AP course. </a:t>
            </a:r>
          </a:p>
          <a:p>
            <a:endParaRPr lang="en-US" dirty="0"/>
          </a:p>
          <a:p>
            <a:r>
              <a:rPr lang="en-US" dirty="0"/>
              <a:t>This information should not be used in isolation to determine whether a student should or should not take AP. Students should use this as one piece of information to help them decide whether to take AP classes. They should consult with their teachers and counselors, review their course schedules, and consider their grades, interests, future plans, and work habits when deciding whether to take an AP class. </a:t>
            </a:r>
          </a:p>
          <a:p>
            <a:endParaRPr lang="en-US" dirty="0"/>
          </a:p>
          <a:p>
            <a:r>
              <a:rPr lang="en-US" dirty="0"/>
              <a:t>Students can also see which AP courses have previously been offered at their school, and which AP courses align to college majors in which they are interested.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17</a:t>
            </a:fld>
            <a:endParaRPr lang="en-US" dirty="0"/>
          </a:p>
        </p:txBody>
      </p:sp>
    </p:spTree>
    <p:extLst>
      <p:ext uri="{BB962C8B-B14F-4D97-AF65-F5344CB8AC3E}">
        <p14:creationId xmlns:p14="http://schemas.microsoft.com/office/powerpoint/2010/main" val="2663042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Upcoming slides will explain Official SAT Practice with Khan Academy, SAT Registration, </a:t>
            </a:r>
            <a:r>
              <a:rPr lang="en-US" dirty="0" err="1"/>
              <a:t>BigFuture</a:t>
            </a:r>
            <a:r>
              <a:rPr lang="en-US" dirty="0"/>
              <a:t>, Roadmap</a:t>
            </a:r>
            <a:r>
              <a:rPr lang="en-US" baseline="0" dirty="0"/>
              <a:t> to Careers, </a:t>
            </a:r>
            <a:r>
              <a:rPr lang="en-US" dirty="0"/>
              <a:t>and Student Search Service.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18</a:t>
            </a:fld>
            <a:endParaRPr lang="en-US" dirty="0"/>
          </a:p>
        </p:txBody>
      </p:sp>
    </p:spTree>
    <p:extLst>
      <p:ext uri="{BB962C8B-B14F-4D97-AF65-F5344CB8AC3E}">
        <p14:creationId xmlns:p14="http://schemas.microsoft.com/office/powerpoint/2010/main" val="1849612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Official SAT Practice on Khan Academy is offered to students at no cost. Students have access to thousands of official SAT test questions (written and reviewed by the College Board) and six full-length SAT tests. Students can access Official SAT Practice on a computer, or by using the Daily SAT Practice app or Khan Academy app on their mobile device. Khan Academy creates personalized learning plans for each student based on his or her test performance and practice on Khan Academy. It also provides videos that will tutor students in the areas in which they need help.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19</a:t>
            </a:fld>
            <a:endParaRPr lang="en-US" dirty="0"/>
          </a:p>
        </p:txBody>
      </p:sp>
    </p:spTree>
    <p:extLst>
      <p:ext uri="{BB962C8B-B14F-4D97-AF65-F5344CB8AC3E}">
        <p14:creationId xmlns:p14="http://schemas.microsoft.com/office/powerpoint/2010/main" val="336349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links to a video that demonstrates the features of Official SAT Practice on Khan Academy. Students in a computer lab setting can set up their accounts immediately. They have to enter their name, email address, and birth date, and will immediately receive a link to set up a username and password. They can also use their Gmail or Facebook login information to get started immediately. They can then log in to the account and begin practicing.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20</a:t>
            </a:fld>
            <a:endParaRPr lang="en-US" dirty="0"/>
          </a:p>
        </p:txBody>
      </p:sp>
    </p:spTree>
    <p:extLst>
      <p:ext uri="{BB962C8B-B14F-4D97-AF65-F5344CB8AC3E}">
        <p14:creationId xmlns:p14="http://schemas.microsoft.com/office/powerpoint/2010/main" val="2698327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receive personalized practice plans based on their PSAT/NMSQT results, students will have to link their Khan Academy accounts and their College Board accounts. To begin the linking process, students must log in to their Khan Academy accounts. Students will be prompted to link their Khan Academy and College Board accounts when they log in. When students agree to link the accounts, they will be directed to collegeboard.org. When they reach collegeboard.org, they will need to sign in to their College Board account. </a:t>
            </a:r>
          </a:p>
          <a:p>
            <a:endParaRPr lang="en-US" dirty="0"/>
          </a:p>
          <a:p>
            <a:endParaRPr lang="en-US" dirty="0"/>
          </a:p>
        </p:txBody>
      </p:sp>
      <p:sp>
        <p:nvSpPr>
          <p:cNvPr id="4" name="Slide Number Placeholder 3"/>
          <p:cNvSpPr>
            <a:spLocks noGrp="1"/>
          </p:cNvSpPr>
          <p:nvPr>
            <p:ph type="sldNum" sz="quarter" idx="10"/>
          </p:nvPr>
        </p:nvSpPr>
        <p:spPr/>
        <p:txBody>
          <a:bodyPr/>
          <a:lstStyle/>
          <a:p>
            <a:fld id="{5F3EC56D-A4BA-4A41-B0DB-BC0A1EBC2E62}" type="slidenum">
              <a:rPr lang="en-US" smtClean="0"/>
              <a:pPr/>
              <a:t>21</a:t>
            </a:fld>
            <a:endParaRPr lang="en-US" dirty="0"/>
          </a:p>
        </p:txBody>
      </p:sp>
    </p:spTree>
    <p:extLst>
      <p:ext uri="{BB962C8B-B14F-4D97-AF65-F5344CB8AC3E}">
        <p14:creationId xmlns:p14="http://schemas.microsoft.com/office/powerpoint/2010/main" val="1448887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if they are planning to take the SAT.  Inform them that the SAT is aligned to the PSAT/NMSQT. The PSAT/NMSQT is a preview of the content on the SAT and will help them practice for the SAT. PSAT/NMSQT scores, and all scores in the SAT Suite of Assessments, are accessible from the student’s online College Board account. </a:t>
            </a:r>
          </a:p>
          <a:p>
            <a:r>
              <a:rPr lang="en-US" dirty="0"/>
              <a:t>The PSAT/NMSQT offers several benefits: </a:t>
            </a:r>
          </a:p>
          <a:p>
            <a:pPr marL="228600" indent="-228600">
              <a:buAutoNum type="arabicPeriod"/>
            </a:pPr>
            <a:r>
              <a:rPr lang="en-US" dirty="0"/>
              <a:t>When students link their College Board account with their Khan Academy® account, Khan Academy will use the PSAT/NMSQT scores to design a practice plan and practice questions tailored to each student’s strengths and areas for improvement. This program is completely free, and practice test questions on Khan Academy are created with College Board approval, so this is the best SAT practice available. </a:t>
            </a:r>
          </a:p>
          <a:p>
            <a:pPr marL="228600" indent="-228600">
              <a:buAutoNum type="arabicPeriod"/>
            </a:pPr>
            <a:r>
              <a:rPr lang="en-US" dirty="0"/>
              <a:t>The student’s online score report links to valuable tools for college and career planning. Students can use </a:t>
            </a:r>
            <a:r>
              <a:rPr lang="en-US" dirty="0" err="1"/>
              <a:t>BigFuture</a:t>
            </a:r>
            <a:r>
              <a:rPr lang="en-US" dirty="0"/>
              <a:t>™ and Roadmap To Careers</a:t>
            </a:r>
            <a:r>
              <a:rPr lang="en-US" baseline="0" dirty="0"/>
              <a:t> </a:t>
            </a:r>
            <a:r>
              <a:rPr lang="en-US" dirty="0"/>
              <a:t>to investigate their academic interests and college and career options (more about </a:t>
            </a:r>
            <a:r>
              <a:rPr lang="en-US" dirty="0" err="1"/>
              <a:t>BigFuture</a:t>
            </a:r>
            <a:r>
              <a:rPr lang="en-US" dirty="0"/>
              <a:t> and Roadmap To Careers at the end of this lesson, slides 33-34). </a:t>
            </a:r>
          </a:p>
          <a:p>
            <a:pPr marL="228600" indent="-228600">
              <a:buAutoNum type="arabicPeriod"/>
            </a:pPr>
            <a:r>
              <a:rPr lang="en-US" dirty="0"/>
              <a:t>When students take the PSAT/NMSQT® , they’re automatically screened for the National Merit® Scholarship Program, an academic competition for recognition and scholarships. For more information, visit NMSC’s website or see the Official Student Guide to the PSAT/NMSQT or the Guide to the National Merit® Scholarship Program (for educators). The National Merit Scholarship Corporation (NMSC) is a co-sponsor of the PSAT/NMSQT. In addition, The College Board is partnering with several other organizations who provide millions of dollars in scholarships to qualified low-income and minority students. Students who opt in to Student Search Service can be identified by these organizations. </a:t>
            </a:r>
          </a:p>
          <a:p>
            <a:pPr marL="228600" indent="-228600">
              <a:buAutoNum type="arabicPeriod"/>
            </a:pPr>
            <a:r>
              <a:rPr lang="en-US" dirty="0"/>
              <a:t>PSAT/NMSQT scores are indicators of ability to succeed in Advanced Placement® courses. Students can find the AP® courses in which they are likely to succeed in the online reporting system (more information about the online reporting portal begins on slide 8). </a:t>
            </a:r>
          </a:p>
          <a:p>
            <a:pPr marL="228600" indent="-228600">
              <a:buAutoNum type="arabicPeriod"/>
            </a:pPr>
            <a:r>
              <a:rPr lang="en-US" dirty="0"/>
              <a:t>If students opt in to Student Search Service® , they will receive information about admission and financial aid from colleges that participate in the program. (More information on Student Search Service is available on slide 34.) </a:t>
            </a:r>
          </a:p>
          <a:p>
            <a:endParaRPr lang="en-US" dirty="0"/>
          </a:p>
        </p:txBody>
      </p:sp>
      <p:sp>
        <p:nvSpPr>
          <p:cNvPr id="4" name="Slide Number Placeholder 3"/>
          <p:cNvSpPr>
            <a:spLocks noGrp="1"/>
          </p:cNvSpPr>
          <p:nvPr>
            <p:ph type="sldNum" sz="quarter" idx="5"/>
          </p:nvPr>
        </p:nvSpPr>
        <p:spPr/>
        <p:txBody>
          <a:bodyPr/>
          <a:lstStyle/>
          <a:p>
            <a:fld id="{5F3EC56D-A4BA-4A41-B0DB-BC0A1EBC2E62}" type="slidenum">
              <a:rPr lang="en-US" smtClean="0"/>
              <a:pPr/>
              <a:t>3</a:t>
            </a:fld>
            <a:endParaRPr lang="en-US" dirty="0"/>
          </a:p>
        </p:txBody>
      </p:sp>
    </p:spTree>
    <p:extLst>
      <p:ext uri="{BB962C8B-B14F-4D97-AF65-F5344CB8AC3E}">
        <p14:creationId xmlns:p14="http://schemas.microsoft.com/office/powerpoint/2010/main" val="200010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successfully logging in to the College Board account, they will be asked to authorize the linking of the accounts. This allows Khan Academy to access student score data related to the SAT Suite of Assessments. Students will see a screen clarifying what they are agreeing to link. If they choose to click “Send,” they will be directed back to Official</a:t>
            </a:r>
            <a:r>
              <a:rPr lang="en-US" baseline="0" dirty="0"/>
              <a:t> </a:t>
            </a:r>
            <a:r>
              <a:rPr lang="en-US" dirty="0"/>
              <a:t>SAT Practice on Khan Academy. Students can choose to remove the link by clicking on “Revoke” in the College Board account settings.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22</a:t>
            </a:fld>
            <a:endParaRPr lang="en-US" dirty="0"/>
          </a:p>
        </p:txBody>
      </p:sp>
    </p:spTree>
    <p:extLst>
      <p:ext uri="{BB962C8B-B14F-4D97-AF65-F5344CB8AC3E}">
        <p14:creationId xmlns:p14="http://schemas.microsoft.com/office/powerpoint/2010/main" val="48066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who took the PSAT/NMSQT have seen a test that is similar in content and format with the SAT. They</a:t>
            </a:r>
            <a:r>
              <a:rPr lang="en-US" baseline="0" dirty="0"/>
              <a:t> have already started  practicing for the SAT by taking the PSAT/NMSQT! </a:t>
            </a:r>
          </a:p>
          <a:p>
            <a:endParaRPr lang="en-US" baseline="0" dirty="0"/>
          </a:p>
          <a:p>
            <a:r>
              <a:rPr lang="en-US" dirty="0"/>
              <a:t>Students can navigate to the SAT registration site by clicking on the Popular Tools menu within the online score report and selecting SAT Registration. This will open a new window for sat.org/register. They will need photos of themselves to upload for verification. The complete registration checklist is available at https://collegereadiness.collegeboard.org/sat/register/online-registration-help. </a:t>
            </a:r>
          </a:p>
          <a:p>
            <a:endParaRPr lang="en-US" dirty="0"/>
          </a:p>
          <a:p>
            <a:r>
              <a:rPr lang="en-US" dirty="0"/>
              <a:t>Fee waivers are available for students who demonstrate financial need. Direct students to their counselors to get further information about fee waivers. </a:t>
            </a:r>
            <a:endParaRPr lang="en-US" baseline="0" dirty="0"/>
          </a:p>
        </p:txBody>
      </p:sp>
      <p:sp>
        <p:nvSpPr>
          <p:cNvPr id="4" name="Slide Number Placeholder 3"/>
          <p:cNvSpPr>
            <a:spLocks noGrp="1"/>
          </p:cNvSpPr>
          <p:nvPr>
            <p:ph type="sldNum" sz="quarter" idx="10"/>
          </p:nvPr>
        </p:nvSpPr>
        <p:spPr/>
        <p:txBody>
          <a:bodyPr/>
          <a:lstStyle/>
          <a:p>
            <a:fld id="{5F3EC56D-A4BA-4A41-B0DB-BC0A1EBC2E62}" type="slidenum">
              <a:rPr lang="en-US" smtClean="0"/>
              <a:pPr/>
              <a:t>23</a:t>
            </a:fld>
            <a:endParaRPr lang="en-US" dirty="0"/>
          </a:p>
        </p:txBody>
      </p:sp>
    </p:spTree>
    <p:extLst>
      <p:ext uri="{BB962C8B-B14F-4D97-AF65-F5344CB8AC3E}">
        <p14:creationId xmlns:p14="http://schemas.microsoft.com/office/powerpoint/2010/main" val="51049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have multiple resources available to help them plan and prepare for college. The Popular Tools menu includes links to other College Board tools within </a:t>
            </a:r>
            <a:r>
              <a:rPr lang="en-US" dirty="0" err="1"/>
              <a:t>BigFuture</a:t>
            </a:r>
            <a:r>
              <a:rPr lang="en-US" dirty="0"/>
              <a:t> and </a:t>
            </a:r>
            <a:r>
              <a:rPr lang="en-US" dirty="0" err="1"/>
              <a:t>CareerFinder</a:t>
            </a:r>
            <a:r>
              <a:rPr lang="en-US" dirty="0"/>
              <a:t>™ . </a:t>
            </a:r>
          </a:p>
          <a:p>
            <a:endParaRPr lang="en-US" dirty="0"/>
          </a:p>
          <a:p>
            <a:r>
              <a:rPr lang="en-US" dirty="0"/>
              <a:t>The College Board developed </a:t>
            </a:r>
            <a:r>
              <a:rPr lang="en-US" dirty="0" err="1"/>
              <a:t>BigFuture</a:t>
            </a:r>
            <a:r>
              <a:rPr lang="en-US" dirty="0"/>
              <a:t> in collaboration with parents, students, and educators to make the college planning process easier and less overwhelming. At bigfuture.org, students can: </a:t>
            </a:r>
          </a:p>
          <a:p>
            <a:r>
              <a:rPr lang="en-US" dirty="0"/>
              <a:t>     › Use intelligent search-and-match tools and informative videos to find colleges that are a good fit. </a:t>
            </a:r>
          </a:p>
          <a:p>
            <a:r>
              <a:rPr lang="en-US" dirty="0"/>
              <a:t>     › Learn how families have paid for college. </a:t>
            </a:r>
          </a:p>
          <a:p>
            <a:r>
              <a:rPr lang="en-US" dirty="0"/>
              <a:t>     › Create a personalized plan for college so students know what to do and when to do it. </a:t>
            </a:r>
          </a:p>
          <a:p>
            <a:endParaRPr lang="en-US" dirty="0"/>
          </a:p>
          <a:p>
            <a:r>
              <a:rPr lang="en-US" dirty="0"/>
              <a:t>Career Finder provides a career exploration tool that can help students learn more about their interests and how this may correspond to a future career. </a:t>
            </a:r>
          </a:p>
          <a:p>
            <a:endParaRPr lang="en-US" dirty="0"/>
          </a:p>
          <a:p>
            <a:r>
              <a:rPr lang="en-US" dirty="0"/>
              <a:t>Student Search Service  connects colleges with potential students.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24</a:t>
            </a:fld>
            <a:endParaRPr lang="en-US" dirty="0"/>
          </a:p>
        </p:txBody>
      </p:sp>
    </p:spTree>
    <p:extLst>
      <p:ext uri="{BB962C8B-B14F-4D97-AF65-F5344CB8AC3E}">
        <p14:creationId xmlns:p14="http://schemas.microsoft.com/office/powerpoint/2010/main" val="3658088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BigFuture</a:t>
            </a:r>
            <a:r>
              <a:rPr lang="en-US" dirty="0"/>
              <a:t> is the website that helps students plan for college. It is a free, comprehensive website that guides students as they prepare for, find, and enroll in college. At bigfuture.org, students can: </a:t>
            </a:r>
          </a:p>
          <a:p>
            <a:pPr marL="228600" indent="-228600">
              <a:buAutoNum type="arabicPeriod"/>
            </a:pPr>
            <a:r>
              <a:rPr lang="en-US" dirty="0"/>
              <a:t>Start with a focus on themselves: their interests, what and where they want to study, how much financial assistance they think they’ll need, and other important considerations. </a:t>
            </a:r>
          </a:p>
          <a:p>
            <a:pPr marL="228600" indent="-228600">
              <a:buAutoNum type="arabicPeriod"/>
            </a:pPr>
            <a:r>
              <a:rPr lang="en-US" dirty="0"/>
              <a:t>Search for colleges and easily compare them based on factors ranging from majors to size and location. </a:t>
            </a:r>
          </a:p>
          <a:p>
            <a:pPr marL="228600" indent="-228600">
              <a:buAutoNum type="arabicPeriod"/>
            </a:pPr>
            <a:r>
              <a:rPr lang="en-US" dirty="0"/>
              <a:t>Watch videos from real students who explain what they did to get into college and what their college experiences have been like. </a:t>
            </a:r>
          </a:p>
          <a:p>
            <a:pPr marL="228600" indent="-228600">
              <a:buAutoNum type="arabicPeriod"/>
            </a:pPr>
            <a:r>
              <a:rPr lang="en-US" dirty="0"/>
              <a:t>Hear from education professionals who provide the inside story on preparing for and getting into college. </a:t>
            </a:r>
          </a:p>
          <a:p>
            <a:pPr marL="228600" indent="-228600">
              <a:buAutoNum type="arabicPeriod"/>
            </a:pPr>
            <a:r>
              <a:rPr lang="en-US" dirty="0"/>
              <a:t>Learn about the different kinds of colleges and how to find one that is the right fit for them. </a:t>
            </a:r>
          </a:p>
          <a:p>
            <a:pPr marL="228600" indent="-228600">
              <a:buAutoNum type="arabicPeriod"/>
            </a:pPr>
            <a:r>
              <a:rPr lang="en-US" dirty="0"/>
              <a:t>Find valuable help in paying for college by discovering what goes into college costs and how to find financing. </a:t>
            </a:r>
          </a:p>
          <a:p>
            <a:pPr marL="228600" indent="-228600">
              <a:buAutoNum type="arabicPeriod"/>
            </a:pPr>
            <a:r>
              <a:rPr lang="en-US" dirty="0"/>
              <a:t>Build a personalized plan for realizing their goals and getting into a college that meets their needs.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28</a:t>
            </a:fld>
            <a:endParaRPr lang="en-US" dirty="0"/>
          </a:p>
        </p:txBody>
      </p:sp>
    </p:spTree>
    <p:extLst>
      <p:ext uri="{BB962C8B-B14F-4D97-AF65-F5344CB8AC3E}">
        <p14:creationId xmlns:p14="http://schemas.microsoft.com/office/powerpoint/2010/main" val="1682478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Career Finder </a:t>
            </a:r>
            <a:r>
              <a:rPr lang="en-US" baseline="0" dirty="0"/>
              <a:t>can then blend all of those together to create a personalized journey for students through people, careers, and majors that align with their interests. </a:t>
            </a:r>
            <a:r>
              <a:rPr lang="en-US" dirty="0"/>
              <a:t>It starts by looking at Leaders who match</a:t>
            </a:r>
            <a:r>
              <a:rPr lang="en-US" baseline="0" dirty="0"/>
              <a:t> their interests.  They might be famous people, or the glass blower down the street who loves her job.  Students watch videos of these Leaders talking about their path, and they can see what education and path the Leaders followed.  </a:t>
            </a:r>
            <a:r>
              <a:rPr lang="en-US" dirty="0"/>
              <a:t>Students learn about majors that align to their interests,</a:t>
            </a:r>
            <a:r>
              <a:rPr lang="en-US" baseline="0" dirty="0"/>
              <a:t> get tangible recommendations for ways to be ready for this major (through coursework and otherwise), and see examples of Leaders who have followed a similar path. </a:t>
            </a:r>
            <a:r>
              <a:rPr lang="en-US" dirty="0"/>
              <a:t>Finally, students can learn more directly</a:t>
            </a:r>
            <a:r>
              <a:rPr lang="en-US" baseline="0" dirty="0"/>
              <a:t> about careers that align with their interests so that they know why it’s worth putting in the effort in their high school classes and worth going to college.  </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F3EC56D-A4BA-4A41-B0DB-BC0A1EBC2E62}" type="slidenum">
              <a:rPr lang="en-US" smtClean="0"/>
              <a:pPr/>
              <a:t>29</a:t>
            </a:fld>
            <a:endParaRPr lang="en-US" dirty="0"/>
          </a:p>
        </p:txBody>
      </p:sp>
    </p:spTree>
    <p:extLst>
      <p:ext uri="{BB962C8B-B14F-4D97-AF65-F5344CB8AC3E}">
        <p14:creationId xmlns:p14="http://schemas.microsoft.com/office/powerpoint/2010/main" val="141354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Search Service is a voluntary program that connects students with information about educational and financial aid opportunities from more than 1,200 colleges, universities, scholarship programs, and educational organizations. Here’s how it works: </a:t>
            </a:r>
          </a:p>
          <a:p>
            <a:r>
              <a:rPr lang="en-US" dirty="0"/>
              <a:t>     › Students may choose to participate in Student Search Service when registering for a College Board test. </a:t>
            </a:r>
          </a:p>
          <a:p>
            <a:r>
              <a:rPr lang="en-US" dirty="0"/>
              <a:t>     › As part of taking the PSAT/NMSQT, students are asked to provide information about themselves on their answer sheet. </a:t>
            </a:r>
          </a:p>
          <a:p>
            <a:r>
              <a:rPr lang="en-US" dirty="0"/>
              <a:t>     › Participating, eligible organizations can then search for groups of students who may be a good fit for their communities and programs, but only among those students who opt to participate in Student Search Service. </a:t>
            </a:r>
          </a:p>
          <a:p>
            <a:r>
              <a:rPr lang="en-US" dirty="0"/>
              <a:t>     › The search criteria can include any attribute from the answer sheet; however, information on disabilities, parental education, self-reported parental income, Social Security numbers, phone numbers, and actual test scores are not shared. The most searched items are expected high school graduation date, cumulative grade point average (GPA), and intended college major. If students have questions or concerns about Student Search Service or want more information about the program, please tell them to go to collegeboard.org/student-search-service or to call 866-825-8051. </a:t>
            </a:r>
          </a:p>
          <a:p>
            <a:endParaRPr lang="en-US" dirty="0"/>
          </a:p>
          <a:p>
            <a:r>
              <a:rPr lang="en-US" dirty="0"/>
              <a:t>Here are some points to keep in mind about Student Search Service: </a:t>
            </a:r>
          </a:p>
          <a:p>
            <a:r>
              <a:rPr lang="en-US" dirty="0"/>
              <a:t>     » Colleges participating in Student Search Service never receive student scores or phone numbers. Colleges can ask for names of students within certain score ranges, but exact scores are not reported. </a:t>
            </a:r>
          </a:p>
          <a:p>
            <a:r>
              <a:rPr lang="en-US" dirty="0"/>
              <a:t>     » Being contacted by a college doesn’t mean you have been admitted. You must submit an application in order to be considered for admission. The colleges and organizations that participate want to find students who will fit their environment, classes, programs, scholarships, and special activities. Student Search Service is simply a way for colleges to reach prospective students like you and to let them know about the opportunities that are available. </a:t>
            </a:r>
          </a:p>
          <a:p>
            <a:r>
              <a:rPr lang="en-US" dirty="0"/>
              <a:t>     » Student Search Service will share your contact information only with colleges and qualified nonprofit educational or scholarship programs that are recruiting students like you. Your name will never be sold to a commercial marketing firm or a retailer of merchandise or services (such as test prep). Student Search Service communications are sent by outside colleges, scholarship programs, and educational opportunity organizations</a:t>
            </a:r>
          </a:p>
        </p:txBody>
      </p:sp>
      <p:sp>
        <p:nvSpPr>
          <p:cNvPr id="4" name="Slide Number Placeholder 3"/>
          <p:cNvSpPr>
            <a:spLocks noGrp="1"/>
          </p:cNvSpPr>
          <p:nvPr>
            <p:ph type="sldNum" sz="quarter" idx="10"/>
          </p:nvPr>
        </p:nvSpPr>
        <p:spPr/>
        <p:txBody>
          <a:bodyPr/>
          <a:lstStyle/>
          <a:p>
            <a:fld id="{5F3EC56D-A4BA-4A41-B0DB-BC0A1EBC2E62}" type="slidenum">
              <a:rPr lang="en-US" smtClean="0"/>
              <a:pPr/>
              <a:t>30</a:t>
            </a:fld>
            <a:endParaRPr lang="en-US" dirty="0"/>
          </a:p>
        </p:txBody>
      </p:sp>
    </p:spTree>
    <p:extLst>
      <p:ext uri="{BB962C8B-B14F-4D97-AF65-F5344CB8AC3E}">
        <p14:creationId xmlns:p14="http://schemas.microsoft.com/office/powerpoint/2010/main" val="1748398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3EC56D-A4BA-4A41-B0DB-BC0A1EBC2E62}" type="slidenum">
              <a:rPr lang="en-US" smtClean="0"/>
              <a:pPr/>
              <a:t>33</a:t>
            </a:fld>
            <a:endParaRPr lang="en-US" dirty="0"/>
          </a:p>
        </p:txBody>
      </p:sp>
    </p:spTree>
    <p:extLst>
      <p:ext uri="{BB962C8B-B14F-4D97-AF65-F5344CB8AC3E}">
        <p14:creationId xmlns:p14="http://schemas.microsoft.com/office/powerpoint/2010/main" val="2416234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have two options for accessing their PSAT/NMSQT scores: </a:t>
            </a:r>
          </a:p>
          <a:p>
            <a:pPr marL="228600" indent="-228600">
              <a:buAutoNum type="arabicPeriod"/>
            </a:pPr>
            <a:r>
              <a:rPr lang="en-US" dirty="0"/>
              <a:t>Through their College Board account </a:t>
            </a:r>
          </a:p>
          <a:p>
            <a:pPr marL="228600" indent="-228600">
              <a:buAutoNum type="arabicPeriod"/>
            </a:pPr>
            <a:r>
              <a:rPr lang="en-US" dirty="0"/>
              <a:t>Viewing their paper score report </a:t>
            </a:r>
          </a:p>
          <a:p>
            <a:pPr marL="0" indent="0">
              <a:buNone/>
            </a:pPr>
            <a:endParaRPr lang="en-US" dirty="0"/>
          </a:p>
          <a:p>
            <a:pPr marL="0" indent="0">
              <a:buNone/>
            </a:pPr>
            <a:r>
              <a:rPr lang="en-US" dirty="0"/>
              <a:t>The best method for students to get information about all of their scores and other college planning resources is to log in to their College Board account.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4</a:t>
            </a:fld>
            <a:endParaRPr lang="en-US" dirty="0"/>
          </a:p>
        </p:txBody>
      </p:sp>
    </p:spTree>
    <p:extLst>
      <p:ext uri="{BB962C8B-B14F-4D97-AF65-F5344CB8AC3E}">
        <p14:creationId xmlns:p14="http://schemas.microsoft.com/office/powerpoint/2010/main" val="1671191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this lesson takes place in a computer lab setting or where students have internet access, ask them to log in to their College Board accounts (or to sign up for an account using the instructions below), and follow along with the screen shots in the PowerPoint presentation. Use this slide to guide students through the sign-up process, or to provide information about signing up at a later time. </a:t>
            </a:r>
          </a:p>
          <a:p>
            <a:pPr marL="228600" indent="-228600">
              <a:buAutoNum type="arabicPeriod"/>
            </a:pPr>
            <a:r>
              <a:rPr lang="en-US" dirty="0"/>
              <a:t>Go to studentscores.collegeboard.org. </a:t>
            </a:r>
          </a:p>
          <a:p>
            <a:pPr marL="228600" indent="-228600">
              <a:buAutoNum type="arabicPeriod"/>
            </a:pPr>
            <a:r>
              <a:rPr lang="en-US" dirty="0"/>
              <a:t>Click “Sign Up” under the Sign In spaces. </a:t>
            </a:r>
          </a:p>
          <a:p>
            <a:pPr marL="228600" indent="-228600">
              <a:buAutoNum type="arabicPeriod"/>
            </a:pPr>
            <a:r>
              <a:rPr lang="en-US" dirty="0"/>
              <a:t>Input your personal information under “Create Your Student Account.”  Remind</a:t>
            </a:r>
            <a:r>
              <a:rPr lang="en-US" baseline="0" dirty="0"/>
              <a:t> students </a:t>
            </a:r>
            <a:r>
              <a:rPr lang="en-US" dirty="0"/>
              <a:t>that this information (name,</a:t>
            </a:r>
            <a:r>
              <a:rPr lang="en-US" baseline="0" dirty="0"/>
              <a:t> date of birth, email address)</a:t>
            </a:r>
            <a:r>
              <a:rPr lang="en-US" dirty="0"/>
              <a:t> must match the information students provided in the student questionnaire on the PSAT/NMSQT.</a:t>
            </a:r>
          </a:p>
        </p:txBody>
      </p:sp>
      <p:sp>
        <p:nvSpPr>
          <p:cNvPr id="4" name="Slide Number Placeholder 3"/>
          <p:cNvSpPr>
            <a:spLocks noGrp="1"/>
          </p:cNvSpPr>
          <p:nvPr>
            <p:ph type="sldNum" sz="quarter" idx="10"/>
          </p:nvPr>
        </p:nvSpPr>
        <p:spPr/>
        <p:txBody>
          <a:bodyPr/>
          <a:lstStyle/>
          <a:p>
            <a:fld id="{5F3EC56D-A4BA-4A41-B0DB-BC0A1EBC2E62}" type="slidenum">
              <a:rPr lang="en-US" smtClean="0"/>
              <a:pPr/>
              <a:t>5</a:t>
            </a:fld>
            <a:endParaRPr lang="en-US" dirty="0"/>
          </a:p>
        </p:txBody>
      </p:sp>
    </p:spTree>
    <p:extLst>
      <p:ext uri="{BB962C8B-B14F-4D97-AF65-F5344CB8AC3E}">
        <p14:creationId xmlns:p14="http://schemas.microsoft.com/office/powerpoint/2010/main" val="2612064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students have set up their College Board account, they will need to log in to the account to access score information. Students should enter their username and password (at studentscores.collegeboard.org). They will be redirected to their SAT Suite of Assessments score reporting portal, with their most recent test showing first. </a:t>
            </a:r>
          </a:p>
          <a:p>
            <a:endParaRPr lang="en-US" dirty="0"/>
          </a:p>
          <a:p>
            <a:r>
              <a:rPr lang="en-US" dirty="0"/>
              <a:t>If their most recent test is missing, they can go to the bottom of the screen for suggestions to find their scores under “Don’t See Your Scores?”.  When they click “Matching Tool”  they will verify and update their information and click Get My Scores.</a:t>
            </a:r>
          </a:p>
          <a:p>
            <a:endParaRPr lang="en-US" dirty="0"/>
          </a:p>
          <a:p>
            <a:r>
              <a:rPr lang="en-US" dirty="0"/>
              <a:t>Students’ email addresses</a:t>
            </a:r>
            <a:r>
              <a:rPr lang="en-US" baseline="0" dirty="0"/>
              <a:t> must match their registration information for scores to be loaded in the account.  Students can call College Board Customer Service if they are having difficulty seeing their scores (</a:t>
            </a:r>
            <a:r>
              <a:rPr lang="en-US" sz="1200" b="0" i="0" kern="1200" dirty="0">
                <a:solidFill>
                  <a:schemeClr val="tx1"/>
                </a:solidFill>
                <a:effectLst/>
                <a:latin typeface="Arial" charset="0"/>
                <a:ea typeface="+mn-ea"/>
                <a:cs typeface="+mn-cs"/>
              </a:rPr>
              <a:t>Phone: 866-433-7728</a:t>
            </a:r>
            <a:r>
              <a:rPr lang="en-US" sz="1200" b="0" i="0" kern="1200" baseline="0" dirty="0">
                <a:solidFill>
                  <a:schemeClr val="tx1"/>
                </a:solidFill>
                <a:effectLst/>
                <a:latin typeface="Arial" charset="0"/>
                <a:ea typeface="+mn-ea"/>
                <a:cs typeface="+mn-cs"/>
              </a:rPr>
              <a:t> or Email: psathelp@info.collegeboard.org)</a:t>
            </a:r>
            <a:endParaRPr lang="en-US" dirty="0"/>
          </a:p>
        </p:txBody>
      </p:sp>
      <p:sp>
        <p:nvSpPr>
          <p:cNvPr id="4" name="Slide Number Placeholder 3"/>
          <p:cNvSpPr>
            <a:spLocks noGrp="1"/>
          </p:cNvSpPr>
          <p:nvPr>
            <p:ph type="sldNum" sz="quarter" idx="10"/>
          </p:nvPr>
        </p:nvSpPr>
        <p:spPr/>
        <p:txBody>
          <a:bodyPr/>
          <a:lstStyle/>
          <a:p>
            <a:fld id="{5F3EC56D-A4BA-4A41-B0DB-BC0A1EBC2E62}" type="slidenum">
              <a:rPr lang="en-US" smtClean="0"/>
              <a:pPr/>
              <a:t>7</a:t>
            </a:fld>
            <a:endParaRPr lang="en-US" dirty="0"/>
          </a:p>
        </p:txBody>
      </p:sp>
    </p:spTree>
    <p:extLst>
      <p:ext uri="{BB962C8B-B14F-4D97-AF65-F5344CB8AC3E}">
        <p14:creationId xmlns:p14="http://schemas.microsoft.com/office/powerpoint/2010/main" val="413279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students log in to their College Board account, they will be taken to a dashboard (entry) screen that includes their scores, links to Popular Tools like Student Search, AP Potential, and SAT Registration. </a:t>
            </a:r>
          </a:p>
          <a:p>
            <a:endParaRPr lang="en-US" dirty="0"/>
          </a:p>
          <a:p>
            <a:r>
              <a:rPr lang="en-US" dirty="0"/>
              <a:t>The first thing they will see on the dashboard is their most recent scores. The total score for PSAT/NMSQT ranges from 320 to 1520. It is the sum of their Math section score added to their Evidence-Based Reading and Writing section score. In the example on the slide, Ima’s Total score is 960, with a 430 in Evidence-Based Reading and Writing and a 530 in Math. When students click the arrow next to their score, they will be taken to their detailed score reports.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8</a:t>
            </a:fld>
            <a:endParaRPr lang="en-US" dirty="0"/>
          </a:p>
        </p:txBody>
      </p:sp>
    </p:spTree>
    <p:extLst>
      <p:ext uri="{BB962C8B-B14F-4D97-AF65-F5344CB8AC3E}">
        <p14:creationId xmlns:p14="http://schemas.microsoft.com/office/powerpoint/2010/main" val="476302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top of the screen, students see their Total Score. The total score for PSAT/NMSQT ranges from 320 to 1520. It is the sum of their Math section score added to their Evidence-Based Reading and Writing section score. In the example on the slide, Ima’s Total score is 960, with a 430 in Evidence-Based Reading and Writing and a 530 in Math.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Below the Total Score, students will find their section scores. “Your Evidence-Based Reading and Writing Score” is on the left (430 on the slide), and is the scaled score they earned from the Reading Test and the Writing and Language Test combined. “Your Math Score,” to the right of the total score (530 on the slide), is the scaled score they earned from taking the Math Test. Both of these section scores are on a scale of 160 to 760 on PSAT/NMSQT, and are added together to get the total score. On the SAT, the range for these section scores is 200–800. </a:t>
            </a:r>
          </a:p>
          <a:p>
            <a:endParaRPr lang="en-US" dirty="0"/>
          </a:p>
          <a:p>
            <a:r>
              <a:rPr lang="en-US" dirty="0"/>
              <a:t>For each score, students can see the range of minimum and maximum scores for each of these scores. Under their score, students can click to see their score range. When students take tests more than once, their scores may differ on each testing occasion. PSAT/NMSQT scores should be interpreted as ranges rather than singular points, because a student’s score might vary slightly if he or she had taken different versions of the test under identical conditions. This link will tell students their score range, based on their current score. </a:t>
            </a:r>
          </a:p>
          <a:p>
            <a:endParaRPr lang="en-US" dirty="0"/>
          </a:p>
          <a:p>
            <a:r>
              <a:rPr lang="en-US" dirty="0"/>
              <a:t>With each of the three scores, students are presented with their Nationally Representative Sample Percentile. This number is the percentile rank (the percentage of scores that fall below this score) for a student if ALL U.S. students, in their same grade, took the test. (It is a norm-referenced group of all U.S. students in their grade, regardless of whether they typically take the PSAT/NMSQT, derived via a weighted research study sample.) From the example on the slide, a score of 960 means this student performed better than 51 percent of students nationally. The Evidence-Based Reading and Writing score is in the 31st percentile, and the Math is in the 69th percentile. Help students find and understand their Nationally Representative Sample Percentile for the total score and for both section scores. Students can also see their User Percentile — National by clicking the circled question mark. The User Percentile — National is the percentile ranking if typical U.S. test-takers took the test at the same grade level. </a:t>
            </a:r>
          </a:p>
          <a:p>
            <a:endParaRPr lang="en-US" dirty="0"/>
          </a:p>
          <a:p>
            <a:r>
              <a:rPr lang="en-US" dirty="0"/>
              <a:t>Percentiles and benchmarks are provided for 10th and 11th grades on the PSAT/NMSQT. If a student is a grade-level</a:t>
            </a:r>
            <a:r>
              <a:rPr lang="en-US" baseline="0" dirty="0"/>
              <a:t> ahead or behind</a:t>
            </a:r>
            <a:r>
              <a:rPr lang="en-US" dirty="0"/>
              <a:t>, then he or she is compared to the nearest grade level. For example, a ninth-grader will be compared to 10th-grade benchmarks. </a:t>
            </a:r>
          </a:p>
        </p:txBody>
      </p:sp>
      <p:sp>
        <p:nvSpPr>
          <p:cNvPr id="4" name="Slide Number Placeholder 3"/>
          <p:cNvSpPr>
            <a:spLocks noGrp="1"/>
          </p:cNvSpPr>
          <p:nvPr>
            <p:ph type="sldNum" sz="quarter" idx="10"/>
          </p:nvPr>
        </p:nvSpPr>
        <p:spPr/>
        <p:txBody>
          <a:bodyPr/>
          <a:lstStyle/>
          <a:p>
            <a:fld id="{5F3EC56D-A4BA-4A41-B0DB-BC0A1EBC2E62}" type="slidenum">
              <a:rPr lang="en-US" smtClean="0"/>
              <a:pPr/>
              <a:t>9</a:t>
            </a:fld>
            <a:endParaRPr lang="en-US" dirty="0"/>
          </a:p>
        </p:txBody>
      </p:sp>
    </p:spTree>
    <p:extLst>
      <p:ext uri="{BB962C8B-B14F-4D97-AF65-F5344CB8AC3E}">
        <p14:creationId xmlns:p14="http://schemas.microsoft.com/office/powerpoint/2010/main" val="2939324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receive a predicted score range for the next assessment year. Tenth-grade students receive a prediction for PSAT/NMSQT as an eleventh-grader (as seen on the slide); eleventh-grade students receive a prediction for SAT. The predicted score is an initial projection based on current PSAT/NMSQT data and concordance. The projection range may include a lower score than the student earned on the PSAT/NMSQT. The projection is based on the growth of students who scored between the 10th and 90th percentiles. Students can use the predicted information as motivation to continue to practice and prepare for the SAT. </a:t>
            </a:r>
          </a:p>
          <a:p>
            <a:endParaRPr lang="en-US" dirty="0"/>
          </a:p>
          <a:p>
            <a:r>
              <a:rPr lang="en-US" dirty="0"/>
              <a:t>In the example on the slide, the student has earned a 430 on the Evidence-Based Reading and Writing. This indicates the student is almost on track to meet grade-level benchmark. The projected score is between 450 and 560. Ask students to consider whether their projected scores meet their goals and meet or exceed the grade-level benchmark. As you review the practice and planning resources in the next slides, ask students to commit to a plan for practice in preparation for taking future assessments.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EC56D-A4BA-4A41-B0DB-BC0A1EBC2E6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86262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will see their numerical score for each section, test, and subscore. The section score graphic shows where the student score falls on a continuum, and is colored to demonstrate how the score corresponds to the grade-level benchmark. There is a grade-level benchmark for Evidence-Based Reading and Writing, and a grade-level benchmark for Math. Students who meet the grade-level benchmark are on track for meeting the corresponding college readiness benchmark</a:t>
            </a:r>
            <a:r>
              <a:rPr lang="en-US" baseline="0" dirty="0"/>
              <a:t> on the SAT</a:t>
            </a:r>
            <a:r>
              <a:rPr lang="en-US" dirty="0"/>
              <a:t>. For their section scores, if the score falls in the red area of the graphic, they “need to strengthen their skills,” meaning they are more than one year below the grade-level benchmark. If the score falls in the yellow part of the graphic, they are “approaching benchmark,” or below the grade-level benchmark by one year or less. If the score falls in the green area of the graphic, they are on track to meet the college readiness benchmark and have met or exceeded the grade-level benchmark. </a:t>
            </a:r>
          </a:p>
          <a:p>
            <a:endParaRPr lang="en-US" dirty="0"/>
          </a:p>
          <a:p>
            <a:r>
              <a:rPr lang="en-US" dirty="0"/>
              <a:t>For the test scores and subscores, which are also shown on a color-coded continuum, the colors in the graphics</a:t>
            </a:r>
            <a:r>
              <a:rPr lang="en-US" baseline="0" dirty="0"/>
              <a:t> </a:t>
            </a:r>
            <a:r>
              <a:rPr lang="en-US" dirty="0"/>
              <a:t>represent relative strengths (green) and weaknesses (red) based on typical student performance. The color coding doesn’t reflect how students performed compared to the benchmark, as it does with Section scores.</a:t>
            </a:r>
          </a:p>
        </p:txBody>
      </p:sp>
      <p:sp>
        <p:nvSpPr>
          <p:cNvPr id="4" name="Slide Number Placeholder 3"/>
          <p:cNvSpPr>
            <a:spLocks noGrp="1"/>
          </p:cNvSpPr>
          <p:nvPr>
            <p:ph type="sldNum" sz="quarter" idx="10"/>
          </p:nvPr>
        </p:nvSpPr>
        <p:spPr/>
        <p:txBody>
          <a:bodyPr/>
          <a:lstStyle/>
          <a:p>
            <a:fld id="{5F3EC56D-A4BA-4A41-B0DB-BC0A1EBC2E62}" type="slidenum">
              <a:rPr lang="en-US" smtClean="0"/>
              <a:pPr/>
              <a:t>11</a:t>
            </a:fld>
            <a:endParaRPr lang="en-US" dirty="0"/>
          </a:p>
        </p:txBody>
      </p:sp>
    </p:spTree>
    <p:extLst>
      <p:ext uri="{BB962C8B-B14F-4D97-AF65-F5344CB8AC3E}">
        <p14:creationId xmlns:p14="http://schemas.microsoft.com/office/powerpoint/2010/main" val="36267920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Master" Target="../slideMasters/slideMaster10.xml"/><Relationship Id="rId4" Type="http://schemas.openxmlformats.org/officeDocument/2006/relationships/image" Target="../media/image17.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14.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4.xml"/><Relationship Id="rId1" Type="http://schemas.openxmlformats.org/officeDocument/2006/relationships/tags" Target="../tags/tag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4.xml"/><Relationship Id="rId1" Type="http://schemas.openxmlformats.org/officeDocument/2006/relationships/tags" Target="../tags/tag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4.xml"/><Relationship Id="rId1" Type="http://schemas.openxmlformats.org/officeDocument/2006/relationships/tags" Target="../tags/tag9.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4.xml"/><Relationship Id="rId1" Type="http://schemas.openxmlformats.org/officeDocument/2006/relationships/tags" Target="../tags/tag10.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4.xml"/><Relationship Id="rId1" Type="http://schemas.openxmlformats.org/officeDocument/2006/relationships/tags" Target="../tags/tag1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4.xml"/><Relationship Id="rId1" Type="http://schemas.openxmlformats.org/officeDocument/2006/relationships/tags" Target="../tags/tag12.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Master" Target="../slideMasters/slideMaster14.xml"/><Relationship Id="rId1" Type="http://schemas.openxmlformats.org/officeDocument/2006/relationships/tags" Target="../tags/tag14.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slideMaster" Target="../slideMasters/slideMaster14.xml"/><Relationship Id="rId1" Type="http://schemas.openxmlformats.org/officeDocument/2006/relationships/tags" Target="../tags/tag1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No Image">
    <p:spTree>
      <p:nvGrpSpPr>
        <p:cNvPr id="1" name=""/>
        <p:cNvGrpSpPr/>
        <p:nvPr/>
      </p:nvGrpSpPr>
      <p:grpSpPr>
        <a:xfrm>
          <a:off x="0" y="0"/>
          <a:ext cx="0" cy="0"/>
          <a:chOff x="0" y="0"/>
          <a:chExt cx="0" cy="0"/>
        </a:xfrm>
      </p:grpSpPr>
      <p:sp>
        <p:nvSpPr>
          <p:cNvPr id="3" name="Rectangle 2"/>
          <p:cNvSpPr/>
          <p:nvPr userDrawn="1"/>
        </p:nvSpPr>
        <p:spPr>
          <a:xfrm>
            <a:off x="359229" y="248194"/>
            <a:ext cx="6244045" cy="634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39" y="0"/>
            <a:ext cx="12180721" cy="6857999"/>
          </a:xfrm>
          <a:prstGeom prst="rect">
            <a:avLst/>
          </a:prstGeom>
        </p:spPr>
      </p:pic>
      <p:sp>
        <p:nvSpPr>
          <p:cNvPr id="8" name="Title 7"/>
          <p:cNvSpPr>
            <a:spLocks noGrp="1"/>
          </p:cNvSpPr>
          <p:nvPr>
            <p:ph type="title" hasCustomPrompt="1"/>
          </p:nvPr>
        </p:nvSpPr>
        <p:spPr>
          <a:xfrm>
            <a:off x="1452549" y="1929788"/>
            <a:ext cx="3733800" cy="1301895"/>
          </a:xfrm>
        </p:spPr>
        <p:txBody>
          <a:bodyPr lIns="0" tIns="137160" rIns="0" bIns="0" anchor="t" anchorCtr="0">
            <a:spAutoFit/>
          </a:bodyPr>
          <a:lstStyle>
            <a:lvl1pPr>
              <a:defRPr sz="4200">
                <a:solidFill>
                  <a:schemeClr val="tx1"/>
                </a:solidFill>
              </a:defRPr>
            </a:lvl1pPr>
          </a:lstStyle>
          <a:p>
            <a:r>
              <a:rPr lang="en-US" dirty="0"/>
              <a:t>Presentation Title</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i="0" dirty="0">
              <a:solidFill>
                <a:schemeClr val="accent3"/>
              </a:solidFill>
              <a:latin typeface="Arial" charset="0"/>
              <a:ea typeface="Arial" charset="0"/>
              <a:cs typeface="Arial" charset="0"/>
            </a:endParaRPr>
          </a:p>
        </p:txBody>
      </p:sp>
      <p:sp>
        <p:nvSpPr>
          <p:cNvPr id="17" name="Text Placeholder 16"/>
          <p:cNvSpPr>
            <a:spLocks noGrp="1"/>
          </p:cNvSpPr>
          <p:nvPr>
            <p:ph type="body" sz="quarter" idx="10" hasCustomPrompt="1"/>
          </p:nvPr>
        </p:nvSpPr>
        <p:spPr>
          <a:xfrm>
            <a:off x="1452776" y="3236828"/>
            <a:ext cx="3733800" cy="1061829"/>
          </a:xfrm>
        </p:spPr>
        <p:txBody>
          <a:bodyPr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22" name="Text Placeholder 21"/>
          <p:cNvSpPr>
            <a:spLocks noGrp="1"/>
          </p:cNvSpPr>
          <p:nvPr>
            <p:ph type="body" sz="quarter" idx="12" hasCustomPrompt="1"/>
          </p:nvPr>
        </p:nvSpPr>
        <p:spPr>
          <a:xfrm>
            <a:off x="1458686" y="4995272"/>
            <a:ext cx="3824287" cy="166199"/>
          </a:xfrm>
        </p:spPr>
        <p:txBody>
          <a:bodyPr lIns="0" tIns="0" rIns="0" bIns="0" anchor="b" anchorCtr="0">
            <a:spAutoFit/>
          </a:bodyPr>
          <a:lstStyle>
            <a:lvl1pPr marL="0" indent="0">
              <a:buNone/>
              <a:defRPr sz="12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Date</a:t>
            </a:r>
          </a:p>
        </p:txBody>
      </p:sp>
    </p:spTree>
    <p:extLst>
      <p:ext uri="{BB962C8B-B14F-4D97-AF65-F5344CB8AC3E}">
        <p14:creationId xmlns:p14="http://schemas.microsoft.com/office/powerpoint/2010/main" val="147972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BD3D8B-7C78-4FD5-A4B4-6D2939FB0835}"/>
              </a:ext>
            </a:extLst>
          </p:cNvPr>
          <p:cNvSpPr>
            <a:spLocks noGrp="1"/>
          </p:cNvSpPr>
          <p:nvPr>
            <p:ph type="sldNum" sz="quarter" idx="10"/>
          </p:nvPr>
        </p:nvSpPr>
        <p:spPr/>
        <p:txBody>
          <a:bodyPr/>
          <a:lstStyle/>
          <a:p>
            <a:fld id="{C1E9C267-FC72-D447-BF05-09A3351C68CB}" type="slidenum">
              <a:rPr lang="en-US" smtClean="0"/>
              <a:t>‹#›</a:t>
            </a:fld>
            <a:endParaRPr lang="en-US" dirty="0"/>
          </a:p>
        </p:txBody>
      </p:sp>
    </p:spTree>
    <p:extLst>
      <p:ext uri="{BB962C8B-B14F-4D97-AF65-F5344CB8AC3E}">
        <p14:creationId xmlns:p14="http://schemas.microsoft.com/office/powerpoint/2010/main" val="62973304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5" name="Text Placeholder 14"/>
          <p:cNvSpPr>
            <a:spLocks noGrp="1"/>
          </p:cNvSpPr>
          <p:nvPr>
            <p:ph type="body" sz="quarter" idx="13" hasCustomPrompt="1"/>
          </p:nvPr>
        </p:nvSpPr>
        <p:spPr>
          <a:xfrm>
            <a:off x="466725" y="1446928"/>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9"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39522786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add text or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7" name="Content Placeholder 2"/>
          <p:cNvSpPr>
            <a:spLocks noGrp="1"/>
          </p:cNvSpPr>
          <p:nvPr>
            <p:ph idx="14"/>
          </p:nvPr>
        </p:nvSpPr>
        <p:spPr>
          <a:xfrm>
            <a:off x="466611" y="2420935"/>
            <a:ext cx="3741179" cy="3507166"/>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4"/>
          <p:cNvSpPr>
            <a:spLocks noGrp="1"/>
          </p:cNvSpPr>
          <p:nvPr>
            <p:ph type="body" sz="quarter" idx="13" hasCustomPrompt="1"/>
          </p:nvPr>
        </p:nvSpPr>
        <p:spPr>
          <a:xfrm>
            <a:off x="466725" y="1525305"/>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12"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719185449"/>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5" name="Text Placeholder 14"/>
          <p:cNvSpPr>
            <a:spLocks noGrp="1"/>
          </p:cNvSpPr>
          <p:nvPr>
            <p:ph type="body" sz="quarter" idx="13" hasCustomPrompt="1"/>
          </p:nvPr>
        </p:nvSpPr>
        <p:spPr>
          <a:xfrm>
            <a:off x="466725" y="1446928"/>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9"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310921804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add text or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7" name="Content Placeholder 2"/>
          <p:cNvSpPr>
            <a:spLocks noGrp="1"/>
          </p:cNvSpPr>
          <p:nvPr>
            <p:ph idx="14"/>
          </p:nvPr>
        </p:nvSpPr>
        <p:spPr>
          <a:xfrm>
            <a:off x="466611" y="2420935"/>
            <a:ext cx="3741179" cy="3507166"/>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4"/>
          <p:cNvSpPr>
            <a:spLocks noGrp="1"/>
          </p:cNvSpPr>
          <p:nvPr>
            <p:ph type="body" sz="quarter" idx="13" hasCustomPrompt="1"/>
          </p:nvPr>
        </p:nvSpPr>
        <p:spPr>
          <a:xfrm>
            <a:off x="466725" y="1525305"/>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12"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392644611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4"/>
          <p:cNvSpPr>
            <a:spLocks noGrp="1"/>
          </p:cNvSpPr>
          <p:nvPr>
            <p:ph type="body" sz="quarter" idx="13" hasCustomPrompt="1"/>
          </p:nvPr>
        </p:nvSpPr>
        <p:spPr>
          <a:xfrm>
            <a:off x="466725" y="1525305"/>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12"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107414979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5" name="Text Placeholder 14"/>
          <p:cNvSpPr>
            <a:spLocks noGrp="1"/>
          </p:cNvSpPr>
          <p:nvPr>
            <p:ph type="body" sz="quarter" idx="13" hasCustomPrompt="1"/>
          </p:nvPr>
        </p:nvSpPr>
        <p:spPr>
          <a:xfrm>
            <a:off x="466725" y="1446928"/>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9"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298540409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add text or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7" name="Content Placeholder 2"/>
          <p:cNvSpPr>
            <a:spLocks noGrp="1"/>
          </p:cNvSpPr>
          <p:nvPr>
            <p:ph idx="14"/>
          </p:nvPr>
        </p:nvSpPr>
        <p:spPr>
          <a:xfrm>
            <a:off x="466611" y="2420935"/>
            <a:ext cx="3741179" cy="3507166"/>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4"/>
          <p:cNvSpPr>
            <a:spLocks noGrp="1"/>
          </p:cNvSpPr>
          <p:nvPr>
            <p:ph type="body" sz="quarter" idx="13" hasCustomPrompt="1"/>
          </p:nvPr>
        </p:nvSpPr>
        <p:spPr>
          <a:xfrm>
            <a:off x="466725" y="1525305"/>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12"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178785032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4"/>
          <p:cNvSpPr>
            <a:spLocks noGrp="1"/>
          </p:cNvSpPr>
          <p:nvPr>
            <p:ph type="body" sz="quarter" idx="13" hasCustomPrompt="1"/>
          </p:nvPr>
        </p:nvSpPr>
        <p:spPr>
          <a:xfrm>
            <a:off x="466725" y="1525305"/>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12"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315954130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Two Column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66611" y="2420935"/>
            <a:ext cx="3741179" cy="3507166"/>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4"/>
          <p:cNvSpPr>
            <a:spLocks noGrp="1"/>
          </p:cNvSpPr>
          <p:nvPr>
            <p:ph type="body" sz="quarter" idx="13" hasCustomPrompt="1"/>
          </p:nvPr>
        </p:nvSpPr>
        <p:spPr>
          <a:xfrm>
            <a:off x="466725" y="1525305"/>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13"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410088727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ith Image — 0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39" y="1785"/>
            <a:ext cx="12180721" cy="6854429"/>
          </a:xfrm>
          <a:prstGeom prst="rect">
            <a:avLst/>
          </a:prstGeom>
        </p:spPr>
      </p:pic>
      <p:sp>
        <p:nvSpPr>
          <p:cNvPr id="8" name="Title 7"/>
          <p:cNvSpPr>
            <a:spLocks noGrp="1"/>
          </p:cNvSpPr>
          <p:nvPr>
            <p:ph type="title" hasCustomPrompt="1"/>
          </p:nvPr>
        </p:nvSpPr>
        <p:spPr>
          <a:xfrm>
            <a:off x="458635" y="617802"/>
            <a:ext cx="4471173" cy="1301895"/>
          </a:xfrm>
        </p:spPr>
        <p:txBody>
          <a:bodyPr wrap="square" lIns="0" tIns="137160" rIns="0" bIns="0" anchor="t" anchorCtr="0">
            <a:spAutoFit/>
          </a:bodyPr>
          <a:lstStyle>
            <a:lvl1pPr>
              <a:defRPr sz="4200">
                <a:solidFill>
                  <a:schemeClr val="tx1"/>
                </a:solidFill>
              </a:defRPr>
            </a:lvl1pPr>
          </a:lstStyle>
          <a:p>
            <a:r>
              <a:rPr lang="en-US" dirty="0"/>
              <a:t>Thank</a:t>
            </a:r>
            <a:br>
              <a:rPr lang="en-US" dirty="0"/>
            </a:br>
            <a:r>
              <a:rPr lang="en-US" dirty="0"/>
              <a:t>You.</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i="0" dirty="0">
              <a:solidFill>
                <a:schemeClr val="accent3"/>
              </a:solidFill>
              <a:latin typeface="Arial" charset="0"/>
              <a:ea typeface="Arial" charset="0"/>
              <a:cs typeface="Arial" charset="0"/>
            </a:endParaRPr>
          </a:p>
        </p:txBody>
      </p:sp>
      <p:sp>
        <p:nvSpPr>
          <p:cNvPr id="17" name="Text Placeholder 16"/>
          <p:cNvSpPr>
            <a:spLocks noGrp="1"/>
          </p:cNvSpPr>
          <p:nvPr>
            <p:ph type="body" sz="quarter" idx="10" hasCustomPrompt="1"/>
          </p:nvPr>
        </p:nvSpPr>
        <p:spPr>
          <a:xfrm>
            <a:off x="458862" y="1924842"/>
            <a:ext cx="4471173" cy="784830"/>
          </a:xfrm>
        </p:spPr>
        <p:txBody>
          <a:bodyPr wrap="square"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Additional information if necessary.</a:t>
            </a:r>
          </a:p>
        </p:txBody>
      </p:sp>
    </p:spTree>
    <p:extLst>
      <p:ext uri="{BB962C8B-B14F-4D97-AF65-F5344CB8AC3E}">
        <p14:creationId xmlns:p14="http://schemas.microsoft.com/office/powerpoint/2010/main" val="640293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4"/>
          <p:cNvSpPr>
            <a:spLocks noGrp="1"/>
          </p:cNvSpPr>
          <p:nvPr>
            <p:ph type="body" sz="quarter" idx="13" hasCustomPrompt="1"/>
          </p:nvPr>
        </p:nvSpPr>
        <p:spPr>
          <a:xfrm>
            <a:off x="466725" y="1525305"/>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12"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420585761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Two Rows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66611" y="2420935"/>
            <a:ext cx="3741179" cy="3507166"/>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4"/>
          <p:cNvSpPr>
            <a:spLocks noGrp="1"/>
          </p:cNvSpPr>
          <p:nvPr>
            <p:ph type="body" sz="quarter" idx="13" hasCustomPrompt="1"/>
          </p:nvPr>
        </p:nvSpPr>
        <p:spPr>
          <a:xfrm>
            <a:off x="466725" y="1525305"/>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13"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2904808635"/>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5792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with Image — 0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39" y="1785"/>
            <a:ext cx="12180721" cy="6854429"/>
          </a:xfrm>
          <a:prstGeom prst="rect">
            <a:avLst/>
          </a:prstGeom>
        </p:spPr>
      </p:pic>
      <p:sp>
        <p:nvSpPr>
          <p:cNvPr id="8" name="Title 7"/>
          <p:cNvSpPr>
            <a:spLocks noGrp="1"/>
          </p:cNvSpPr>
          <p:nvPr>
            <p:ph type="title" hasCustomPrompt="1"/>
          </p:nvPr>
        </p:nvSpPr>
        <p:spPr>
          <a:xfrm>
            <a:off x="458635" y="617802"/>
            <a:ext cx="4471173" cy="1301895"/>
          </a:xfrm>
        </p:spPr>
        <p:txBody>
          <a:bodyPr wrap="square" lIns="0" tIns="137160" rIns="0" bIns="0" anchor="t" anchorCtr="0">
            <a:spAutoFit/>
          </a:bodyPr>
          <a:lstStyle>
            <a:lvl1pPr>
              <a:defRPr sz="4200">
                <a:solidFill>
                  <a:schemeClr val="tx1"/>
                </a:solidFill>
              </a:defRPr>
            </a:lvl1pPr>
          </a:lstStyle>
          <a:p>
            <a:r>
              <a:rPr lang="en-US" dirty="0"/>
              <a:t>Thank</a:t>
            </a:r>
            <a:br>
              <a:rPr lang="en-US" dirty="0"/>
            </a:br>
            <a:r>
              <a:rPr lang="en-US" dirty="0"/>
              <a:t>You.</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dirty="0">
              <a:solidFill>
                <a:srgbClr val="FEDB00"/>
              </a:solidFill>
              <a:latin typeface="Arial" charset="0"/>
              <a:ea typeface="Arial" charset="0"/>
              <a:cs typeface="Arial" charset="0"/>
            </a:endParaRPr>
          </a:p>
        </p:txBody>
      </p:sp>
      <p:sp>
        <p:nvSpPr>
          <p:cNvPr id="17" name="Text Placeholder 16"/>
          <p:cNvSpPr>
            <a:spLocks noGrp="1"/>
          </p:cNvSpPr>
          <p:nvPr>
            <p:ph type="body" sz="quarter" idx="10" hasCustomPrompt="1"/>
          </p:nvPr>
        </p:nvSpPr>
        <p:spPr>
          <a:xfrm>
            <a:off x="458862" y="1924842"/>
            <a:ext cx="4471173" cy="784830"/>
          </a:xfrm>
        </p:spPr>
        <p:txBody>
          <a:bodyPr wrap="square"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Additional information if necessary.</a:t>
            </a:r>
          </a:p>
        </p:txBody>
      </p:sp>
    </p:spTree>
    <p:extLst>
      <p:ext uri="{BB962C8B-B14F-4D97-AF65-F5344CB8AC3E}">
        <p14:creationId xmlns:p14="http://schemas.microsoft.com/office/powerpoint/2010/main" val="2611143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Tree>
    <p:extLst>
      <p:ext uri="{BB962C8B-B14F-4D97-AF65-F5344CB8AC3E}">
        <p14:creationId xmlns:p14="http://schemas.microsoft.com/office/powerpoint/2010/main" val="21981413"/>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add text or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6658836"/>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724655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 Two Column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0415785"/>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 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4046018"/>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 Two Rows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0336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Title Slide — No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5"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1"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Verdana" charset="0"/>
                <a:ea typeface="Verdana" charset="0"/>
                <a:cs typeface="Verdana" charset="0"/>
              </a:defRPr>
            </a:lvl1pPr>
          </a:lstStyle>
          <a:p>
            <a:r>
              <a:rPr lang="en-US" dirty="0"/>
              <a:t>Divider, call-out, etc.</a:t>
            </a:r>
          </a:p>
        </p:txBody>
      </p:sp>
      <p:sp>
        <p:nvSpPr>
          <p:cNvPr id="12" name="Text Placeholder 16"/>
          <p:cNvSpPr>
            <a:spLocks noGrp="1"/>
          </p:cNvSpPr>
          <p:nvPr>
            <p:ph type="body" sz="quarter" idx="10" hasCustomPrompt="1"/>
          </p:nvPr>
        </p:nvSpPr>
        <p:spPr>
          <a:xfrm>
            <a:off x="1309084" y="3347862"/>
            <a:ext cx="4001193" cy="1061829"/>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Verdana" charset="0"/>
                <a:ea typeface="Verdana" charset="0"/>
                <a:cs typeface="Verdan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4" name="Rectangle 13"/>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Arial" charset="0"/>
            </a:endParaRPr>
          </a:p>
        </p:txBody>
      </p:sp>
    </p:spTree>
    <p:extLst>
      <p:ext uri="{BB962C8B-B14F-4D97-AF65-F5344CB8AC3E}">
        <p14:creationId xmlns:p14="http://schemas.microsoft.com/office/powerpoint/2010/main" val="1470379458"/>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651462"/>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 Content Slide — 1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8134"/>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Tree>
    <p:extLst>
      <p:ext uri="{BB962C8B-B14F-4D97-AF65-F5344CB8AC3E}">
        <p14:creationId xmlns:p14="http://schemas.microsoft.com/office/powerpoint/2010/main" val="1488274364"/>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 No Image">
    <p:spTree>
      <p:nvGrpSpPr>
        <p:cNvPr id="1" name=""/>
        <p:cNvGrpSpPr/>
        <p:nvPr/>
      </p:nvGrpSpPr>
      <p:grpSpPr>
        <a:xfrm>
          <a:off x="0" y="0"/>
          <a:ext cx="0" cy="0"/>
          <a:chOff x="0" y="0"/>
          <a:chExt cx="0" cy="0"/>
        </a:xfrm>
      </p:grpSpPr>
      <p:sp>
        <p:nvSpPr>
          <p:cNvPr id="3" name="Rectangle 2"/>
          <p:cNvSpPr/>
          <p:nvPr userDrawn="1"/>
        </p:nvSpPr>
        <p:spPr>
          <a:xfrm>
            <a:off x="359229" y="248194"/>
            <a:ext cx="6244045" cy="634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9" y="12036"/>
            <a:ext cx="12180721" cy="6848088"/>
          </a:xfrm>
          <a:prstGeom prst="rect">
            <a:avLst/>
          </a:prstGeom>
        </p:spPr>
      </p:pic>
      <p:sp>
        <p:nvSpPr>
          <p:cNvPr id="8" name="Title 7"/>
          <p:cNvSpPr>
            <a:spLocks noGrp="1"/>
          </p:cNvSpPr>
          <p:nvPr>
            <p:ph type="title" hasCustomPrompt="1"/>
          </p:nvPr>
        </p:nvSpPr>
        <p:spPr>
          <a:xfrm>
            <a:off x="1452549" y="1929788"/>
            <a:ext cx="3733800" cy="1301895"/>
          </a:xfrm>
        </p:spPr>
        <p:txBody>
          <a:bodyPr lIns="0" tIns="137160" rIns="0" bIns="0" anchor="t" anchorCtr="0">
            <a:spAutoFit/>
          </a:bodyPr>
          <a:lstStyle>
            <a:lvl1pPr>
              <a:defRPr sz="4200">
                <a:solidFill>
                  <a:schemeClr val="tx1"/>
                </a:solidFill>
              </a:defRPr>
            </a:lvl1pPr>
          </a:lstStyle>
          <a:p>
            <a:r>
              <a:rPr lang="en-US" dirty="0"/>
              <a:t>Presentation Title</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dirty="0">
              <a:solidFill>
                <a:srgbClr val="FEDB00"/>
              </a:solidFill>
              <a:latin typeface="Arial" charset="0"/>
              <a:ea typeface="Arial" charset="0"/>
              <a:cs typeface="Arial" charset="0"/>
            </a:endParaRPr>
          </a:p>
        </p:txBody>
      </p:sp>
      <p:sp>
        <p:nvSpPr>
          <p:cNvPr id="17" name="Text Placeholder 16"/>
          <p:cNvSpPr>
            <a:spLocks noGrp="1"/>
          </p:cNvSpPr>
          <p:nvPr>
            <p:ph type="body" sz="quarter" idx="10" hasCustomPrompt="1"/>
          </p:nvPr>
        </p:nvSpPr>
        <p:spPr>
          <a:xfrm>
            <a:off x="1452776" y="3236828"/>
            <a:ext cx="3733800" cy="1061829"/>
          </a:xfrm>
        </p:spPr>
        <p:txBody>
          <a:bodyPr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 align top of subtitle box here  with bottom of title box.</a:t>
            </a:r>
          </a:p>
        </p:txBody>
      </p:sp>
      <p:sp>
        <p:nvSpPr>
          <p:cNvPr id="22" name="Text Placeholder 21"/>
          <p:cNvSpPr>
            <a:spLocks noGrp="1"/>
          </p:cNvSpPr>
          <p:nvPr>
            <p:ph type="body" sz="quarter" idx="12" hasCustomPrompt="1"/>
          </p:nvPr>
        </p:nvSpPr>
        <p:spPr>
          <a:xfrm>
            <a:off x="1458686" y="4995272"/>
            <a:ext cx="3824287" cy="166199"/>
          </a:xfrm>
        </p:spPr>
        <p:txBody>
          <a:bodyPr lIns="0" tIns="0" rIns="0" bIns="0" anchor="b" anchorCtr="0">
            <a:spAutoFit/>
          </a:bodyPr>
          <a:lstStyle>
            <a:lvl1pPr marL="0" indent="0">
              <a:buNone/>
              <a:defRPr sz="12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Date</a:t>
            </a:r>
          </a:p>
        </p:txBody>
      </p:sp>
    </p:spTree>
    <p:extLst>
      <p:ext uri="{BB962C8B-B14F-4D97-AF65-F5344CB8AC3E}">
        <p14:creationId xmlns:p14="http://schemas.microsoft.com/office/powerpoint/2010/main" val="2300859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with Image — 0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8635" y="617802"/>
            <a:ext cx="4471173" cy="1301895"/>
          </a:xfrm>
        </p:spPr>
        <p:txBody>
          <a:bodyPr wrap="square" lIns="0" tIns="137160" rIns="0" bIns="0" anchor="t" anchorCtr="0">
            <a:spAutoFit/>
          </a:bodyPr>
          <a:lstStyle>
            <a:lvl1pPr>
              <a:defRPr sz="4200">
                <a:solidFill>
                  <a:schemeClr val="tx1"/>
                </a:solidFill>
              </a:defRPr>
            </a:lvl1pPr>
          </a:lstStyle>
          <a:p>
            <a:r>
              <a:rPr lang="en-US" dirty="0"/>
              <a:t>Thank</a:t>
            </a:r>
            <a:br>
              <a:rPr lang="en-US" dirty="0"/>
            </a:br>
            <a:r>
              <a:rPr lang="en-US" dirty="0"/>
              <a:t>You.</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dirty="0">
              <a:solidFill>
                <a:srgbClr val="FEDB00"/>
              </a:solidFill>
              <a:latin typeface="Arial" charset="0"/>
              <a:ea typeface="Arial" charset="0"/>
              <a:cs typeface="Arial" charset="0"/>
            </a:endParaRPr>
          </a:p>
        </p:txBody>
      </p:sp>
      <p:sp>
        <p:nvSpPr>
          <p:cNvPr id="17" name="Text Placeholder 16"/>
          <p:cNvSpPr>
            <a:spLocks noGrp="1"/>
          </p:cNvSpPr>
          <p:nvPr>
            <p:ph type="body" sz="quarter" idx="10" hasCustomPrompt="1"/>
          </p:nvPr>
        </p:nvSpPr>
        <p:spPr>
          <a:xfrm>
            <a:off x="458862" y="1924842"/>
            <a:ext cx="4471173" cy="784830"/>
          </a:xfrm>
        </p:spPr>
        <p:txBody>
          <a:bodyPr wrap="square"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Additional information if necessary.</a:t>
            </a:r>
          </a:p>
        </p:txBody>
      </p:sp>
    </p:spTree>
    <p:extLst>
      <p:ext uri="{BB962C8B-B14F-4D97-AF65-F5344CB8AC3E}">
        <p14:creationId xmlns:p14="http://schemas.microsoft.com/office/powerpoint/2010/main" val="963101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990308" y="6193618"/>
            <a:ext cx="2743200" cy="365125"/>
          </a:xfrm>
          <a:prstGeom prst="rect">
            <a:avLst/>
          </a:prstGeom>
        </p:spPr>
        <p:txBody>
          <a:bodyPr/>
          <a:lstStyle/>
          <a:p>
            <a:fld id="{017ED8CA-143E-8B40-B3C8-0174DDF149EE}" type="slidenum">
              <a:rPr lang="en-US" smtClean="0">
                <a:solidFill>
                  <a:srgbClr val="1E1E1E"/>
                </a:solidFill>
              </a:rPr>
              <a:pPr/>
              <a:t>‹#›</a:t>
            </a:fld>
            <a:endParaRPr lang="en-US" dirty="0">
              <a:solidFill>
                <a:srgbClr val="1E1E1E"/>
              </a:solidFill>
            </a:endParaRPr>
          </a:p>
        </p:txBody>
      </p:sp>
      <p:sp>
        <p:nvSpPr>
          <p:cNvPr id="15" name="Text Placeholder 14"/>
          <p:cNvSpPr>
            <a:spLocks noGrp="1"/>
          </p:cNvSpPr>
          <p:nvPr>
            <p:ph type="body" sz="quarter" idx="13" hasCustomPrompt="1"/>
          </p:nvPr>
        </p:nvSpPr>
        <p:spPr>
          <a:xfrm>
            <a:off x="466725" y="1446928"/>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9"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1427395843"/>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tTitle">
    <p:spTree>
      <p:nvGrpSpPr>
        <p:cNvPr id="1" name=""/>
        <p:cNvGrpSpPr/>
        <p:nvPr/>
      </p:nvGrpSpPr>
      <p:grpSpPr>
        <a:xfrm>
          <a:off x="0" y="0"/>
          <a:ext cx="0" cy="0"/>
          <a:chOff x="0" y="0"/>
          <a:chExt cx="0" cy="0"/>
        </a:xfrm>
      </p:grpSpPr>
      <p:pic>
        <p:nvPicPr>
          <p:cNvPr id="5" name="Picture 4" descr="FullOpacNew.png"/>
          <p:cNvPicPr>
            <a:picLocks noChangeAspect="1"/>
          </p:cNvPicPr>
          <p:nvPr userDrawn="1"/>
        </p:nvPicPr>
        <p:blipFill rotWithShape="1">
          <a:blip r:embed="rId2">
            <a:extLst>
              <a:ext uri="{28A0092B-C50C-407E-A947-70E740481C1C}">
                <a14:useLocalDpi xmlns:a14="http://schemas.microsoft.com/office/drawing/2010/main" val="0"/>
              </a:ext>
            </a:extLst>
          </a:blip>
          <a:srcRect r="57639"/>
          <a:stretch/>
        </p:blipFill>
        <p:spPr>
          <a:xfrm>
            <a:off x="0" y="0"/>
            <a:ext cx="5164667" cy="6858000"/>
          </a:xfrm>
          <a:prstGeom prst="rect">
            <a:avLst/>
          </a:prstGeom>
        </p:spPr>
      </p:pic>
      <p:sp>
        <p:nvSpPr>
          <p:cNvPr id="19" name="Content Placeholder 3"/>
          <p:cNvSpPr>
            <a:spLocks noGrp="1"/>
          </p:cNvSpPr>
          <p:nvPr>
            <p:ph sz="half" idx="2"/>
          </p:nvPr>
        </p:nvSpPr>
        <p:spPr>
          <a:xfrm>
            <a:off x="804226" y="1397000"/>
            <a:ext cx="10354841" cy="4675515"/>
          </a:xfrm>
          <a:prstGeom prst="rect">
            <a:avLst/>
          </a:prstGeom>
        </p:spPr>
        <p:txBody>
          <a:bodyPr>
            <a:normAutofit/>
          </a:bodyPr>
          <a:lstStyle>
            <a:lvl1pPr marL="380990" indent="-380990">
              <a:spcBef>
                <a:spcPts val="2133"/>
              </a:spcBef>
              <a:buClr>
                <a:srgbClr val="0065A4"/>
              </a:buClr>
              <a:buSzPct val="80000"/>
              <a:buFont typeface="Lucida Grande"/>
              <a:buChar char="►"/>
              <a:defRPr sz="2100">
                <a:latin typeface="Arial"/>
                <a:cs typeface="Arial"/>
              </a:defRPr>
            </a:lvl1pPr>
            <a:lvl2pPr marL="761981" indent="-372524">
              <a:spcBef>
                <a:spcPts val="2133"/>
              </a:spcBef>
              <a:buClr>
                <a:srgbClr val="0065A4"/>
              </a:buClr>
              <a:buSzPct val="60000"/>
              <a:buFont typeface="Lucida Grande"/>
              <a:buChar char="►"/>
              <a:defRPr sz="2100">
                <a:latin typeface="Arial"/>
                <a:cs typeface="Arial"/>
              </a:defRPr>
            </a:lvl2pPr>
            <a:lvl3pPr marL="1066773" indent="-304792">
              <a:spcBef>
                <a:spcPts val="2133"/>
              </a:spcBef>
              <a:buClr>
                <a:srgbClr val="0065A4"/>
              </a:buClr>
              <a:buSzPct val="60000"/>
              <a:buFont typeface="Lucida Grande"/>
              <a:buChar char="►"/>
              <a:defRPr sz="2100">
                <a:latin typeface="Arial"/>
                <a:cs typeface="Arial"/>
              </a:defRPr>
            </a:lvl3pPr>
            <a:lvl4pPr marL="1456230" indent="-389457">
              <a:spcBef>
                <a:spcPts val="2133"/>
              </a:spcBef>
              <a:buClr>
                <a:srgbClr val="0065A4"/>
              </a:buClr>
              <a:buSzPct val="60000"/>
              <a:buFont typeface="Lucida Grande"/>
              <a:buChar char="►"/>
              <a:defRPr sz="2100">
                <a:latin typeface="Arial"/>
                <a:cs typeface="Arial"/>
              </a:defRPr>
            </a:lvl4pPr>
            <a:lvl5pPr marL="1828754" indent="-372524">
              <a:spcBef>
                <a:spcPts val="2133"/>
              </a:spcBef>
              <a:buClr>
                <a:srgbClr val="0065A4"/>
              </a:buClr>
              <a:buSzPct val="60000"/>
              <a:buFont typeface="Lucida Grande"/>
              <a:buChar char="►"/>
              <a:defRPr sz="2100">
                <a:latin typeface="Arial"/>
                <a:cs typeface="Arial"/>
              </a:defRPr>
            </a:lvl5pPr>
            <a:lvl6pPr>
              <a:defRPr sz="2100"/>
            </a:lvl6pPr>
            <a:lvl7pPr>
              <a:defRPr sz="2100"/>
            </a:lvl7pPr>
            <a:lvl8pPr>
              <a:defRPr sz="2100"/>
            </a:lvl8pPr>
            <a:lvl9pPr>
              <a:defRPr sz="2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lide Number Placeholder 6"/>
          <p:cNvSpPr>
            <a:spLocks noGrp="1"/>
          </p:cNvSpPr>
          <p:nvPr>
            <p:ph type="sldNum" sz="quarter" idx="12"/>
          </p:nvPr>
        </p:nvSpPr>
        <p:spPr>
          <a:xfrm>
            <a:off x="804224" y="6218622"/>
            <a:ext cx="2844800" cy="365125"/>
          </a:xfrm>
          <a:prstGeom prst="rect">
            <a:avLst/>
          </a:prstGeom>
        </p:spPr>
        <p:txBody>
          <a:bodyPr lIns="121917" tIns="60958" rIns="121917" bIns="60958" anchor="b" anchorCtr="0"/>
          <a:lstStyle>
            <a:lvl1pPr>
              <a:defRPr sz="1600">
                <a:solidFill>
                  <a:srgbClr val="0065A4"/>
                </a:solidFill>
                <a:latin typeface="Arial"/>
              </a:defRPr>
            </a:lvl1pPr>
          </a:lstStyle>
          <a:p>
            <a:fld id="{DF625FB1-CAA2-1745-BF48-B99B069FDFDF}" type="slidenum">
              <a:rPr lang="en-US" smtClean="0"/>
              <a:pPr/>
              <a:t>‹#›</a:t>
            </a:fld>
            <a:endParaRPr lang="en-US" dirty="0"/>
          </a:p>
        </p:txBody>
      </p:sp>
      <p:sp>
        <p:nvSpPr>
          <p:cNvPr id="9" name="Title 1"/>
          <p:cNvSpPr>
            <a:spLocks noGrp="1"/>
          </p:cNvSpPr>
          <p:nvPr>
            <p:ph type="title"/>
          </p:nvPr>
        </p:nvSpPr>
        <p:spPr>
          <a:xfrm>
            <a:off x="804224" y="0"/>
            <a:ext cx="10354843" cy="1003301"/>
          </a:xfrm>
          <a:prstGeom prst="rect">
            <a:avLst/>
          </a:prstGeom>
          <a:ln>
            <a:noFill/>
          </a:ln>
        </p:spPr>
        <p:txBody>
          <a:bodyPr bIns="0" anchor="b" anchorCtr="0">
            <a:normAutofit/>
          </a:bodyPr>
          <a:lstStyle>
            <a:lvl1pPr algn="l">
              <a:defRPr sz="4300" b="1">
                <a:solidFill>
                  <a:srgbClr val="0065A4"/>
                </a:solidFill>
                <a:latin typeface="Arial"/>
                <a:cs typeface="Arial"/>
              </a:defRPr>
            </a:lvl1pPr>
          </a:lstStyle>
          <a:p>
            <a:endParaRPr lang="en-US" dirty="0"/>
          </a:p>
        </p:txBody>
      </p:sp>
      <p:cxnSp>
        <p:nvCxnSpPr>
          <p:cNvPr id="4" name="Straight Connector 3"/>
          <p:cNvCxnSpPr/>
          <p:nvPr userDrawn="1"/>
        </p:nvCxnSpPr>
        <p:spPr>
          <a:xfrm>
            <a:off x="804224" y="1087359"/>
            <a:ext cx="10155053" cy="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8" name="Picture 7" descr="cbnew_blue_CMY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501" y="6231747"/>
            <a:ext cx="1963319" cy="313900"/>
          </a:xfrm>
          <a:prstGeom prst="rect">
            <a:avLst/>
          </a:prstGeom>
        </p:spPr>
      </p:pic>
    </p:spTree>
    <p:extLst>
      <p:ext uri="{BB962C8B-B14F-4D97-AF65-F5344CB8AC3E}">
        <p14:creationId xmlns:p14="http://schemas.microsoft.com/office/powerpoint/2010/main" val="2874694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Title Slide with Image — 0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Blur/>
                    </a14:imgEffect>
                    <a14:imgEffect>
                      <a14:brightnessContrast contrast="-50000"/>
                    </a14:imgEffect>
                  </a14:imgLayer>
                </a14:imgProps>
              </a:ext>
              <a:ext uri="{28A0092B-C50C-407E-A947-70E740481C1C}">
                <a14:useLocalDpi xmlns:a14="http://schemas.microsoft.com/office/drawing/2010/main" val="0"/>
              </a:ext>
            </a:extLst>
          </a:blip>
          <a:stretch>
            <a:fillRect/>
          </a:stretch>
        </p:blipFill>
        <p:spPr>
          <a:xfrm>
            <a:off x="3048000" y="10823"/>
            <a:ext cx="9144000" cy="6847177"/>
          </a:xfrm>
          <a:prstGeom prst="rect">
            <a:avLst/>
          </a:prstGeom>
          <a:effectLst>
            <a:reflection endPos="0" dist="50800" dir="5400000" sy="-100000" algn="bl" rotWithShape="0"/>
          </a:effectLst>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4219696" cy="6858000"/>
          </a:xfrm>
          <a:prstGeom prst="rect">
            <a:avLst/>
          </a:prstGeom>
        </p:spPr>
      </p:pic>
      <p:sp>
        <p:nvSpPr>
          <p:cNvPr id="11" name="Title 4"/>
          <p:cNvSpPr>
            <a:spLocks noGrp="1"/>
          </p:cNvSpPr>
          <p:nvPr>
            <p:ph type="title"/>
          </p:nvPr>
        </p:nvSpPr>
        <p:spPr>
          <a:xfrm>
            <a:off x="7335930" y="2235912"/>
            <a:ext cx="4095976" cy="1280465"/>
          </a:xfrm>
          <a:prstGeom prst="rect">
            <a:avLst/>
          </a:prstGeom>
        </p:spPr>
        <p:txBody>
          <a:bodyPr anchor="b" anchorCtr="0">
            <a:normAutofit/>
          </a:bodyPr>
          <a:lstStyle>
            <a:lvl1pPr algn="l">
              <a:lnSpc>
                <a:spcPts val="3700"/>
              </a:lnSpc>
              <a:defRPr sz="3400" b="1" i="0">
                <a:solidFill>
                  <a:schemeClr val="tx1"/>
                </a:solidFill>
                <a:latin typeface=""/>
              </a:defRPr>
            </a:lvl1pPr>
          </a:lstStyle>
          <a:p>
            <a:r>
              <a:rPr lang="en-US" dirty="0"/>
              <a:t>Click to edit Master title style</a:t>
            </a:r>
          </a:p>
        </p:txBody>
      </p:sp>
      <p:sp>
        <p:nvSpPr>
          <p:cNvPr id="12" name="Text Placeholder 8"/>
          <p:cNvSpPr>
            <a:spLocks noGrp="1"/>
          </p:cNvSpPr>
          <p:nvPr>
            <p:ph type="body" sz="quarter" idx="10"/>
          </p:nvPr>
        </p:nvSpPr>
        <p:spPr>
          <a:xfrm>
            <a:off x="7335931" y="3604283"/>
            <a:ext cx="4095975" cy="550862"/>
          </a:xfrm>
          <a:prstGeom prst="rect">
            <a:avLst/>
          </a:prstGeom>
        </p:spPr>
        <p:txBody>
          <a:bodyPr>
            <a:normAutofit/>
          </a:bodyPr>
          <a:lstStyle>
            <a:lvl1pPr marL="0" indent="0">
              <a:buFontTx/>
              <a:buNone/>
              <a:defRPr sz="2000">
                <a:solidFill>
                  <a:schemeClr val="tx1"/>
                </a:solidFill>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39695950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Content Slide - Paragrap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1E9C267-FC72-D447-BF05-09A3351C68CB}" type="slidenum">
              <a:rPr lang="en-US" smtClean="0">
                <a:solidFill>
                  <a:prstClr val="black">
                    <a:tint val="75000"/>
                  </a:prstClr>
                </a:solidFill>
              </a:rPr>
              <a:pPr/>
              <a:t>‹#›</a:t>
            </a:fld>
            <a:endParaRPr lang="en-US" dirty="0">
              <a:solidFill>
                <a:prstClr val="black">
                  <a:tint val="75000"/>
                </a:prstClr>
              </a:solidFill>
            </a:endParaRPr>
          </a:p>
        </p:txBody>
      </p:sp>
      <p:sp>
        <p:nvSpPr>
          <p:cNvPr id="7" name="Text Placeholder 14"/>
          <p:cNvSpPr>
            <a:spLocks noGrp="1"/>
          </p:cNvSpPr>
          <p:nvPr>
            <p:ph type="body" sz="quarter" idx="13" hasCustomPrompt="1"/>
          </p:nvPr>
        </p:nvSpPr>
        <p:spPr>
          <a:xfrm>
            <a:off x="466725" y="1149061"/>
            <a:ext cx="8704734" cy="477054"/>
          </a:xfrm>
          <a:prstGeom prst="rect">
            <a:avLst/>
          </a:prstGeom>
          <a:noFill/>
        </p:spPr>
        <p:txBody>
          <a:bodyPr wrap="square" lIns="0" tIns="228600" rIns="0" bIns="0">
            <a:spAutoFit/>
          </a:bodyPr>
          <a:lstStyle>
            <a:lvl1pPr marL="0" indent="0">
              <a:buNone/>
              <a:defRPr sz="1600" b="1">
                <a:solidFill>
                  <a:srgbClr val="006298"/>
                </a:solidFill>
                <a:latin typeface="Roboto Slab" charset="0"/>
                <a:ea typeface="Roboto Slab" charset="0"/>
                <a:cs typeface="Roboto Slab" charset="0"/>
              </a:defRPr>
            </a:lvl1pPr>
          </a:lstStyle>
          <a:p>
            <a:pPr lvl="0"/>
            <a:r>
              <a:rPr lang="en-US" dirty="0"/>
              <a:t>Subtitle goes here — align top of subtitle box with bottom of title box. </a:t>
            </a:r>
          </a:p>
        </p:txBody>
      </p:sp>
      <p:sp>
        <p:nvSpPr>
          <p:cNvPr id="8" name="Content Placeholder 2"/>
          <p:cNvSpPr>
            <a:spLocks noGrp="1"/>
          </p:cNvSpPr>
          <p:nvPr>
            <p:ph idx="14" hasCustomPrompt="1"/>
          </p:nvPr>
        </p:nvSpPr>
        <p:spPr>
          <a:xfrm>
            <a:off x="466725" y="1917290"/>
            <a:ext cx="4884018" cy="4185943"/>
          </a:xfrm>
          <a:prstGeom prst="rect">
            <a:avLst/>
          </a:prstGeom>
        </p:spPr>
        <p:txBody>
          <a:bodyPr lIns="0" tIns="228600" rIns="0" bIns="0"/>
          <a:lstStyle>
            <a:lvl1pPr marL="0" indent="0">
              <a:lnSpc>
                <a:spcPct val="100000"/>
              </a:lnSpc>
              <a:buClr>
                <a:schemeClr val="accent2"/>
              </a:buClr>
              <a:buFont typeface="Arial" charset="0"/>
              <a:buNone/>
              <a:defRPr sz="1600" baseline="0">
                <a:solidFill>
                  <a:srgbClr val="006298"/>
                </a:solidFill>
                <a:latin typeface="Roboto" charset="0"/>
                <a:ea typeface="Roboto" charset="0"/>
                <a:cs typeface="Roboto" charset="0"/>
              </a:defRPr>
            </a:lvl1pPr>
            <a:lvl2pPr marL="457200" indent="0">
              <a:buClr>
                <a:schemeClr val="accent2"/>
              </a:buClr>
              <a:buNone/>
              <a:defRPr sz="1600">
                <a:latin typeface="Roboto" charset="0"/>
                <a:ea typeface="Roboto" charset="0"/>
                <a:cs typeface="Roboto" charset="0"/>
              </a:defRPr>
            </a:lvl2pPr>
            <a:lvl3pPr marL="914400" indent="0">
              <a:buClr>
                <a:schemeClr val="accent2"/>
              </a:buClr>
              <a:buNone/>
              <a:defRPr sz="1600">
                <a:latin typeface="Roboto" charset="0"/>
                <a:ea typeface="Roboto" charset="0"/>
                <a:cs typeface="Roboto" charset="0"/>
              </a:defRPr>
            </a:lvl3pPr>
            <a:lvl4pPr marL="1371600" indent="0">
              <a:buClr>
                <a:schemeClr val="accent2"/>
              </a:buClr>
              <a:buNone/>
              <a:defRPr sz="1600">
                <a:latin typeface="Roboto" charset="0"/>
                <a:ea typeface="Roboto" charset="0"/>
                <a:cs typeface="Roboto" charset="0"/>
              </a:defRPr>
            </a:lvl4pPr>
            <a:lvl5pPr marL="1828800" indent="0">
              <a:buClr>
                <a:schemeClr val="accent2"/>
              </a:buClr>
              <a:buNone/>
              <a:defRPr sz="1600">
                <a:latin typeface="Roboto" charset="0"/>
                <a:ea typeface="Roboto" charset="0"/>
                <a:cs typeface="Roboto" charset="0"/>
              </a:defRPr>
            </a:lvl5pPr>
          </a:lstStyle>
          <a:p>
            <a:pPr lvl="0"/>
            <a:r>
              <a:rPr lang="en-US" dirty="0"/>
              <a:t>Paragraph describing content to the right. </a:t>
            </a:r>
          </a:p>
        </p:txBody>
      </p:sp>
      <p:sp>
        <p:nvSpPr>
          <p:cNvPr id="9" name="Content Placeholder 2"/>
          <p:cNvSpPr>
            <a:spLocks noGrp="1"/>
          </p:cNvSpPr>
          <p:nvPr>
            <p:ph idx="15"/>
          </p:nvPr>
        </p:nvSpPr>
        <p:spPr>
          <a:xfrm>
            <a:off x="5636830" y="1917290"/>
            <a:ext cx="6096678" cy="4185943"/>
          </a:xfrm>
          <a:prstGeom prst="rect">
            <a:avLst/>
          </a:prstGeom>
        </p:spPr>
        <p:txBody>
          <a:bodyPr lIns="0" tIns="228600" rIns="0" bIns="0"/>
          <a:lstStyle>
            <a:lvl1pPr marL="285750" indent="-285750">
              <a:buClr>
                <a:srgbClr val="006298"/>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p:txBody>
      </p:sp>
      <p:sp>
        <p:nvSpPr>
          <p:cNvPr id="10" name="Text Placeholder 23"/>
          <p:cNvSpPr>
            <a:spLocks noGrp="1"/>
          </p:cNvSpPr>
          <p:nvPr>
            <p:ph type="body" sz="quarter" idx="16"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dirty="0"/>
              <a:t>Title of slide goes here.</a:t>
            </a:r>
          </a:p>
        </p:txBody>
      </p:sp>
    </p:spTree>
    <p:extLst>
      <p:ext uri="{BB962C8B-B14F-4D97-AF65-F5344CB8AC3E}">
        <p14:creationId xmlns:p14="http://schemas.microsoft.com/office/powerpoint/2010/main" val="3896666435"/>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ntent Slide - Lis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1E9C267-FC72-D447-BF05-09A3351C68CB}" type="slidenum">
              <a:rPr lang="en-US" smtClean="0">
                <a:solidFill>
                  <a:prstClr val="black">
                    <a:tint val="75000"/>
                  </a:prstClr>
                </a:solidFill>
              </a:rPr>
              <a:pPr/>
              <a:t>‹#›</a:t>
            </a:fld>
            <a:endParaRPr lang="en-US" dirty="0">
              <a:solidFill>
                <a:prstClr val="black">
                  <a:tint val="75000"/>
                </a:prstClr>
              </a:solidFill>
            </a:endParaRPr>
          </a:p>
        </p:txBody>
      </p:sp>
      <p:sp>
        <p:nvSpPr>
          <p:cNvPr id="4" name="Text Placeholder 14"/>
          <p:cNvSpPr>
            <a:spLocks noGrp="1"/>
          </p:cNvSpPr>
          <p:nvPr>
            <p:ph type="body" sz="quarter" idx="13" hasCustomPrompt="1"/>
          </p:nvPr>
        </p:nvSpPr>
        <p:spPr>
          <a:xfrm>
            <a:off x="466725" y="1149937"/>
            <a:ext cx="8704734" cy="477054"/>
          </a:xfrm>
          <a:prstGeom prst="rect">
            <a:avLst/>
          </a:prstGeom>
        </p:spPr>
        <p:txBody>
          <a:bodyPr wrap="square" lIns="0" tIns="228600" rIns="0" bIns="0">
            <a:spAutoFit/>
          </a:bodyPr>
          <a:lstStyle>
            <a:lvl1pPr marL="0" indent="0">
              <a:buNone/>
              <a:defRPr sz="1600" b="1">
                <a:solidFill>
                  <a:srgbClr val="006298"/>
                </a:solidFill>
                <a:latin typeface="Roboto Slab" charset="0"/>
                <a:ea typeface="Roboto Slab" charset="0"/>
                <a:cs typeface="Roboto Slab" charset="0"/>
              </a:defRPr>
            </a:lvl1pPr>
          </a:lstStyle>
          <a:p>
            <a:pPr lvl="0"/>
            <a:r>
              <a:rPr lang="en-US" dirty="0"/>
              <a:t>Subtitle goes here — align top of subtitle box with bottom of title box. </a:t>
            </a:r>
          </a:p>
        </p:txBody>
      </p:sp>
      <p:sp>
        <p:nvSpPr>
          <p:cNvPr id="5" name="Content Placeholder 2"/>
          <p:cNvSpPr>
            <a:spLocks noGrp="1"/>
          </p:cNvSpPr>
          <p:nvPr>
            <p:ph idx="1"/>
          </p:nvPr>
        </p:nvSpPr>
        <p:spPr>
          <a:xfrm>
            <a:off x="466725" y="1917290"/>
            <a:ext cx="4884018" cy="4185943"/>
          </a:xfrm>
          <a:prstGeom prst="rect">
            <a:avLst/>
          </a:prstGeom>
        </p:spPr>
        <p:txBody>
          <a:bodyPr lIns="0" tIns="228600" rIns="0" bIns="0"/>
          <a:lstStyle>
            <a:lvl1pPr marL="285750" indent="-285750">
              <a:buClr>
                <a:srgbClr val="006298"/>
              </a:buClr>
              <a:buFont typeface="Arial"/>
              <a:buChar char="•"/>
              <a:defRPr sz="1600">
                <a:latin typeface="Roboto" charset="0"/>
                <a:ea typeface="Roboto" charset="0"/>
                <a:cs typeface="Roboto" charset="0"/>
              </a:defRPr>
            </a:lvl1pPr>
            <a:lvl2pPr marL="742950" indent="-285750">
              <a:buClr>
                <a:srgbClr val="006298"/>
              </a:buClr>
              <a:buFont typeface="Arial"/>
              <a:buChar char="•"/>
              <a:defRPr sz="1600">
                <a:latin typeface="Roboto" charset="0"/>
                <a:ea typeface="Roboto" charset="0"/>
                <a:cs typeface="Roboto" charset="0"/>
              </a:defRPr>
            </a:lvl2pPr>
            <a:lvl3pPr marL="1200150" indent="-285750">
              <a:buClr>
                <a:srgbClr val="006298"/>
              </a:buClr>
              <a:buFont typeface="Arial"/>
              <a:buChar char="•"/>
              <a:defRPr sz="1600">
                <a:latin typeface="Roboto" charset="0"/>
                <a:ea typeface="Roboto" charset="0"/>
                <a:cs typeface="Roboto" charset="0"/>
              </a:defRPr>
            </a:lvl3pPr>
            <a:lvl4pPr marL="1657350" indent="-285750">
              <a:buClr>
                <a:srgbClr val="006298"/>
              </a:buClr>
              <a:buFont typeface="Arial"/>
              <a:buChar char="•"/>
              <a:defRPr sz="1600">
                <a:latin typeface="Roboto" charset="0"/>
                <a:ea typeface="Roboto" charset="0"/>
                <a:cs typeface="Roboto" charset="0"/>
              </a:defRPr>
            </a:lvl4pPr>
            <a:lvl5pPr marL="2114550" indent="-285750">
              <a:buClr>
                <a:srgbClr val="006298"/>
              </a:buClr>
              <a:buFont typeface="Arial"/>
              <a:buChar cha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4"/>
          </p:nvPr>
        </p:nvSpPr>
        <p:spPr>
          <a:xfrm>
            <a:off x="5636830" y="1917290"/>
            <a:ext cx="4884018" cy="4185943"/>
          </a:xfrm>
          <a:prstGeom prst="rect">
            <a:avLst/>
          </a:prstGeom>
        </p:spPr>
        <p:txBody>
          <a:bodyPr lIns="0" tIns="228600" rIns="0" bIns="0"/>
          <a:lstStyle>
            <a:lvl1pPr marL="285750" indent="-285750">
              <a:buClr>
                <a:srgbClr val="006298"/>
              </a:buClr>
              <a:buFont typeface="Arial"/>
              <a:buChar char="•"/>
              <a:defRPr sz="1600">
                <a:latin typeface="Roboto" charset="0"/>
                <a:ea typeface="Roboto" charset="0"/>
                <a:cs typeface="Roboto" charset="0"/>
              </a:defRPr>
            </a:lvl1pPr>
            <a:lvl2pPr marL="742950" indent="-285750">
              <a:buClr>
                <a:srgbClr val="006298"/>
              </a:buClr>
              <a:buFont typeface="Arial"/>
              <a:buChar char="•"/>
              <a:defRPr sz="1600">
                <a:latin typeface="Roboto" charset="0"/>
                <a:ea typeface="Roboto" charset="0"/>
                <a:cs typeface="Roboto" charset="0"/>
              </a:defRPr>
            </a:lvl2pPr>
            <a:lvl3pPr marL="1200150" indent="-285750">
              <a:buClr>
                <a:srgbClr val="006298"/>
              </a:buClr>
              <a:buFont typeface="Arial"/>
              <a:buChar char="•"/>
              <a:defRPr sz="1600">
                <a:latin typeface="Roboto" charset="0"/>
                <a:ea typeface="Roboto" charset="0"/>
                <a:cs typeface="Roboto" charset="0"/>
              </a:defRPr>
            </a:lvl3pPr>
            <a:lvl4pPr marL="1657350" indent="-285750">
              <a:buClr>
                <a:srgbClr val="006298"/>
              </a:buClr>
              <a:buFont typeface="Arial"/>
              <a:buChar char="•"/>
              <a:defRPr sz="1600">
                <a:latin typeface="Roboto" charset="0"/>
                <a:ea typeface="Roboto" charset="0"/>
                <a:cs typeface="Roboto" charset="0"/>
              </a:defRPr>
            </a:lvl4pPr>
            <a:lvl5pPr marL="2114550" indent="-285750">
              <a:buClr>
                <a:srgbClr val="006298"/>
              </a:buClr>
              <a:buFont typeface="Arial"/>
              <a:buChar cha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3"/>
          <p:cNvSpPr>
            <a:spLocks noGrp="1"/>
          </p:cNvSpPr>
          <p:nvPr>
            <p:ph type="body" sz="quarter" idx="15"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dirty="0"/>
              <a:t>Title of slide goes here.</a:t>
            </a:r>
          </a:p>
        </p:txBody>
      </p:sp>
    </p:spTree>
    <p:extLst>
      <p:ext uri="{BB962C8B-B14F-4D97-AF65-F5344CB8AC3E}">
        <p14:creationId xmlns:p14="http://schemas.microsoft.com/office/powerpoint/2010/main" val="1954512506"/>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990308" y="6193618"/>
            <a:ext cx="2743200" cy="365125"/>
          </a:xfrm>
          <a:prstGeom prst="rect">
            <a:avLst/>
          </a:prstGeom>
        </p:spPr>
        <p:txBody>
          <a:bodyPr/>
          <a:lstStyle/>
          <a:p>
            <a:fld id="{017ED8CA-143E-8B40-B3C8-0174DDF149EE}" type="slidenum">
              <a:rPr lang="en-US" smtClean="0">
                <a:solidFill>
                  <a:srgbClr val="1E1E1E"/>
                </a:solidFill>
              </a:rPr>
              <a:pPr/>
              <a:t>‹#›</a:t>
            </a:fld>
            <a:endParaRPr lang="en-US" dirty="0">
              <a:solidFill>
                <a:srgbClr val="1E1E1E"/>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Tree>
    <p:extLst>
      <p:ext uri="{BB962C8B-B14F-4D97-AF65-F5344CB8AC3E}">
        <p14:creationId xmlns:p14="http://schemas.microsoft.com/office/powerpoint/2010/main" val="146192815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Title Slide — No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5"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1"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Verdana" charset="0"/>
                <a:ea typeface="Verdana" charset="0"/>
                <a:cs typeface="Verdana" charset="0"/>
              </a:defRPr>
            </a:lvl1pPr>
          </a:lstStyle>
          <a:p>
            <a:r>
              <a:rPr lang="en-US" dirty="0"/>
              <a:t>Divider, call-out, etc.</a:t>
            </a:r>
          </a:p>
        </p:txBody>
      </p:sp>
      <p:sp>
        <p:nvSpPr>
          <p:cNvPr id="12" name="Text Placeholder 16"/>
          <p:cNvSpPr>
            <a:spLocks noGrp="1"/>
          </p:cNvSpPr>
          <p:nvPr>
            <p:ph type="body" sz="quarter" idx="10" hasCustomPrompt="1"/>
          </p:nvPr>
        </p:nvSpPr>
        <p:spPr>
          <a:xfrm>
            <a:off x="1309084" y="3347862"/>
            <a:ext cx="4001193" cy="1061829"/>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Verdana" charset="0"/>
                <a:ea typeface="Verdana" charset="0"/>
                <a:cs typeface="Verdan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4" name="Rectangle 13"/>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Arial" charset="0"/>
            </a:endParaRPr>
          </a:p>
        </p:txBody>
      </p:sp>
    </p:spTree>
    <p:extLst>
      <p:ext uri="{BB962C8B-B14F-4D97-AF65-F5344CB8AC3E}">
        <p14:creationId xmlns:p14="http://schemas.microsoft.com/office/powerpoint/2010/main" val="136680377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 No Image">
    <p:spTree>
      <p:nvGrpSpPr>
        <p:cNvPr id="1" name=""/>
        <p:cNvGrpSpPr/>
        <p:nvPr/>
      </p:nvGrpSpPr>
      <p:grpSpPr>
        <a:xfrm>
          <a:off x="0" y="0"/>
          <a:ext cx="0" cy="0"/>
          <a:chOff x="0" y="0"/>
          <a:chExt cx="0" cy="0"/>
        </a:xfrm>
      </p:grpSpPr>
      <p:sp>
        <p:nvSpPr>
          <p:cNvPr id="3" name="Rectangle 2"/>
          <p:cNvSpPr/>
          <p:nvPr userDrawn="1"/>
        </p:nvSpPr>
        <p:spPr>
          <a:xfrm>
            <a:off x="359229" y="248194"/>
            <a:ext cx="6244045" cy="634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9" y="12036"/>
            <a:ext cx="12180721" cy="6848088"/>
          </a:xfrm>
          <a:prstGeom prst="rect">
            <a:avLst/>
          </a:prstGeom>
        </p:spPr>
      </p:pic>
      <p:sp>
        <p:nvSpPr>
          <p:cNvPr id="8" name="Title 7"/>
          <p:cNvSpPr>
            <a:spLocks noGrp="1"/>
          </p:cNvSpPr>
          <p:nvPr>
            <p:ph type="title" hasCustomPrompt="1"/>
          </p:nvPr>
        </p:nvSpPr>
        <p:spPr>
          <a:xfrm>
            <a:off x="1452549" y="1929788"/>
            <a:ext cx="3733800" cy="1301895"/>
          </a:xfrm>
        </p:spPr>
        <p:txBody>
          <a:bodyPr lIns="0" tIns="137160" rIns="0" bIns="0" anchor="t" anchorCtr="0">
            <a:spAutoFit/>
          </a:bodyPr>
          <a:lstStyle>
            <a:lvl1pPr>
              <a:defRPr sz="4200">
                <a:solidFill>
                  <a:schemeClr val="tx1"/>
                </a:solidFill>
              </a:defRPr>
            </a:lvl1pPr>
          </a:lstStyle>
          <a:p>
            <a:r>
              <a:rPr lang="en-US" dirty="0"/>
              <a:t>Presentation Title</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dirty="0">
              <a:solidFill>
                <a:srgbClr val="FEDB00"/>
              </a:solidFill>
              <a:latin typeface="Arial" charset="0"/>
              <a:ea typeface="Arial" charset="0"/>
              <a:cs typeface="Arial" charset="0"/>
            </a:endParaRPr>
          </a:p>
        </p:txBody>
      </p:sp>
      <p:sp>
        <p:nvSpPr>
          <p:cNvPr id="17" name="Text Placeholder 16"/>
          <p:cNvSpPr>
            <a:spLocks noGrp="1"/>
          </p:cNvSpPr>
          <p:nvPr>
            <p:ph type="body" sz="quarter" idx="10" hasCustomPrompt="1"/>
          </p:nvPr>
        </p:nvSpPr>
        <p:spPr>
          <a:xfrm>
            <a:off x="1452776" y="3236828"/>
            <a:ext cx="3733800" cy="1061829"/>
          </a:xfrm>
        </p:spPr>
        <p:txBody>
          <a:bodyPr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 align top of subtitle box here  with bottom of title box.</a:t>
            </a:r>
          </a:p>
        </p:txBody>
      </p:sp>
      <p:sp>
        <p:nvSpPr>
          <p:cNvPr id="22" name="Text Placeholder 21"/>
          <p:cNvSpPr>
            <a:spLocks noGrp="1"/>
          </p:cNvSpPr>
          <p:nvPr>
            <p:ph type="body" sz="quarter" idx="12" hasCustomPrompt="1"/>
          </p:nvPr>
        </p:nvSpPr>
        <p:spPr>
          <a:xfrm>
            <a:off x="1458686" y="4995272"/>
            <a:ext cx="3824287" cy="166199"/>
          </a:xfrm>
        </p:spPr>
        <p:txBody>
          <a:bodyPr lIns="0" tIns="0" rIns="0" bIns="0" anchor="b" anchorCtr="0">
            <a:spAutoFit/>
          </a:bodyPr>
          <a:lstStyle>
            <a:lvl1pPr marL="0" indent="0">
              <a:buNone/>
              <a:defRPr sz="12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Date</a:t>
            </a:r>
          </a:p>
        </p:txBody>
      </p:sp>
    </p:spTree>
    <p:extLst>
      <p:ext uri="{BB962C8B-B14F-4D97-AF65-F5344CB8AC3E}">
        <p14:creationId xmlns:p14="http://schemas.microsoft.com/office/powerpoint/2010/main" val="29162117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Slide with Image — 0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8635" y="617802"/>
            <a:ext cx="4471173" cy="1301895"/>
          </a:xfrm>
        </p:spPr>
        <p:txBody>
          <a:bodyPr wrap="square" lIns="0" tIns="137160" rIns="0" bIns="0" anchor="t" anchorCtr="0">
            <a:spAutoFit/>
          </a:bodyPr>
          <a:lstStyle>
            <a:lvl1pPr>
              <a:defRPr sz="4200">
                <a:solidFill>
                  <a:schemeClr val="tx1"/>
                </a:solidFill>
              </a:defRPr>
            </a:lvl1pPr>
          </a:lstStyle>
          <a:p>
            <a:r>
              <a:rPr lang="en-US" dirty="0"/>
              <a:t>Thank</a:t>
            </a:r>
            <a:br>
              <a:rPr lang="en-US" dirty="0"/>
            </a:br>
            <a:r>
              <a:rPr lang="en-US" dirty="0"/>
              <a:t>You.</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dirty="0">
              <a:solidFill>
                <a:srgbClr val="FEDB00"/>
              </a:solidFill>
              <a:latin typeface="Arial" charset="0"/>
              <a:ea typeface="Arial" charset="0"/>
              <a:cs typeface="Arial" charset="0"/>
            </a:endParaRPr>
          </a:p>
        </p:txBody>
      </p:sp>
      <p:sp>
        <p:nvSpPr>
          <p:cNvPr id="17" name="Text Placeholder 16"/>
          <p:cNvSpPr>
            <a:spLocks noGrp="1"/>
          </p:cNvSpPr>
          <p:nvPr>
            <p:ph type="body" sz="quarter" idx="10" hasCustomPrompt="1"/>
          </p:nvPr>
        </p:nvSpPr>
        <p:spPr>
          <a:xfrm>
            <a:off x="458862" y="1924842"/>
            <a:ext cx="4471173" cy="784830"/>
          </a:xfrm>
        </p:spPr>
        <p:txBody>
          <a:bodyPr wrap="square"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Additional information if necessary.</a:t>
            </a:r>
          </a:p>
        </p:txBody>
      </p:sp>
    </p:spTree>
    <p:extLst>
      <p:ext uri="{BB962C8B-B14F-4D97-AF65-F5344CB8AC3E}">
        <p14:creationId xmlns:p14="http://schemas.microsoft.com/office/powerpoint/2010/main" val="11468402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990308" y="6193618"/>
            <a:ext cx="2743200" cy="365125"/>
          </a:xfrm>
          <a:prstGeom prst="rect">
            <a:avLst/>
          </a:prstGeom>
        </p:spPr>
        <p:txBody>
          <a:bodyPr/>
          <a:lstStyle/>
          <a:p>
            <a:fld id="{017ED8CA-143E-8B40-B3C8-0174DDF149EE}" type="slidenum">
              <a:rPr lang="en-US" smtClean="0">
                <a:solidFill>
                  <a:srgbClr val="1E1E1E"/>
                </a:solidFill>
              </a:rPr>
              <a:pPr/>
              <a:t>‹#›</a:t>
            </a:fld>
            <a:endParaRPr lang="en-US" dirty="0">
              <a:solidFill>
                <a:srgbClr val="1E1E1E"/>
              </a:solidFill>
            </a:endParaRPr>
          </a:p>
        </p:txBody>
      </p:sp>
      <p:sp>
        <p:nvSpPr>
          <p:cNvPr id="15" name="Text Placeholder 14"/>
          <p:cNvSpPr>
            <a:spLocks noGrp="1"/>
          </p:cNvSpPr>
          <p:nvPr>
            <p:ph type="body" sz="quarter" idx="13" hasCustomPrompt="1"/>
          </p:nvPr>
        </p:nvSpPr>
        <p:spPr>
          <a:xfrm>
            <a:off x="466725" y="1446928"/>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9"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715800325"/>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Title">
    <p:spTree>
      <p:nvGrpSpPr>
        <p:cNvPr id="1" name=""/>
        <p:cNvGrpSpPr/>
        <p:nvPr/>
      </p:nvGrpSpPr>
      <p:grpSpPr>
        <a:xfrm>
          <a:off x="0" y="0"/>
          <a:ext cx="0" cy="0"/>
          <a:chOff x="0" y="0"/>
          <a:chExt cx="0" cy="0"/>
        </a:xfrm>
      </p:grpSpPr>
      <p:pic>
        <p:nvPicPr>
          <p:cNvPr id="5" name="Picture 4" descr="FullOpacNew.png"/>
          <p:cNvPicPr>
            <a:picLocks noChangeAspect="1"/>
          </p:cNvPicPr>
          <p:nvPr userDrawn="1"/>
        </p:nvPicPr>
        <p:blipFill rotWithShape="1">
          <a:blip r:embed="rId2">
            <a:extLst>
              <a:ext uri="{28A0092B-C50C-407E-A947-70E740481C1C}">
                <a14:useLocalDpi xmlns:a14="http://schemas.microsoft.com/office/drawing/2010/main" val="0"/>
              </a:ext>
            </a:extLst>
          </a:blip>
          <a:srcRect r="57639"/>
          <a:stretch/>
        </p:blipFill>
        <p:spPr>
          <a:xfrm>
            <a:off x="0" y="0"/>
            <a:ext cx="5164667" cy="6858000"/>
          </a:xfrm>
          <a:prstGeom prst="rect">
            <a:avLst/>
          </a:prstGeom>
        </p:spPr>
      </p:pic>
      <p:sp>
        <p:nvSpPr>
          <p:cNvPr id="19" name="Content Placeholder 3"/>
          <p:cNvSpPr>
            <a:spLocks noGrp="1"/>
          </p:cNvSpPr>
          <p:nvPr>
            <p:ph sz="half" idx="2"/>
          </p:nvPr>
        </p:nvSpPr>
        <p:spPr>
          <a:xfrm>
            <a:off x="804226" y="1397000"/>
            <a:ext cx="10354841" cy="4675515"/>
          </a:xfrm>
          <a:prstGeom prst="rect">
            <a:avLst/>
          </a:prstGeom>
        </p:spPr>
        <p:txBody>
          <a:bodyPr>
            <a:normAutofit/>
          </a:bodyPr>
          <a:lstStyle>
            <a:lvl1pPr marL="380990" indent="-380990">
              <a:spcBef>
                <a:spcPts val="2133"/>
              </a:spcBef>
              <a:buClr>
                <a:srgbClr val="0065A4"/>
              </a:buClr>
              <a:buSzPct val="80000"/>
              <a:buFont typeface="Lucida Grande"/>
              <a:buChar char="►"/>
              <a:defRPr sz="2100">
                <a:latin typeface="Arial"/>
                <a:cs typeface="Arial"/>
              </a:defRPr>
            </a:lvl1pPr>
            <a:lvl2pPr marL="761981" indent="-372524">
              <a:spcBef>
                <a:spcPts val="2133"/>
              </a:spcBef>
              <a:buClr>
                <a:srgbClr val="0065A4"/>
              </a:buClr>
              <a:buSzPct val="60000"/>
              <a:buFont typeface="Lucida Grande"/>
              <a:buChar char="►"/>
              <a:defRPr sz="2100">
                <a:latin typeface="Arial"/>
                <a:cs typeface="Arial"/>
              </a:defRPr>
            </a:lvl2pPr>
            <a:lvl3pPr marL="1066773" indent="-304792">
              <a:spcBef>
                <a:spcPts val="2133"/>
              </a:spcBef>
              <a:buClr>
                <a:srgbClr val="0065A4"/>
              </a:buClr>
              <a:buSzPct val="60000"/>
              <a:buFont typeface="Lucida Grande"/>
              <a:buChar char="►"/>
              <a:defRPr sz="2100">
                <a:latin typeface="Arial"/>
                <a:cs typeface="Arial"/>
              </a:defRPr>
            </a:lvl3pPr>
            <a:lvl4pPr marL="1456230" indent="-389457">
              <a:spcBef>
                <a:spcPts val="2133"/>
              </a:spcBef>
              <a:buClr>
                <a:srgbClr val="0065A4"/>
              </a:buClr>
              <a:buSzPct val="60000"/>
              <a:buFont typeface="Lucida Grande"/>
              <a:buChar char="►"/>
              <a:defRPr sz="2100">
                <a:latin typeface="Arial"/>
                <a:cs typeface="Arial"/>
              </a:defRPr>
            </a:lvl4pPr>
            <a:lvl5pPr marL="1828754" indent="-372524">
              <a:spcBef>
                <a:spcPts val="2133"/>
              </a:spcBef>
              <a:buClr>
                <a:srgbClr val="0065A4"/>
              </a:buClr>
              <a:buSzPct val="60000"/>
              <a:buFont typeface="Lucida Grande"/>
              <a:buChar char="►"/>
              <a:defRPr sz="2100">
                <a:latin typeface="Arial"/>
                <a:cs typeface="Arial"/>
              </a:defRPr>
            </a:lvl5pPr>
            <a:lvl6pPr>
              <a:defRPr sz="2100"/>
            </a:lvl6pPr>
            <a:lvl7pPr>
              <a:defRPr sz="2100"/>
            </a:lvl7pPr>
            <a:lvl8pPr>
              <a:defRPr sz="2100"/>
            </a:lvl8pPr>
            <a:lvl9pPr>
              <a:defRPr sz="2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lide Number Placeholder 6"/>
          <p:cNvSpPr>
            <a:spLocks noGrp="1"/>
          </p:cNvSpPr>
          <p:nvPr>
            <p:ph type="sldNum" sz="quarter" idx="12"/>
          </p:nvPr>
        </p:nvSpPr>
        <p:spPr>
          <a:xfrm>
            <a:off x="804224" y="6218622"/>
            <a:ext cx="2844800" cy="365125"/>
          </a:xfrm>
          <a:prstGeom prst="rect">
            <a:avLst/>
          </a:prstGeom>
        </p:spPr>
        <p:txBody>
          <a:bodyPr lIns="121917" tIns="60958" rIns="121917" bIns="60958" anchor="b" anchorCtr="0"/>
          <a:lstStyle>
            <a:lvl1pPr>
              <a:defRPr sz="1600">
                <a:solidFill>
                  <a:srgbClr val="0065A4"/>
                </a:solidFill>
                <a:latin typeface="Arial"/>
              </a:defRPr>
            </a:lvl1pPr>
          </a:lstStyle>
          <a:p>
            <a:fld id="{DF625FB1-CAA2-1745-BF48-B99B069FDFDF}" type="slidenum">
              <a:rPr lang="en-US" smtClean="0"/>
              <a:pPr/>
              <a:t>‹#›</a:t>
            </a:fld>
            <a:endParaRPr lang="en-US" dirty="0"/>
          </a:p>
        </p:txBody>
      </p:sp>
      <p:sp>
        <p:nvSpPr>
          <p:cNvPr id="9" name="Title 1"/>
          <p:cNvSpPr>
            <a:spLocks noGrp="1"/>
          </p:cNvSpPr>
          <p:nvPr>
            <p:ph type="title"/>
          </p:nvPr>
        </p:nvSpPr>
        <p:spPr>
          <a:xfrm>
            <a:off x="804224" y="0"/>
            <a:ext cx="10354843" cy="1003301"/>
          </a:xfrm>
          <a:prstGeom prst="rect">
            <a:avLst/>
          </a:prstGeom>
          <a:ln>
            <a:noFill/>
          </a:ln>
        </p:spPr>
        <p:txBody>
          <a:bodyPr bIns="0" anchor="b" anchorCtr="0">
            <a:normAutofit/>
          </a:bodyPr>
          <a:lstStyle>
            <a:lvl1pPr algn="l">
              <a:defRPr sz="4300" b="1">
                <a:solidFill>
                  <a:srgbClr val="0065A4"/>
                </a:solidFill>
                <a:latin typeface="Arial"/>
                <a:cs typeface="Arial"/>
              </a:defRPr>
            </a:lvl1pPr>
          </a:lstStyle>
          <a:p>
            <a:endParaRPr lang="en-US" dirty="0"/>
          </a:p>
        </p:txBody>
      </p:sp>
      <p:cxnSp>
        <p:nvCxnSpPr>
          <p:cNvPr id="4" name="Straight Connector 3"/>
          <p:cNvCxnSpPr/>
          <p:nvPr userDrawn="1"/>
        </p:nvCxnSpPr>
        <p:spPr>
          <a:xfrm>
            <a:off x="804224" y="1087359"/>
            <a:ext cx="10155053" cy="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8" name="Picture 7" descr="cbnew_blue_CMY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501" y="6231747"/>
            <a:ext cx="1963319" cy="313900"/>
          </a:xfrm>
          <a:prstGeom prst="rect">
            <a:avLst/>
          </a:prstGeom>
        </p:spPr>
      </p:pic>
    </p:spTree>
    <p:extLst>
      <p:ext uri="{BB962C8B-B14F-4D97-AF65-F5344CB8AC3E}">
        <p14:creationId xmlns:p14="http://schemas.microsoft.com/office/powerpoint/2010/main" val="42811624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with Image — 0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Blur/>
                    </a14:imgEffect>
                    <a14:imgEffect>
                      <a14:brightnessContrast contrast="-50000"/>
                    </a14:imgEffect>
                  </a14:imgLayer>
                </a14:imgProps>
              </a:ext>
              <a:ext uri="{28A0092B-C50C-407E-A947-70E740481C1C}">
                <a14:useLocalDpi xmlns:a14="http://schemas.microsoft.com/office/drawing/2010/main" val="0"/>
              </a:ext>
            </a:extLst>
          </a:blip>
          <a:stretch>
            <a:fillRect/>
          </a:stretch>
        </p:blipFill>
        <p:spPr>
          <a:xfrm>
            <a:off x="3048000" y="10823"/>
            <a:ext cx="9144000" cy="6847177"/>
          </a:xfrm>
          <a:prstGeom prst="rect">
            <a:avLst/>
          </a:prstGeom>
          <a:effectLst>
            <a:reflection endPos="0" dist="50800" dir="5400000" sy="-100000" algn="bl" rotWithShape="0"/>
          </a:effectLst>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4219696" cy="6858000"/>
          </a:xfrm>
          <a:prstGeom prst="rect">
            <a:avLst/>
          </a:prstGeom>
        </p:spPr>
      </p:pic>
      <p:sp>
        <p:nvSpPr>
          <p:cNvPr id="11" name="Title 4"/>
          <p:cNvSpPr>
            <a:spLocks noGrp="1"/>
          </p:cNvSpPr>
          <p:nvPr>
            <p:ph type="title"/>
          </p:nvPr>
        </p:nvSpPr>
        <p:spPr>
          <a:xfrm>
            <a:off x="7335930" y="2235912"/>
            <a:ext cx="4095976" cy="1280465"/>
          </a:xfrm>
          <a:prstGeom prst="rect">
            <a:avLst/>
          </a:prstGeom>
        </p:spPr>
        <p:txBody>
          <a:bodyPr anchor="b" anchorCtr="0">
            <a:normAutofit/>
          </a:bodyPr>
          <a:lstStyle>
            <a:lvl1pPr algn="l">
              <a:lnSpc>
                <a:spcPts val="3700"/>
              </a:lnSpc>
              <a:defRPr sz="3400" b="1" i="0">
                <a:solidFill>
                  <a:schemeClr val="tx1"/>
                </a:solidFill>
                <a:latin typeface=""/>
              </a:defRPr>
            </a:lvl1pPr>
          </a:lstStyle>
          <a:p>
            <a:r>
              <a:rPr lang="en-US" dirty="0"/>
              <a:t>Click to edit Master title style</a:t>
            </a:r>
          </a:p>
        </p:txBody>
      </p:sp>
      <p:sp>
        <p:nvSpPr>
          <p:cNvPr id="12" name="Text Placeholder 8"/>
          <p:cNvSpPr>
            <a:spLocks noGrp="1"/>
          </p:cNvSpPr>
          <p:nvPr>
            <p:ph type="body" sz="quarter" idx="10"/>
          </p:nvPr>
        </p:nvSpPr>
        <p:spPr>
          <a:xfrm>
            <a:off x="7335931" y="3604283"/>
            <a:ext cx="4095975" cy="550862"/>
          </a:xfrm>
          <a:prstGeom prst="rect">
            <a:avLst/>
          </a:prstGeom>
        </p:spPr>
        <p:txBody>
          <a:bodyPr>
            <a:normAutofit/>
          </a:bodyPr>
          <a:lstStyle>
            <a:lvl1pPr marL="0" indent="0">
              <a:buFontTx/>
              <a:buNone/>
              <a:defRPr sz="2000">
                <a:solidFill>
                  <a:schemeClr val="tx1"/>
                </a:solidFill>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1970013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 No Image">
    <p:spTree>
      <p:nvGrpSpPr>
        <p:cNvPr id="1" name=""/>
        <p:cNvGrpSpPr/>
        <p:nvPr/>
      </p:nvGrpSpPr>
      <p:grpSpPr>
        <a:xfrm>
          <a:off x="0" y="0"/>
          <a:ext cx="0" cy="0"/>
          <a:chOff x="0" y="0"/>
          <a:chExt cx="0" cy="0"/>
        </a:xfrm>
      </p:grpSpPr>
      <p:pic>
        <p:nvPicPr>
          <p:cNvPr id="3" name="Picture 2" descr="CB16029_PPTTemplates_TitleAndDividers_GREEN-0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8" name="Title 7"/>
          <p:cNvSpPr>
            <a:spLocks noGrp="1"/>
          </p:cNvSpPr>
          <p:nvPr>
            <p:ph type="title" hasCustomPrompt="1"/>
          </p:nvPr>
        </p:nvSpPr>
        <p:spPr>
          <a:xfrm>
            <a:off x="1452549" y="1929788"/>
            <a:ext cx="3733800" cy="1301895"/>
          </a:xfrm>
        </p:spPr>
        <p:txBody>
          <a:bodyPr lIns="0" tIns="137160" rIns="0" bIns="0" anchor="t" anchorCtr="0">
            <a:spAutoFit/>
          </a:bodyPr>
          <a:lstStyle>
            <a:lvl1pPr>
              <a:defRPr sz="4200">
                <a:solidFill>
                  <a:schemeClr val="tx1"/>
                </a:solidFill>
              </a:defRPr>
            </a:lvl1pPr>
          </a:lstStyle>
          <a:p>
            <a:r>
              <a:rPr lang="en-US" dirty="0"/>
              <a:t>Presentation Title</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dirty="0">
              <a:solidFill>
                <a:srgbClr val="FEDB00"/>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452776" y="3236828"/>
            <a:ext cx="3733800" cy="1061829"/>
          </a:xfrm>
        </p:spPr>
        <p:txBody>
          <a:bodyPr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22" name="Text Placeholder 21"/>
          <p:cNvSpPr>
            <a:spLocks noGrp="1"/>
          </p:cNvSpPr>
          <p:nvPr>
            <p:ph type="body" sz="quarter" idx="12" hasCustomPrompt="1"/>
          </p:nvPr>
        </p:nvSpPr>
        <p:spPr>
          <a:xfrm>
            <a:off x="1458686" y="4995272"/>
            <a:ext cx="3824287" cy="166199"/>
          </a:xfrm>
        </p:spPr>
        <p:txBody>
          <a:bodyPr lIns="0" tIns="0" rIns="0" bIns="0" anchor="b" anchorCtr="0">
            <a:spAutoFit/>
          </a:bodyPr>
          <a:lstStyle>
            <a:lvl1pPr marL="0" indent="0">
              <a:buNone/>
              <a:defRPr sz="1200">
                <a:solidFill>
                  <a:schemeClr val="tx1"/>
                </a:solidFill>
                <a:latin typeface="Roboto" charset="0"/>
                <a:ea typeface="Roboto" charset="0"/>
                <a:cs typeface="Roboto"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Date</a:t>
            </a:r>
          </a:p>
        </p:txBody>
      </p:sp>
    </p:spTree>
    <p:extLst>
      <p:ext uri="{BB962C8B-B14F-4D97-AF65-F5344CB8AC3E}">
        <p14:creationId xmlns:p14="http://schemas.microsoft.com/office/powerpoint/2010/main" val="18043639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Slide with Image — 0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8635" y="617802"/>
            <a:ext cx="4471173" cy="1301895"/>
          </a:xfrm>
        </p:spPr>
        <p:txBody>
          <a:bodyPr wrap="square" lIns="0" tIns="137160" rIns="0" bIns="0" anchor="t" anchorCtr="0">
            <a:spAutoFit/>
          </a:bodyPr>
          <a:lstStyle>
            <a:lvl1pPr>
              <a:defRPr sz="4200">
                <a:solidFill>
                  <a:schemeClr val="tx1"/>
                </a:solidFill>
              </a:defRPr>
            </a:lvl1pPr>
          </a:lstStyle>
          <a:p>
            <a:r>
              <a:rPr lang="en-US" dirty="0"/>
              <a:t>Thank</a:t>
            </a:r>
            <a:br>
              <a:rPr lang="en-US" dirty="0"/>
            </a:br>
            <a:r>
              <a:rPr lang="en-US" dirty="0"/>
              <a:t>You.</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dirty="0">
              <a:solidFill>
                <a:srgbClr val="FEDB00"/>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458862" y="1924842"/>
            <a:ext cx="4471173" cy="507831"/>
          </a:xfrm>
        </p:spPr>
        <p:txBody>
          <a:bodyPr wrap="square"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Additional information if necessary.</a:t>
            </a:r>
          </a:p>
        </p:txBody>
      </p:sp>
    </p:spTree>
    <p:extLst>
      <p:ext uri="{BB962C8B-B14F-4D97-AF65-F5344CB8AC3E}">
        <p14:creationId xmlns:p14="http://schemas.microsoft.com/office/powerpoint/2010/main" val="25508794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 Content Slide - Paragrap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1E9C267-FC72-D447-BF05-09A3351C68CB}" type="slidenum">
              <a:rPr lang="en-US" smtClean="0"/>
              <a:t>‹#›</a:t>
            </a:fld>
            <a:endParaRPr lang="en-US" dirty="0"/>
          </a:p>
        </p:txBody>
      </p:sp>
      <p:sp>
        <p:nvSpPr>
          <p:cNvPr id="7" name="Text Placeholder 14"/>
          <p:cNvSpPr>
            <a:spLocks noGrp="1"/>
          </p:cNvSpPr>
          <p:nvPr>
            <p:ph type="body" sz="quarter" idx="13" hasCustomPrompt="1"/>
          </p:nvPr>
        </p:nvSpPr>
        <p:spPr>
          <a:xfrm>
            <a:off x="466725" y="1149061"/>
            <a:ext cx="8704734" cy="477054"/>
          </a:xfrm>
          <a:prstGeom prst="rect">
            <a:avLst/>
          </a:prstGeom>
          <a:noFill/>
        </p:spPr>
        <p:txBody>
          <a:bodyPr wrap="square" lIns="0" tIns="228600" rIns="0" bIns="0">
            <a:spAutoFit/>
          </a:bodyPr>
          <a:lstStyle>
            <a:lvl1pPr marL="0" indent="0">
              <a:buNone/>
              <a:defRPr sz="1600" b="1">
                <a:solidFill>
                  <a:srgbClr val="006298"/>
                </a:solidFill>
                <a:latin typeface="Roboto Slab" charset="0"/>
                <a:ea typeface="Roboto Slab" charset="0"/>
                <a:cs typeface="Roboto Slab" charset="0"/>
              </a:defRPr>
            </a:lvl1pPr>
          </a:lstStyle>
          <a:p>
            <a:pPr lvl="0"/>
            <a:r>
              <a:rPr lang="en-US" dirty="0"/>
              <a:t>Subtitle goes here — align top of subtitle box with bottom of title box. </a:t>
            </a:r>
          </a:p>
        </p:txBody>
      </p:sp>
      <p:sp>
        <p:nvSpPr>
          <p:cNvPr id="8" name="Content Placeholder 2"/>
          <p:cNvSpPr>
            <a:spLocks noGrp="1"/>
          </p:cNvSpPr>
          <p:nvPr>
            <p:ph idx="14" hasCustomPrompt="1"/>
          </p:nvPr>
        </p:nvSpPr>
        <p:spPr>
          <a:xfrm>
            <a:off x="466725" y="1917290"/>
            <a:ext cx="4884018" cy="4185943"/>
          </a:xfrm>
          <a:prstGeom prst="rect">
            <a:avLst/>
          </a:prstGeom>
        </p:spPr>
        <p:txBody>
          <a:bodyPr lIns="0" tIns="228600" rIns="0" bIns="0"/>
          <a:lstStyle>
            <a:lvl1pPr marL="0" indent="0">
              <a:lnSpc>
                <a:spcPct val="100000"/>
              </a:lnSpc>
              <a:buClr>
                <a:schemeClr val="accent2"/>
              </a:buClr>
              <a:buFont typeface="Arial" charset="0"/>
              <a:buNone/>
              <a:defRPr sz="1600" baseline="0">
                <a:solidFill>
                  <a:srgbClr val="006298"/>
                </a:solidFill>
                <a:latin typeface="Roboto" charset="0"/>
                <a:ea typeface="Roboto" charset="0"/>
                <a:cs typeface="Roboto" charset="0"/>
              </a:defRPr>
            </a:lvl1pPr>
            <a:lvl2pPr marL="457200" indent="0">
              <a:buClr>
                <a:schemeClr val="accent2"/>
              </a:buClr>
              <a:buNone/>
              <a:defRPr sz="1600">
                <a:latin typeface="Roboto" charset="0"/>
                <a:ea typeface="Roboto" charset="0"/>
                <a:cs typeface="Roboto" charset="0"/>
              </a:defRPr>
            </a:lvl2pPr>
            <a:lvl3pPr marL="914400" indent="0">
              <a:buClr>
                <a:schemeClr val="accent2"/>
              </a:buClr>
              <a:buNone/>
              <a:defRPr sz="1600">
                <a:latin typeface="Roboto" charset="0"/>
                <a:ea typeface="Roboto" charset="0"/>
                <a:cs typeface="Roboto" charset="0"/>
              </a:defRPr>
            </a:lvl3pPr>
            <a:lvl4pPr marL="1371600" indent="0">
              <a:buClr>
                <a:schemeClr val="accent2"/>
              </a:buClr>
              <a:buNone/>
              <a:defRPr sz="1600">
                <a:latin typeface="Roboto" charset="0"/>
                <a:ea typeface="Roboto" charset="0"/>
                <a:cs typeface="Roboto" charset="0"/>
              </a:defRPr>
            </a:lvl4pPr>
            <a:lvl5pPr marL="1828800" indent="0">
              <a:buClr>
                <a:schemeClr val="accent2"/>
              </a:buClr>
              <a:buNone/>
              <a:defRPr sz="1600">
                <a:latin typeface="Roboto" charset="0"/>
                <a:ea typeface="Roboto" charset="0"/>
                <a:cs typeface="Roboto" charset="0"/>
              </a:defRPr>
            </a:lvl5pPr>
          </a:lstStyle>
          <a:p>
            <a:pPr lvl="0"/>
            <a:r>
              <a:rPr lang="en-US" dirty="0"/>
              <a:t>Paragraph describing content to the right. </a:t>
            </a:r>
          </a:p>
        </p:txBody>
      </p:sp>
      <p:sp>
        <p:nvSpPr>
          <p:cNvPr id="9" name="Content Placeholder 2"/>
          <p:cNvSpPr>
            <a:spLocks noGrp="1"/>
          </p:cNvSpPr>
          <p:nvPr>
            <p:ph idx="15"/>
          </p:nvPr>
        </p:nvSpPr>
        <p:spPr>
          <a:xfrm>
            <a:off x="5636830" y="1917290"/>
            <a:ext cx="6096678" cy="4185943"/>
          </a:xfrm>
          <a:prstGeom prst="rect">
            <a:avLst/>
          </a:prstGeom>
        </p:spPr>
        <p:txBody>
          <a:bodyPr lIns="0" tIns="228600" rIns="0" bIns="0"/>
          <a:lstStyle>
            <a:lvl1pPr marL="285750" indent="-285750">
              <a:buClr>
                <a:srgbClr val="006298"/>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p:txBody>
      </p:sp>
      <p:sp>
        <p:nvSpPr>
          <p:cNvPr id="10" name="Text Placeholder 23"/>
          <p:cNvSpPr>
            <a:spLocks noGrp="1"/>
          </p:cNvSpPr>
          <p:nvPr>
            <p:ph type="body" sz="quarter" idx="16"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dirty="0"/>
              <a:t>Title of slide goes here.</a:t>
            </a:r>
          </a:p>
        </p:txBody>
      </p:sp>
    </p:spTree>
    <p:extLst>
      <p:ext uri="{BB962C8B-B14F-4D97-AF65-F5344CB8AC3E}">
        <p14:creationId xmlns:p14="http://schemas.microsoft.com/office/powerpoint/2010/main" val="2376347617"/>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ontent Slide - Lis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1E9C267-FC72-D447-BF05-09A3351C68CB}" type="slidenum">
              <a:rPr lang="en-US" smtClean="0"/>
              <a:t>‹#›</a:t>
            </a:fld>
            <a:endParaRPr lang="en-US" dirty="0"/>
          </a:p>
        </p:txBody>
      </p:sp>
      <p:sp>
        <p:nvSpPr>
          <p:cNvPr id="4" name="Text Placeholder 14"/>
          <p:cNvSpPr>
            <a:spLocks noGrp="1"/>
          </p:cNvSpPr>
          <p:nvPr>
            <p:ph type="body" sz="quarter" idx="13" hasCustomPrompt="1"/>
          </p:nvPr>
        </p:nvSpPr>
        <p:spPr>
          <a:xfrm>
            <a:off x="466725" y="1149937"/>
            <a:ext cx="8704734" cy="477054"/>
          </a:xfrm>
          <a:prstGeom prst="rect">
            <a:avLst/>
          </a:prstGeom>
        </p:spPr>
        <p:txBody>
          <a:bodyPr wrap="square" lIns="0" tIns="228600" rIns="0" bIns="0">
            <a:spAutoFit/>
          </a:bodyPr>
          <a:lstStyle>
            <a:lvl1pPr marL="0" indent="0">
              <a:buNone/>
              <a:defRPr sz="1600" b="1">
                <a:solidFill>
                  <a:srgbClr val="006298"/>
                </a:solidFill>
                <a:latin typeface="Roboto Slab" charset="0"/>
                <a:ea typeface="Roboto Slab" charset="0"/>
                <a:cs typeface="Roboto Slab" charset="0"/>
              </a:defRPr>
            </a:lvl1pPr>
          </a:lstStyle>
          <a:p>
            <a:pPr lvl="0"/>
            <a:r>
              <a:rPr lang="en-US" dirty="0"/>
              <a:t>Subtitle goes here — align top of subtitle box with bottom of title box. </a:t>
            </a:r>
          </a:p>
        </p:txBody>
      </p:sp>
      <p:sp>
        <p:nvSpPr>
          <p:cNvPr id="5" name="Content Placeholder 2"/>
          <p:cNvSpPr>
            <a:spLocks noGrp="1"/>
          </p:cNvSpPr>
          <p:nvPr>
            <p:ph idx="1"/>
          </p:nvPr>
        </p:nvSpPr>
        <p:spPr>
          <a:xfrm>
            <a:off x="466725" y="1917290"/>
            <a:ext cx="4884018" cy="4185943"/>
          </a:xfrm>
          <a:prstGeom prst="rect">
            <a:avLst/>
          </a:prstGeom>
        </p:spPr>
        <p:txBody>
          <a:bodyPr lIns="0" tIns="228600" rIns="0" bIns="0"/>
          <a:lstStyle>
            <a:lvl1pPr marL="285750" indent="-285750">
              <a:buClr>
                <a:srgbClr val="006298"/>
              </a:buClr>
              <a:buFont typeface="Arial"/>
              <a:buChar char="•"/>
              <a:defRPr sz="1600">
                <a:latin typeface="Roboto" charset="0"/>
                <a:ea typeface="Roboto" charset="0"/>
                <a:cs typeface="Roboto" charset="0"/>
              </a:defRPr>
            </a:lvl1pPr>
            <a:lvl2pPr marL="742950" indent="-285750">
              <a:buClr>
                <a:srgbClr val="006298"/>
              </a:buClr>
              <a:buFont typeface="Arial"/>
              <a:buChar char="•"/>
              <a:defRPr sz="1600">
                <a:latin typeface="Roboto" charset="0"/>
                <a:ea typeface="Roboto" charset="0"/>
                <a:cs typeface="Roboto" charset="0"/>
              </a:defRPr>
            </a:lvl2pPr>
            <a:lvl3pPr marL="1200150" indent="-285750">
              <a:buClr>
                <a:srgbClr val="006298"/>
              </a:buClr>
              <a:buFont typeface="Arial"/>
              <a:buChar char="•"/>
              <a:defRPr sz="1600">
                <a:latin typeface="Roboto" charset="0"/>
                <a:ea typeface="Roboto" charset="0"/>
                <a:cs typeface="Roboto" charset="0"/>
              </a:defRPr>
            </a:lvl3pPr>
            <a:lvl4pPr marL="1657350" indent="-285750">
              <a:buClr>
                <a:srgbClr val="006298"/>
              </a:buClr>
              <a:buFont typeface="Arial"/>
              <a:buChar char="•"/>
              <a:defRPr sz="1600">
                <a:latin typeface="Roboto" charset="0"/>
                <a:ea typeface="Roboto" charset="0"/>
                <a:cs typeface="Roboto" charset="0"/>
              </a:defRPr>
            </a:lvl4pPr>
            <a:lvl5pPr marL="2114550" indent="-285750">
              <a:buClr>
                <a:srgbClr val="006298"/>
              </a:buClr>
              <a:buFont typeface="Arial"/>
              <a:buChar cha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4"/>
          </p:nvPr>
        </p:nvSpPr>
        <p:spPr>
          <a:xfrm>
            <a:off x="5636830" y="1917290"/>
            <a:ext cx="4884018" cy="4185943"/>
          </a:xfrm>
          <a:prstGeom prst="rect">
            <a:avLst/>
          </a:prstGeom>
        </p:spPr>
        <p:txBody>
          <a:bodyPr lIns="0" tIns="228600" rIns="0" bIns="0"/>
          <a:lstStyle>
            <a:lvl1pPr marL="285750" indent="-285750">
              <a:buClr>
                <a:srgbClr val="006298"/>
              </a:buClr>
              <a:buFont typeface="Arial"/>
              <a:buChar char="•"/>
              <a:defRPr sz="1600">
                <a:latin typeface="Roboto" charset="0"/>
                <a:ea typeface="Roboto" charset="0"/>
                <a:cs typeface="Roboto" charset="0"/>
              </a:defRPr>
            </a:lvl1pPr>
            <a:lvl2pPr marL="742950" indent="-285750">
              <a:buClr>
                <a:srgbClr val="006298"/>
              </a:buClr>
              <a:buFont typeface="Arial"/>
              <a:buChar char="•"/>
              <a:defRPr sz="1600">
                <a:latin typeface="Roboto" charset="0"/>
                <a:ea typeface="Roboto" charset="0"/>
                <a:cs typeface="Roboto" charset="0"/>
              </a:defRPr>
            </a:lvl2pPr>
            <a:lvl3pPr marL="1200150" indent="-285750">
              <a:buClr>
                <a:srgbClr val="006298"/>
              </a:buClr>
              <a:buFont typeface="Arial"/>
              <a:buChar char="•"/>
              <a:defRPr sz="1600">
                <a:latin typeface="Roboto" charset="0"/>
                <a:ea typeface="Roboto" charset="0"/>
                <a:cs typeface="Roboto" charset="0"/>
              </a:defRPr>
            </a:lvl3pPr>
            <a:lvl4pPr marL="1657350" indent="-285750">
              <a:buClr>
                <a:srgbClr val="006298"/>
              </a:buClr>
              <a:buFont typeface="Arial"/>
              <a:buChar char="•"/>
              <a:defRPr sz="1600">
                <a:latin typeface="Roboto" charset="0"/>
                <a:ea typeface="Roboto" charset="0"/>
                <a:cs typeface="Roboto" charset="0"/>
              </a:defRPr>
            </a:lvl4pPr>
            <a:lvl5pPr marL="2114550" indent="-285750">
              <a:buClr>
                <a:srgbClr val="006298"/>
              </a:buClr>
              <a:buFont typeface="Arial"/>
              <a:buChar cha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3"/>
          <p:cNvSpPr>
            <a:spLocks noGrp="1"/>
          </p:cNvSpPr>
          <p:nvPr>
            <p:ph type="body" sz="quarter" idx="15"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dirty="0"/>
              <a:t>Title of slide goes here.</a:t>
            </a:r>
          </a:p>
        </p:txBody>
      </p:sp>
    </p:spTree>
    <p:extLst>
      <p:ext uri="{BB962C8B-B14F-4D97-AF65-F5344CB8AC3E}">
        <p14:creationId xmlns:p14="http://schemas.microsoft.com/office/powerpoint/2010/main" val="3512624330"/>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5" name="Text Placeholder 14"/>
          <p:cNvSpPr>
            <a:spLocks noGrp="1"/>
          </p:cNvSpPr>
          <p:nvPr>
            <p:ph type="body" sz="quarter" idx="13" hasCustomPrompt="1"/>
          </p:nvPr>
        </p:nvSpPr>
        <p:spPr>
          <a:xfrm>
            <a:off x="466725" y="1446928"/>
            <a:ext cx="3741738"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dirty="0"/>
              <a:t>Subtitle goes here — align top of subtitle box with bottom of title box.</a:t>
            </a:r>
          </a:p>
        </p:txBody>
      </p:sp>
      <p:sp>
        <p:nvSpPr>
          <p:cNvPr id="9" name="Title 7"/>
          <p:cNvSpPr>
            <a:spLocks noGrp="1"/>
          </p:cNvSpPr>
          <p:nvPr>
            <p:ph type="title" hasCustomPrompt="1"/>
          </p:nvPr>
        </p:nvSpPr>
        <p:spPr>
          <a:xfrm>
            <a:off x="466726" y="555809"/>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dirty="0"/>
              <a:t>Title of slide</a:t>
            </a:r>
            <a:br>
              <a:rPr lang="en-US" dirty="0"/>
            </a:br>
            <a:r>
              <a:rPr lang="en-US" dirty="0"/>
              <a:t>goes here.</a:t>
            </a:r>
          </a:p>
        </p:txBody>
      </p:sp>
    </p:spTree>
    <p:extLst>
      <p:ext uri="{BB962C8B-B14F-4D97-AF65-F5344CB8AC3E}">
        <p14:creationId xmlns:p14="http://schemas.microsoft.com/office/powerpoint/2010/main" val="160166880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Title Slide — No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5"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1"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Verdana" charset="0"/>
                <a:ea typeface="Verdana" charset="0"/>
                <a:cs typeface="Verdana" charset="0"/>
              </a:defRPr>
            </a:lvl1pPr>
          </a:lstStyle>
          <a:p>
            <a:r>
              <a:rPr lang="en-US" dirty="0"/>
              <a:t>Divider, call-out, etc.</a:t>
            </a:r>
          </a:p>
        </p:txBody>
      </p:sp>
      <p:sp>
        <p:nvSpPr>
          <p:cNvPr id="12" name="Text Placeholder 16"/>
          <p:cNvSpPr>
            <a:spLocks noGrp="1"/>
          </p:cNvSpPr>
          <p:nvPr>
            <p:ph type="body" sz="quarter" idx="10" hasCustomPrompt="1"/>
          </p:nvPr>
        </p:nvSpPr>
        <p:spPr>
          <a:xfrm>
            <a:off x="1309084" y="3347862"/>
            <a:ext cx="4001193" cy="1061829"/>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Verdana" charset="0"/>
                <a:ea typeface="Verdana" charset="0"/>
                <a:cs typeface="Verdan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4" name="Rectangle 13"/>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Arial" charset="0"/>
            </a:endParaRPr>
          </a:p>
        </p:txBody>
      </p:sp>
    </p:spTree>
    <p:extLst>
      <p:ext uri="{BB962C8B-B14F-4D97-AF65-F5344CB8AC3E}">
        <p14:creationId xmlns:p14="http://schemas.microsoft.com/office/powerpoint/2010/main" val="835864760"/>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Tree>
    <p:extLst>
      <p:ext uri="{BB962C8B-B14F-4D97-AF65-F5344CB8AC3E}">
        <p14:creationId xmlns:p14="http://schemas.microsoft.com/office/powerpoint/2010/main" val="3548857158"/>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add text or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4396427"/>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9731380"/>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 Two Column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3356395"/>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 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3585056"/>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 Two Rows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1969529"/>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5448285"/>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dirty="0">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endParaRPr lang="en-US" dirty="0"/>
          </a:p>
        </p:txBody>
      </p:sp>
      <p:sp>
        <p:nvSpPr>
          <p:cNvPr id="18" name="Freeform 17"/>
          <p:cNvSpPr/>
          <p:nvPr/>
        </p:nvSpPr>
        <p:spPr>
          <a:xfrm>
            <a:off x="6067374" y="347530"/>
            <a:ext cx="5807244" cy="5811235"/>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dirty="0"/>
              <a:t>Insert Date Here</a:t>
            </a:r>
          </a:p>
        </p:txBody>
      </p:sp>
      <p:sp>
        <p:nvSpPr>
          <p:cNvPr id="47" name="Picture Placeholder 46"/>
          <p:cNvSpPr>
            <a:spLocks noGrp="1" noChangeAspect="1"/>
          </p:cNvSpPr>
          <p:nvPr>
            <p:ph type="pic" sz="quarter" idx="12" hasCustomPrompt="1"/>
          </p:nvPr>
        </p:nvSpPr>
        <p:spPr>
          <a:xfrm>
            <a:off x="6067374" y="340639"/>
            <a:ext cx="5807245" cy="5824934"/>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709" b="0" baseline="0">
                <a:solidFill>
                  <a:schemeClr val="tx1"/>
                </a:solidFill>
              </a:defRPr>
            </a:lvl1pPr>
          </a:lstStyle>
          <a:p>
            <a:r>
              <a:rPr lang="en-US" dirty="0"/>
              <a:t>Insert Brand Approved Picture for Cover</a:t>
            </a:r>
            <a:br>
              <a:rPr lang="en-US" dirty="0"/>
            </a:br>
            <a:r>
              <a:rPr lang="en-US" dirty="0"/>
              <a:t>(Square Pictures only)</a:t>
            </a:r>
          </a:p>
        </p:txBody>
      </p:sp>
      <p:sp>
        <p:nvSpPr>
          <p:cNvPr id="11" name="Text Placeholder 5"/>
          <p:cNvSpPr>
            <a:spLocks noGrp="1"/>
          </p:cNvSpPr>
          <p:nvPr>
            <p:ph type="body" sz="quarter" idx="13" hasCustomPrompt="1"/>
          </p:nvPr>
        </p:nvSpPr>
        <p:spPr>
          <a:xfrm>
            <a:off x="886252" y="892293"/>
            <a:ext cx="4251902" cy="429568"/>
          </a:xfrm>
        </p:spPr>
        <p:txBody>
          <a:bodyPr>
            <a:noAutofit/>
          </a:bodyPr>
          <a:lstStyle>
            <a:lvl1pPr marL="0" indent="0">
              <a:buNone/>
              <a:defRPr lang="en-US" sz="1519" b="0" i="0" smtClean="0">
                <a:solidFill>
                  <a:schemeClr val="tx2"/>
                </a:solidFill>
                <a:effectLst/>
              </a:defRPr>
            </a:lvl1pPr>
          </a:lstStyle>
          <a:p>
            <a:pPr lvl="0"/>
            <a:r>
              <a:rPr lang="en-US" b="0" i="0" dirty="0">
                <a:solidFill>
                  <a:srgbClr val="202124"/>
                </a:solidFill>
                <a:effectLst/>
                <a:latin typeface="Roboto" panose="02000000000000000000" pitchFamily="2" charset="0"/>
              </a:rPr>
              <a:t>Copy, paste and align top left of chosen program logo to this placeholder</a:t>
            </a:r>
            <a:endParaRPr lang="en-US" dirty="0"/>
          </a:p>
        </p:txBody>
      </p:sp>
    </p:spTree>
    <p:custDataLst>
      <p:tags r:id="rId1"/>
    </p:custDataLst>
    <p:extLst>
      <p:ext uri="{BB962C8B-B14F-4D97-AF65-F5344CB8AC3E}">
        <p14:creationId xmlns:p14="http://schemas.microsoft.com/office/powerpoint/2010/main" val="194604139"/>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userDrawn="1"/>
        </p:nvSpPr>
        <p:spPr>
          <a:xfrm>
            <a:off x="1790485" y="589036"/>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dirty="0">
              <a:solidFill>
                <a:schemeClr val="tx2"/>
              </a:solidFill>
              <a:latin typeface="+mj-lt"/>
            </a:endParaRPr>
          </a:p>
        </p:txBody>
      </p:sp>
      <p:sp>
        <p:nvSpPr>
          <p:cNvPr id="3" name="Title 1"/>
          <p:cNvSpPr>
            <a:spLocks noGrp="1"/>
          </p:cNvSpPr>
          <p:nvPr>
            <p:ph type="ctrTitle" hasCustomPrompt="1"/>
          </p:nvPr>
        </p:nvSpPr>
        <p:spPr>
          <a:xfrm>
            <a:off x="2353330" y="877834"/>
            <a:ext cx="8241507" cy="1562892"/>
          </a:xfrm>
          <a:prstGeom prst="rect">
            <a:avLst/>
          </a:prstGeom>
        </p:spPr>
        <p:txBody>
          <a:bodyPr lIns="0" tIns="45720" rIns="0" bIns="45720" anchor="t" anchorCtr="0">
            <a:noAutofit/>
          </a:bodyPr>
          <a:lstStyle>
            <a:lvl1pPr algn="l">
              <a:defRPr sz="5127" b="1" baseline="0">
                <a:solidFill>
                  <a:schemeClr val="accent3"/>
                </a:solidFill>
              </a:defRPr>
            </a:lvl1pPr>
          </a:lstStyle>
          <a:p>
            <a:r>
              <a:rPr lang="en-US" dirty="0"/>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8" b="0">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dirty="0"/>
              <a:t>Click to add subtitle</a:t>
            </a:r>
          </a:p>
        </p:txBody>
      </p:sp>
      <p:sp>
        <p:nvSpPr>
          <p:cNvPr id="5" name="Text Placeholder 35"/>
          <p:cNvSpPr>
            <a:spLocks noGrp="1"/>
          </p:cNvSpPr>
          <p:nvPr>
            <p:ph type="body" sz="quarter" idx="11" hasCustomPrompt="1"/>
          </p:nvPr>
        </p:nvSpPr>
        <p:spPr>
          <a:xfrm>
            <a:off x="10215964" y="6152322"/>
            <a:ext cx="1452402" cy="301677"/>
          </a:xfrm>
        </p:spPr>
        <p:txBody>
          <a:bodyPr lIns="0" tIns="0" rIns="0" bIns="0" anchor="b">
            <a:noAutofit/>
          </a:bodyPr>
          <a:lstStyle>
            <a:lvl1pPr marL="0" indent="0" algn="r">
              <a:buNone/>
              <a:defRPr sz="1329">
                <a:solidFill>
                  <a:schemeClr val="accent3"/>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dirty="0"/>
              <a:t>Insert Date Here</a:t>
            </a:r>
          </a:p>
        </p:txBody>
      </p:sp>
      <p:sp>
        <p:nvSpPr>
          <p:cNvPr id="17" name="Text Placeholder 35"/>
          <p:cNvSpPr>
            <a:spLocks noGrp="1"/>
          </p:cNvSpPr>
          <p:nvPr>
            <p:ph type="body" sz="quarter" idx="12" hasCustomPrompt="1"/>
          </p:nvPr>
        </p:nvSpPr>
        <p:spPr>
          <a:xfrm>
            <a:off x="242356" y="6152322"/>
            <a:ext cx="1452402" cy="301677"/>
          </a:xfrm>
        </p:spPr>
        <p:txBody>
          <a:bodyPr lIns="0" tIns="0" rIns="0" bIns="0" anchor="b">
            <a:noAutofit/>
          </a:bodyPr>
          <a:lstStyle>
            <a:lvl1pPr marL="0" indent="0" algn="l">
              <a:buNone/>
              <a:defRPr sz="1329">
                <a:solidFill>
                  <a:schemeClr val="tx2"/>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dirty="0"/>
              <a:t>Add presenter</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790485" cy="589035"/>
          </a:xfrm>
          <a:prstGeom prst="rect">
            <a:avLst/>
          </a:prstGeom>
        </p:spPr>
      </p:pic>
    </p:spTree>
    <p:custDataLst>
      <p:tags r:id="rId1"/>
    </p:custDataLst>
    <p:extLst>
      <p:ext uri="{BB962C8B-B14F-4D97-AF65-F5344CB8AC3E}">
        <p14:creationId xmlns:p14="http://schemas.microsoft.com/office/powerpoint/2010/main" val="2664357003"/>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custDataLst>
      <p:tags r:id="rId1"/>
    </p:custDataLst>
    <p:extLst>
      <p:ext uri="{BB962C8B-B14F-4D97-AF65-F5344CB8AC3E}">
        <p14:creationId xmlns:p14="http://schemas.microsoft.com/office/powerpoint/2010/main" val="1303599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Title Slide — No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5"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1"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Verdana" charset="0"/>
                <a:ea typeface="Verdana" charset="0"/>
                <a:cs typeface="Verdana" charset="0"/>
              </a:defRPr>
            </a:lvl1pPr>
          </a:lstStyle>
          <a:p>
            <a:r>
              <a:rPr lang="en-US" dirty="0"/>
              <a:t>Divider, call-out, etc.</a:t>
            </a:r>
          </a:p>
        </p:txBody>
      </p:sp>
      <p:sp>
        <p:nvSpPr>
          <p:cNvPr id="12" name="Text Placeholder 16"/>
          <p:cNvSpPr>
            <a:spLocks noGrp="1"/>
          </p:cNvSpPr>
          <p:nvPr>
            <p:ph type="body" sz="quarter" idx="10" hasCustomPrompt="1"/>
          </p:nvPr>
        </p:nvSpPr>
        <p:spPr>
          <a:xfrm>
            <a:off x="1309084" y="3347862"/>
            <a:ext cx="4001193" cy="1061829"/>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Verdana" charset="0"/>
                <a:ea typeface="Verdana" charset="0"/>
                <a:cs typeface="Verdan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4" name="Rectangle 13"/>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Arial" charset="0"/>
            </a:endParaRPr>
          </a:p>
        </p:txBody>
      </p:sp>
    </p:spTree>
    <p:extLst>
      <p:ext uri="{BB962C8B-B14F-4D97-AF65-F5344CB8AC3E}">
        <p14:creationId xmlns:p14="http://schemas.microsoft.com/office/powerpoint/2010/main" val="1540214993"/>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4" name="Rectangle 3"/>
          <p:cNvSpPr/>
          <p:nvPr/>
        </p:nvSpPr>
        <p:spPr>
          <a:xfrm>
            <a:off x="356460" y="1167549"/>
            <a:ext cx="1147908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dirty="0"/>
          </a:p>
        </p:txBody>
      </p:sp>
      <p:sp>
        <p:nvSpPr>
          <p:cNvPr id="3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40" name="Straight Connector 39"/>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390936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with a slidebar option">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7661" y="6363469"/>
            <a:ext cx="1264628" cy="217044"/>
          </a:xfrm>
          <a:prstGeom prst="rect">
            <a:avLst/>
          </a:prstGeom>
        </p:spPr>
      </p:pic>
      <p:sp>
        <p:nvSpPr>
          <p:cNvPr id="9" name="Slide title"/>
          <p:cNvSpPr>
            <a:spLocks noGrp="1" noChangeArrowheads="1"/>
          </p:cNvSpPr>
          <p:nvPr>
            <p:ph type="title"/>
          </p:nvPr>
        </p:nvSpPr>
        <p:spPr bwMode="gray">
          <a:xfrm>
            <a:off x="2117661"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2117661" y="440320"/>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96393882"/>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at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810180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Highlight Are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573426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ata Right">
    <p:spTree>
      <p:nvGrpSpPr>
        <p:cNvPr id="1" name=""/>
        <p:cNvGrpSpPr/>
        <p:nvPr/>
      </p:nvGrpSpPr>
      <p:grpSpPr>
        <a:xfrm>
          <a:off x="0" y="0"/>
          <a:ext cx="0" cy="0"/>
          <a:chOff x="0" y="0"/>
          <a:chExt cx="0" cy="0"/>
        </a:xfrm>
      </p:grpSpPr>
      <p:cxnSp>
        <p:nvCxnSpPr>
          <p:cNvPr id="11" name="Straight Connector 10"/>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63333" y="0"/>
            <a:ext cx="5628667"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0"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23" name="Straight Connector 22"/>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3243"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custDataLst>
      <p:tags r:id="rId1"/>
    </p:custDataLst>
    <p:extLst>
      <p:ext uri="{BB962C8B-B14F-4D97-AF65-F5344CB8AC3E}">
        <p14:creationId xmlns:p14="http://schemas.microsoft.com/office/powerpoint/2010/main" val="18456681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Highlight Area Right">
    <p:spTree>
      <p:nvGrpSpPr>
        <p:cNvPr id="1" name=""/>
        <p:cNvGrpSpPr/>
        <p:nvPr/>
      </p:nvGrpSpPr>
      <p:grpSpPr>
        <a:xfrm>
          <a:off x="0" y="0"/>
          <a:ext cx="0" cy="0"/>
          <a:chOff x="0" y="0"/>
          <a:chExt cx="0" cy="0"/>
        </a:xfrm>
      </p:grpSpPr>
      <p:sp>
        <p:nvSpPr>
          <p:cNvPr id="12" name="Rectangle 11"/>
          <p:cNvSpPr/>
          <p:nvPr/>
        </p:nvSpPr>
        <p:spPr>
          <a:xfrm>
            <a:off x="6563333" y="0"/>
            <a:ext cx="5628667"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6"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29" name="Straight Connector 28"/>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72974" y="432879"/>
            <a:ext cx="5862034"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703378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52924" y="408560"/>
            <a:ext cx="11286153" cy="6100454"/>
          </a:xfrm>
        </p:spPr>
        <p:txBody>
          <a:bodyPr anchor="ctr">
            <a:normAutofit/>
          </a:bodyPr>
          <a:lstStyle>
            <a:lvl1pPr marL="0" indent="0" algn="ctr">
              <a:buNone/>
              <a:defRPr sz="1899" b="1" baseline="0">
                <a:solidFill>
                  <a:schemeClr val="bg2"/>
                </a:solidFill>
              </a:defRPr>
            </a:lvl1pPr>
          </a:lstStyle>
          <a:p>
            <a:r>
              <a:rPr lang="en-US" dirty="0"/>
              <a:t>Insert Full Background Photo Photo To Highlight a Key Message</a:t>
            </a:r>
          </a:p>
        </p:txBody>
      </p:sp>
      <p:sp>
        <p:nvSpPr>
          <p:cNvPr id="5" name="Slide title"/>
          <p:cNvSpPr>
            <a:spLocks noGrp="1" noChangeArrowheads="1"/>
          </p:cNvSpPr>
          <p:nvPr>
            <p:ph type="title" hasCustomPrompt="1"/>
          </p:nvPr>
        </p:nvSpPr>
        <p:spPr bwMode="gray">
          <a:xfrm>
            <a:off x="749371" y="699913"/>
            <a:ext cx="5819868" cy="391852"/>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a:solidFill>
                  <a:schemeClr val="tx2"/>
                </a:solidFill>
              </a:defRPr>
            </a:lvl1pPr>
          </a:lstStyle>
          <a:p>
            <a:pPr lvl="0"/>
            <a:r>
              <a:rPr lang="en-CA" noProof="1"/>
              <a:t>This is a title</a:t>
            </a:r>
          </a:p>
        </p:txBody>
      </p:sp>
      <p:cxnSp>
        <p:nvCxnSpPr>
          <p:cNvPr id="6" name="Straight Connector 5"/>
          <p:cNvCxnSpPr/>
          <p:nvPr userDrawn="1"/>
        </p:nvCxnSpPr>
        <p:spPr>
          <a:xfrm>
            <a:off x="452924" y="432879"/>
            <a:ext cx="1128615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006847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Quote with Full Slide BG">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72305" y="175390"/>
            <a:ext cx="11847391" cy="6507219"/>
          </a:xfrm>
          <a:prstGeom prst="rect">
            <a:avLst/>
          </a:prstGeom>
          <a:solidFill>
            <a:schemeClr val="accent3">
              <a:alpha val="67000"/>
            </a:schemeClr>
          </a:solidFill>
        </p:spPr>
        <p:txBody>
          <a:bodyPr lIns="1920240" tIns="182880" rIns="1920240" bIns="182880" anchor="ctr" anchorCtr="0">
            <a:noAutofit/>
          </a:bodyPr>
          <a:lstStyle>
            <a:lvl1pPr algn="ctr">
              <a:defRPr sz="3038" b="0">
                <a:solidFill>
                  <a:schemeClr val="tx2"/>
                </a:solidFill>
              </a:defRPr>
            </a:lvl1pPr>
          </a:lstStyle>
          <a:p>
            <a:r>
              <a:rPr lang="en-US" dirty="0"/>
              <a:t>This is a sample quote to draw help make a point based on what people are saying</a:t>
            </a:r>
            <a:br>
              <a:rPr lang="en-US" dirty="0"/>
            </a:br>
            <a:r>
              <a:rPr lang="en-US" dirty="0"/>
              <a:t>(Use Format Background to Change Picture)</a:t>
            </a:r>
          </a:p>
        </p:txBody>
      </p:sp>
      <p:sp>
        <p:nvSpPr>
          <p:cNvPr id="6"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dirty="0">
                <a:solidFill>
                  <a:schemeClr val="tx2"/>
                </a:solidFill>
              </a:rPr>
              <a:t>Brianna Sullivan</a:t>
            </a:r>
          </a:p>
        </p:txBody>
      </p:sp>
      <p:sp>
        <p:nvSpPr>
          <p:cNvPr id="4" name="Freeform 3">
            <a:extLst>
              <a:ext uri="{FF2B5EF4-FFF2-40B4-BE49-F238E27FC236}">
                <a16:creationId xmlns:a16="http://schemas.microsoft.com/office/drawing/2014/main" id="{8E8A6A2C-8C88-3241-8B6A-AC170FE03852}"/>
              </a:ext>
            </a:extLst>
          </p:cNvPr>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dirty="0">
              <a:solidFill>
                <a:schemeClr val="tx2"/>
              </a:solidFill>
              <a:latin typeface="+mj-lt"/>
            </a:endParaRPr>
          </a:p>
        </p:txBody>
      </p:sp>
    </p:spTree>
    <p:custDataLst>
      <p:tags r:id="rId1"/>
    </p:custDataLst>
    <p:extLst>
      <p:ext uri="{BB962C8B-B14F-4D97-AF65-F5344CB8AC3E}">
        <p14:creationId xmlns:p14="http://schemas.microsoft.com/office/powerpoint/2010/main" val="9907090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634537"/>
            <a:ext cx="12192000" cy="3588923"/>
          </a:xfrm>
          <a:prstGeom prst="rect">
            <a:avLst/>
          </a:prstGeom>
        </p:spPr>
        <p:txBody>
          <a:bodyPr lIns="1920240" tIns="45720" rIns="1920240" bIns="45720" anchor="ctr" anchorCtr="0">
            <a:noAutofit/>
          </a:bodyPr>
          <a:lstStyle>
            <a:lvl1pPr algn="ctr">
              <a:defRPr sz="4367" b="0">
                <a:solidFill>
                  <a:schemeClr val="tx2"/>
                </a:solidFill>
              </a:defRPr>
            </a:lvl1pPr>
          </a:lstStyle>
          <a:p>
            <a:r>
              <a:rPr lang="en-US" dirty="0"/>
              <a:t>This is a sample quote to draw help make a point based on what people are saying</a:t>
            </a:r>
          </a:p>
        </p:txBody>
      </p:sp>
      <p:grpSp>
        <p:nvGrpSpPr>
          <p:cNvPr id="35" name="Group 34"/>
          <p:cNvGrpSpPr/>
          <p:nvPr/>
        </p:nvGrpSpPr>
        <p:grpSpPr>
          <a:xfrm>
            <a:off x="1489823" y="1925777"/>
            <a:ext cx="1475292" cy="1150358"/>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grpSp>
        <p:nvGrpSpPr>
          <p:cNvPr id="19" name="Group 18"/>
          <p:cNvGrpSpPr/>
          <p:nvPr/>
        </p:nvGrpSpPr>
        <p:grpSpPr>
          <a:xfrm rot="10800000">
            <a:off x="9226823" y="2048551"/>
            <a:ext cx="1475292" cy="1150358"/>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sp>
        <p:nvSpPr>
          <p:cNvPr id="28"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dirty="0">
                <a:solidFill>
                  <a:schemeClr val="tx2"/>
                </a:solidFill>
              </a:rPr>
              <a:t>Brianna Sullivan</a:t>
            </a:r>
          </a:p>
        </p:txBody>
      </p:sp>
      <p:sp>
        <p:nvSpPr>
          <p:cNvPr id="27" name="Freeform 26"/>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dirty="0">
              <a:solidFill>
                <a:schemeClr val="tx2"/>
              </a:solidFill>
              <a:latin typeface="+mj-lt"/>
            </a:endParaRPr>
          </a:p>
        </p:txBody>
      </p:sp>
    </p:spTree>
    <p:custDataLst>
      <p:tags r:id="rId1"/>
    </p:custDataLst>
    <p:extLst>
      <p:ext uri="{BB962C8B-B14F-4D97-AF65-F5344CB8AC3E}">
        <p14:creationId xmlns:p14="http://schemas.microsoft.com/office/powerpoint/2010/main" val="2775763297"/>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9258" y="2952883"/>
            <a:ext cx="4556067" cy="589709"/>
          </a:xfrm>
          <a:prstGeom prst="rect">
            <a:avLst/>
          </a:prstGeom>
        </p:spPr>
        <p:txBody>
          <a:bodyPr lIns="0" tIns="45720" rIns="0" bIns="45720" anchor="ctr" anchorCtr="0">
            <a:noAutofit/>
          </a:bodyPr>
          <a:lstStyle>
            <a:lvl1pPr algn="ctr">
              <a:defRPr sz="5696" b="0">
                <a:solidFill>
                  <a:schemeClr val="accent2"/>
                </a:solidFill>
              </a:defRPr>
            </a:lvl1pPr>
          </a:lstStyle>
          <a:p>
            <a:r>
              <a:rPr lang="en-US" dirty="0"/>
              <a:t>Thank you</a:t>
            </a:r>
          </a:p>
        </p:txBody>
      </p:sp>
      <p:pic>
        <p:nvPicPr>
          <p:cNvPr id="10" name="Picture 9"/>
          <p:cNvPicPr>
            <a:picLocks noChangeAspect="1"/>
          </p:cNvPicPr>
          <p:nvPr/>
        </p:nvPicPr>
        <p:blipFill>
          <a:blip r:embed="rId3"/>
          <a:stretch>
            <a:fillRect/>
          </a:stretch>
        </p:blipFill>
        <p:spPr>
          <a:xfrm>
            <a:off x="5198824" y="5907150"/>
            <a:ext cx="1794353" cy="322067"/>
          </a:xfrm>
          <a:prstGeom prst="rect">
            <a:avLst/>
          </a:prstGeom>
        </p:spPr>
      </p:pic>
    </p:spTree>
    <p:custDataLst>
      <p:tags r:id="rId1"/>
    </p:custDataLst>
    <p:extLst>
      <p:ext uri="{BB962C8B-B14F-4D97-AF65-F5344CB8AC3E}">
        <p14:creationId xmlns:p14="http://schemas.microsoft.com/office/powerpoint/2010/main" val="2711077065"/>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Title Slide — No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5"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1"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Verdana" charset="0"/>
                <a:ea typeface="Verdana" charset="0"/>
                <a:cs typeface="Verdana" charset="0"/>
              </a:defRPr>
            </a:lvl1pPr>
          </a:lstStyle>
          <a:p>
            <a:r>
              <a:rPr lang="en-US" dirty="0"/>
              <a:t>Divider, call-out, etc.</a:t>
            </a:r>
          </a:p>
        </p:txBody>
      </p:sp>
      <p:sp>
        <p:nvSpPr>
          <p:cNvPr id="12" name="Text Placeholder 16"/>
          <p:cNvSpPr>
            <a:spLocks noGrp="1"/>
          </p:cNvSpPr>
          <p:nvPr>
            <p:ph type="body" sz="quarter" idx="10" hasCustomPrompt="1"/>
          </p:nvPr>
        </p:nvSpPr>
        <p:spPr>
          <a:xfrm>
            <a:off x="1309084" y="3347862"/>
            <a:ext cx="4001193" cy="1061829"/>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Verdana" charset="0"/>
                <a:ea typeface="Verdana" charset="0"/>
                <a:cs typeface="Verdan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4" name="Rectangle 13"/>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Arial" charset="0"/>
            </a:endParaRPr>
          </a:p>
        </p:txBody>
      </p:sp>
    </p:spTree>
    <p:extLst>
      <p:ext uri="{BB962C8B-B14F-4D97-AF65-F5344CB8AC3E}">
        <p14:creationId xmlns:p14="http://schemas.microsoft.com/office/powerpoint/2010/main" val="953831226"/>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7931402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Tree>
    <p:extLst>
      <p:ext uri="{BB962C8B-B14F-4D97-AF65-F5344CB8AC3E}">
        <p14:creationId xmlns:p14="http://schemas.microsoft.com/office/powerpoint/2010/main" val="2899312120"/>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add text or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252528"/>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1654909"/>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 Two Column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620531"/>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 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7464183"/>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Slide — Two Rows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813884"/>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770601"/>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9_Title Slide — No Image">
    <p:spTree>
      <p:nvGrpSpPr>
        <p:cNvPr id="1" name=""/>
        <p:cNvGrpSpPr/>
        <p:nvPr/>
      </p:nvGrpSpPr>
      <p:grpSpPr>
        <a:xfrm>
          <a:off x="0" y="0"/>
          <a:ext cx="0" cy="0"/>
          <a:chOff x="0" y="0"/>
          <a:chExt cx="0" cy="0"/>
        </a:xfrm>
      </p:grpSpPr>
      <p:pic>
        <p:nvPicPr>
          <p:cNvPr id="11" name="Picture 10" descr="CB16029_PPTTemplates_TitleAndDividers_Corporat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a:t>Divider, call-out, etc.</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dirty="0">
              <a:solidFill>
                <a:srgbClr val="FEDB00"/>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985683616"/>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cSld name="1. Content Slide -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503" y="551631"/>
            <a:ext cx="3692013" cy="1243990"/>
          </a:xfrm>
          <a:prstGeom prst="rect">
            <a:avLst/>
          </a:prstGeom>
        </p:spPr>
        <p:txBody>
          <a:bodyPr lIns="0" tIns="0" rIns="0" bIns="0" anchor="b"/>
          <a:lstStyle>
            <a:lvl1pPr algn="l">
              <a:defRPr sz="4000" b="0" baseline="0"/>
            </a:lvl1pPr>
          </a:lstStyle>
          <a:p>
            <a:r>
              <a:rPr lang="en-US" dirty="0"/>
              <a:t>Title slide goes here.</a:t>
            </a:r>
          </a:p>
        </p:txBody>
      </p:sp>
      <p:sp>
        <p:nvSpPr>
          <p:cNvPr id="3" name="Content Placeholder 2"/>
          <p:cNvSpPr>
            <a:spLocks noGrp="1"/>
          </p:cNvSpPr>
          <p:nvPr>
            <p:ph idx="1" hasCustomPrompt="1"/>
          </p:nvPr>
        </p:nvSpPr>
        <p:spPr>
          <a:xfrm>
            <a:off x="4767263" y="551631"/>
            <a:ext cx="6815137" cy="5574532"/>
          </a:xfrm>
          <a:prstGeom prst="rect">
            <a:avLst/>
          </a:prstGeom>
        </p:spPr>
        <p:txBody>
          <a:bodyPr lIns="0" tIns="228600" rIns="0" bIns="0"/>
          <a:lstStyle>
            <a:lvl1pPr marL="285750" indent="-285750">
              <a:buClr>
                <a:srgbClr val="006298"/>
              </a:buClr>
              <a:buFont typeface="Arial"/>
              <a:buChar char="•"/>
              <a:defRPr sz="2000" b="1">
                <a:solidFill>
                  <a:schemeClr val="tx1"/>
                </a:solidFill>
                <a:latin typeface="Roboto Medium"/>
                <a:cs typeface="Roboto Medium"/>
              </a:defRPr>
            </a:lvl1pPr>
            <a:lvl2pPr marL="742950" indent="-285750">
              <a:buClr>
                <a:srgbClr val="006298"/>
              </a:buClr>
              <a:buFont typeface="Arial"/>
              <a:buChar char="•"/>
              <a:defRPr sz="2000" b="1">
                <a:solidFill>
                  <a:schemeClr val="tx1"/>
                </a:solidFill>
                <a:latin typeface="Roboto Medium"/>
                <a:cs typeface="Roboto Medium"/>
              </a:defRPr>
            </a:lvl2pPr>
            <a:lvl3pPr marL="1200150" indent="-285750">
              <a:buClr>
                <a:srgbClr val="006298"/>
              </a:buClr>
              <a:buFont typeface="Arial"/>
              <a:buChar char="•"/>
              <a:defRPr sz="2000" b="1">
                <a:solidFill>
                  <a:schemeClr val="tx1"/>
                </a:solidFill>
                <a:latin typeface="Roboto Medium"/>
                <a:cs typeface="Roboto Medium"/>
              </a:defRPr>
            </a:lvl3pPr>
            <a:lvl4pPr marL="1657350" indent="-285750">
              <a:buClr>
                <a:srgbClr val="006298"/>
              </a:buClr>
              <a:buFont typeface="Arial"/>
              <a:buChar char="•"/>
              <a:defRPr sz="2000" b="1">
                <a:solidFill>
                  <a:schemeClr val="tx1"/>
                </a:solidFill>
                <a:latin typeface="Roboto Medium"/>
                <a:cs typeface="Roboto Medium"/>
              </a:defRPr>
            </a:lvl4pPr>
            <a:lvl5pPr marL="2114550" indent="-285750">
              <a:buClr>
                <a:srgbClr val="006298"/>
              </a:buClr>
              <a:buFont typeface="Arial"/>
              <a:buChar char="•"/>
              <a:defRPr sz="2000" b="1">
                <a:solidFill>
                  <a:schemeClr val="tx1"/>
                </a:solidFill>
                <a:latin typeface="Roboto Medium"/>
                <a:cs typeface="Roboto Medium"/>
              </a:defRPr>
            </a:lvl5pPr>
            <a:lvl6pPr>
              <a:defRPr sz="2000"/>
            </a:lvl6pPr>
            <a:lvl7pPr>
              <a:defRPr sz="2000"/>
            </a:lvl7pPr>
            <a:lvl8pPr>
              <a:defRPr sz="2000"/>
            </a:lvl8pPr>
            <a:lvl9pPr>
              <a:defRPr sz="2000"/>
            </a:lvl9pPr>
          </a:lstStyle>
          <a:p>
            <a:pPr lvl="0"/>
            <a:r>
              <a:rPr lang="en-US" dirty="0"/>
              <a:t>Click to edit Master text styles </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4" name="Text Placeholder 3"/>
          <p:cNvSpPr>
            <a:spLocks noGrp="1"/>
          </p:cNvSpPr>
          <p:nvPr>
            <p:ph type="body" sz="half" idx="2" hasCustomPrompt="1"/>
          </p:nvPr>
        </p:nvSpPr>
        <p:spPr>
          <a:xfrm>
            <a:off x="478503" y="1803815"/>
            <a:ext cx="3692014" cy="1055738"/>
          </a:xfrm>
          <a:prstGeom prst="rect">
            <a:avLst/>
          </a:prstGeom>
        </p:spPr>
        <p:txBody>
          <a:bodyPr lIns="0" tIns="228600" rIns="0" bIns="0"/>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a:solidFill>
                  <a:srgbClr val="006298"/>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 goes here – align top of subtitle box with bottom of title box. </a:t>
            </a:r>
          </a:p>
        </p:txBody>
      </p:sp>
      <p:sp>
        <p:nvSpPr>
          <p:cNvPr id="8" name="Slide Number Placeholder 5"/>
          <p:cNvSpPr>
            <a:spLocks noGrp="1"/>
          </p:cNvSpPr>
          <p:nvPr>
            <p:ph type="sldNum" sz="quarter" idx="4"/>
          </p:nvPr>
        </p:nvSpPr>
        <p:spPr>
          <a:xfrm>
            <a:off x="8888708" y="6193618"/>
            <a:ext cx="2844800" cy="365125"/>
          </a:xfrm>
          <a:prstGeom prst="rect">
            <a:avLst/>
          </a:prstGeom>
        </p:spPr>
        <p:txBody>
          <a:bodyPr vert="horz" lIns="0" tIns="0" rIns="0" bIns="0" rtlCol="0" anchor="b"/>
          <a:lstStyle>
            <a:lvl1pPr algn="r">
              <a:defRPr sz="1200">
                <a:solidFill>
                  <a:schemeClr val="tx1">
                    <a:tint val="75000"/>
                  </a:schemeClr>
                </a:solidFill>
              </a:defRPr>
            </a:lvl1pPr>
          </a:lstStyle>
          <a:p>
            <a:fld id="{B6733D23-7979-984D-AD48-2B29D14C6356}" type="slidenum">
              <a:rPr lang="en-US" smtClean="0"/>
              <a:t>‹#›</a:t>
            </a:fld>
            <a:endParaRPr lang="en-US" dirty="0"/>
          </a:p>
        </p:txBody>
      </p:sp>
    </p:spTree>
    <p:extLst>
      <p:ext uri="{BB962C8B-B14F-4D97-AF65-F5344CB8AC3E}">
        <p14:creationId xmlns:p14="http://schemas.microsoft.com/office/powerpoint/2010/main" val="168896099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Title Slide — No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5"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1"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Verdana" charset="0"/>
                <a:ea typeface="Verdana" charset="0"/>
                <a:cs typeface="Verdana" charset="0"/>
              </a:defRPr>
            </a:lvl1pPr>
          </a:lstStyle>
          <a:p>
            <a:r>
              <a:rPr lang="en-US" dirty="0"/>
              <a:t>Divider, call-out, etc.</a:t>
            </a:r>
          </a:p>
        </p:txBody>
      </p:sp>
      <p:sp>
        <p:nvSpPr>
          <p:cNvPr id="12" name="Text Placeholder 16"/>
          <p:cNvSpPr>
            <a:spLocks noGrp="1"/>
          </p:cNvSpPr>
          <p:nvPr>
            <p:ph type="body" sz="quarter" idx="10" hasCustomPrompt="1"/>
          </p:nvPr>
        </p:nvSpPr>
        <p:spPr>
          <a:xfrm>
            <a:off x="1309084" y="3347862"/>
            <a:ext cx="4001193" cy="1061829"/>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Verdana" charset="0"/>
                <a:ea typeface="Verdana" charset="0"/>
                <a:cs typeface="Verdan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4" name="Rectangle 13"/>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Arial" charset="0"/>
            </a:endParaRPr>
          </a:p>
        </p:txBody>
      </p:sp>
    </p:spTree>
    <p:extLst>
      <p:ext uri="{BB962C8B-B14F-4D97-AF65-F5344CB8AC3E}">
        <p14:creationId xmlns:p14="http://schemas.microsoft.com/office/powerpoint/2010/main" val="1369247109"/>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Tree>
    <p:extLst>
      <p:ext uri="{BB962C8B-B14F-4D97-AF65-F5344CB8AC3E}">
        <p14:creationId xmlns:p14="http://schemas.microsoft.com/office/powerpoint/2010/main" val="328859881"/>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add text or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1200484"/>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6241034"/>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 Two Column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6537929"/>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 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8256338"/>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 Two Rows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4771156"/>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27345"/>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Slide — No Image">
    <p:spTree>
      <p:nvGrpSpPr>
        <p:cNvPr id="1" name=""/>
        <p:cNvGrpSpPr/>
        <p:nvPr/>
      </p:nvGrpSpPr>
      <p:grpSpPr>
        <a:xfrm>
          <a:off x="0" y="0"/>
          <a:ext cx="0" cy="0"/>
          <a:chOff x="0" y="0"/>
          <a:chExt cx="0" cy="0"/>
        </a:xfrm>
      </p:grpSpPr>
      <p:sp>
        <p:nvSpPr>
          <p:cNvPr id="3" name="Rectangle 2"/>
          <p:cNvSpPr/>
          <p:nvPr userDrawn="1"/>
        </p:nvSpPr>
        <p:spPr>
          <a:xfrm>
            <a:off x="359229" y="248194"/>
            <a:ext cx="6244045" cy="634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639" y="3172"/>
            <a:ext cx="12180720" cy="6851655"/>
          </a:xfrm>
          <a:prstGeom prst="rect">
            <a:avLst/>
          </a:prstGeom>
        </p:spPr>
      </p:pic>
      <p:sp>
        <p:nvSpPr>
          <p:cNvPr id="8" name="Title 7"/>
          <p:cNvSpPr>
            <a:spLocks noGrp="1"/>
          </p:cNvSpPr>
          <p:nvPr>
            <p:ph type="title" hasCustomPrompt="1"/>
          </p:nvPr>
        </p:nvSpPr>
        <p:spPr>
          <a:xfrm>
            <a:off x="1452549" y="1929788"/>
            <a:ext cx="3733800" cy="1301895"/>
          </a:xfrm>
        </p:spPr>
        <p:txBody>
          <a:bodyPr lIns="0" tIns="137160" rIns="0" bIns="0" anchor="t" anchorCtr="0">
            <a:spAutoFit/>
          </a:bodyPr>
          <a:lstStyle>
            <a:lvl1pPr>
              <a:defRPr sz="4200">
                <a:solidFill>
                  <a:schemeClr val="tx1"/>
                </a:solidFill>
              </a:defRPr>
            </a:lvl1pPr>
          </a:lstStyle>
          <a:p>
            <a:r>
              <a:rPr lang="en-US" dirty="0"/>
              <a:t>Presentation Title</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i="0" dirty="0">
              <a:solidFill>
                <a:schemeClr val="accent3"/>
              </a:solidFill>
              <a:latin typeface="Arial" charset="0"/>
              <a:ea typeface="Arial" charset="0"/>
              <a:cs typeface="Arial" charset="0"/>
            </a:endParaRPr>
          </a:p>
        </p:txBody>
      </p:sp>
      <p:sp>
        <p:nvSpPr>
          <p:cNvPr id="17" name="Text Placeholder 16"/>
          <p:cNvSpPr>
            <a:spLocks noGrp="1"/>
          </p:cNvSpPr>
          <p:nvPr>
            <p:ph type="body" sz="quarter" idx="10" hasCustomPrompt="1"/>
          </p:nvPr>
        </p:nvSpPr>
        <p:spPr>
          <a:xfrm>
            <a:off x="1452776" y="3236828"/>
            <a:ext cx="3733800" cy="1061829"/>
          </a:xfrm>
        </p:spPr>
        <p:txBody>
          <a:bodyPr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 align top of subtitle box here  with bottom of title box.</a:t>
            </a:r>
          </a:p>
        </p:txBody>
      </p:sp>
      <p:sp>
        <p:nvSpPr>
          <p:cNvPr id="22" name="Text Placeholder 21"/>
          <p:cNvSpPr>
            <a:spLocks noGrp="1"/>
          </p:cNvSpPr>
          <p:nvPr>
            <p:ph type="body" sz="quarter" idx="12" hasCustomPrompt="1"/>
          </p:nvPr>
        </p:nvSpPr>
        <p:spPr>
          <a:xfrm>
            <a:off x="1458686" y="4995272"/>
            <a:ext cx="3824287" cy="166199"/>
          </a:xfrm>
        </p:spPr>
        <p:txBody>
          <a:bodyPr lIns="0" tIns="0" rIns="0" bIns="0" anchor="b" anchorCtr="0">
            <a:spAutoFit/>
          </a:bodyPr>
          <a:lstStyle>
            <a:lvl1pPr marL="0" indent="0">
              <a:buNone/>
              <a:defRPr sz="1200" b="0" i="0">
                <a:solidFill>
                  <a:schemeClr val="tx1"/>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Date</a:t>
            </a:r>
          </a:p>
        </p:txBody>
      </p:sp>
    </p:spTree>
    <p:extLst>
      <p:ext uri="{BB962C8B-B14F-4D97-AF65-F5344CB8AC3E}">
        <p14:creationId xmlns:p14="http://schemas.microsoft.com/office/powerpoint/2010/main" val="8895818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8_Title Slide — No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5"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1"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Verdana" charset="0"/>
                <a:ea typeface="Verdana" charset="0"/>
                <a:cs typeface="Verdana" charset="0"/>
              </a:defRPr>
            </a:lvl1pPr>
          </a:lstStyle>
          <a:p>
            <a:r>
              <a:rPr lang="en-US" dirty="0"/>
              <a:t>Divider, call-out, etc.</a:t>
            </a:r>
          </a:p>
        </p:txBody>
      </p:sp>
      <p:sp>
        <p:nvSpPr>
          <p:cNvPr id="12" name="Text Placeholder 16"/>
          <p:cNvSpPr>
            <a:spLocks noGrp="1"/>
          </p:cNvSpPr>
          <p:nvPr>
            <p:ph type="body" sz="quarter" idx="10" hasCustomPrompt="1"/>
          </p:nvPr>
        </p:nvSpPr>
        <p:spPr>
          <a:xfrm>
            <a:off x="1309084" y="3347862"/>
            <a:ext cx="4001193" cy="1061829"/>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Verdana" charset="0"/>
                <a:ea typeface="Verdana" charset="0"/>
                <a:cs typeface="Verdan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14" name="Rectangle 13"/>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1"/>
              </a:solidFill>
              <a:latin typeface="Arial" charset="0"/>
            </a:endParaRPr>
          </a:p>
        </p:txBody>
      </p:sp>
    </p:spTree>
    <p:extLst>
      <p:ext uri="{BB962C8B-B14F-4D97-AF65-F5344CB8AC3E}">
        <p14:creationId xmlns:p14="http://schemas.microsoft.com/office/powerpoint/2010/main" val="1703237301"/>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Title Slide with Image — 0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8635" y="617802"/>
            <a:ext cx="4471173" cy="1301895"/>
          </a:xfrm>
        </p:spPr>
        <p:txBody>
          <a:bodyPr wrap="square" lIns="0" tIns="137160" rIns="0" bIns="0" anchor="t" anchorCtr="0">
            <a:spAutoFit/>
          </a:bodyPr>
          <a:lstStyle>
            <a:lvl1pPr>
              <a:defRPr sz="4200">
                <a:solidFill>
                  <a:schemeClr val="tx1"/>
                </a:solidFill>
              </a:defRPr>
            </a:lvl1pPr>
          </a:lstStyle>
          <a:p>
            <a:r>
              <a:rPr lang="en-US" dirty="0"/>
              <a:t>Thank</a:t>
            </a:r>
            <a:br>
              <a:rPr lang="en-US" dirty="0"/>
            </a:br>
            <a:r>
              <a:rPr lang="en-US" dirty="0"/>
              <a:t>You.</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i="0" dirty="0">
              <a:solidFill>
                <a:schemeClr val="accent3"/>
              </a:solidFill>
              <a:latin typeface="Arial" charset="0"/>
              <a:ea typeface="Arial" charset="0"/>
              <a:cs typeface="Arial" charset="0"/>
            </a:endParaRPr>
          </a:p>
        </p:txBody>
      </p:sp>
      <p:sp>
        <p:nvSpPr>
          <p:cNvPr id="17" name="Text Placeholder 16"/>
          <p:cNvSpPr>
            <a:spLocks noGrp="1"/>
          </p:cNvSpPr>
          <p:nvPr>
            <p:ph type="body" sz="quarter" idx="10" hasCustomPrompt="1"/>
          </p:nvPr>
        </p:nvSpPr>
        <p:spPr>
          <a:xfrm>
            <a:off x="458862" y="1924842"/>
            <a:ext cx="4471173" cy="784830"/>
          </a:xfrm>
        </p:spPr>
        <p:txBody>
          <a:bodyPr wrap="square"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Additional information if necessary.</a:t>
            </a:r>
          </a:p>
        </p:txBody>
      </p:sp>
    </p:spTree>
    <p:extLst>
      <p:ext uri="{BB962C8B-B14F-4D97-AF65-F5344CB8AC3E}">
        <p14:creationId xmlns:p14="http://schemas.microsoft.com/office/powerpoint/2010/main" val="2770960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Tree>
    <p:extLst>
      <p:ext uri="{BB962C8B-B14F-4D97-AF65-F5344CB8AC3E}">
        <p14:creationId xmlns:p14="http://schemas.microsoft.com/office/powerpoint/2010/main" val="203975345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1.xml"/><Relationship Id="rId7" Type="http://schemas.openxmlformats.org/officeDocument/2006/relationships/theme" Target="../theme/theme1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image" Target="../media/image19.jpg"/></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image" Target="../media/image18.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image" Target="../media/image11.jp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2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ags" Target="../tags/tag3.xml"/><Relationship Id="rId2" Type="http://schemas.openxmlformats.org/officeDocument/2006/relationships/slideLayout" Target="../slideLayouts/slideLayout58.xml"/><Relationship Id="rId16" Type="http://schemas.openxmlformats.org/officeDocument/2006/relationships/tags" Target="../tags/tag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14.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image" Target="../media/image11.jpg"/><Relationship Id="rId5" Type="http://schemas.openxmlformats.org/officeDocument/2006/relationships/slideLayout" Target="../slideLayouts/slideLayout75.xml"/><Relationship Id="rId10" Type="http://schemas.openxmlformats.org/officeDocument/2006/relationships/theme" Target="../theme/theme15.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image" Target="../media/image11.jpg"/><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theme" Target="../theme/theme16.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11.jpg"/><Relationship Id="rId4" Type="http://schemas.openxmlformats.org/officeDocument/2006/relationships/slideLayout" Target="../slideLayouts/slideLayout27.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12.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8.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467" y="0"/>
            <a:ext cx="12187065" cy="6857999"/>
          </a:xfrm>
          <a:prstGeom prst="rect">
            <a:avLst/>
          </a:prstGeom>
        </p:spPr>
      </p:pic>
    </p:spTree>
    <p:extLst>
      <p:ext uri="{BB962C8B-B14F-4D97-AF65-F5344CB8AC3E}">
        <p14:creationId xmlns:p14="http://schemas.microsoft.com/office/powerpoint/2010/main" val="1863325339"/>
      </p:ext>
    </p:extLst>
  </p:cSld>
  <p:clrMap bg1="lt1" tx1="dk1" bg2="lt2" tx2="dk2" accent1="accent1" accent2="accent2" accent3="accent3" accent4="accent4" accent5="accent5" accent6="accent6" hlink="hlink" folHlink="folHlink"/>
  <p:sldLayoutIdLst>
    <p:sldLayoutId id="2147483674" r:id="rId1"/>
    <p:sldLayoutId id="2147483734" r:id="rId2"/>
  </p:sldLayoutIdLst>
  <p:hf hdr="0" dt="0"/>
  <p:txStyles>
    <p:titleStyle>
      <a:lvl1pPr algn="l" defTabSz="914400" rtl="0" eaLnBrk="1" latinLnBrk="0" hangingPunct="1">
        <a:lnSpc>
          <a:spcPct val="90000"/>
        </a:lnSpc>
        <a:spcBef>
          <a:spcPct val="0"/>
        </a:spcBef>
        <a:buNone/>
        <a:defRPr sz="4400" b="0" i="0" kern="1200">
          <a:solidFill>
            <a:schemeClr val="tx1"/>
          </a:solidFill>
          <a:latin typeface="Verdana Regular"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r="55967"/>
          <a:stretch/>
        </p:blipFill>
        <p:spPr>
          <a:xfrm>
            <a:off x="2467" y="1387"/>
            <a:ext cx="5366367" cy="6855224"/>
          </a:xfrm>
          <a:prstGeom prst="rect">
            <a:avLst/>
          </a:prstGeom>
        </p:spPr>
      </p:pic>
    </p:spTree>
    <p:extLst>
      <p:ext uri="{BB962C8B-B14F-4D97-AF65-F5344CB8AC3E}">
        <p14:creationId xmlns:p14="http://schemas.microsoft.com/office/powerpoint/2010/main" val="3816341695"/>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Verdana Regular"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ccess-13.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80722"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8070527"/>
      </p:ext>
    </p:extLst>
  </p:cSld>
  <p:clrMap bg1="lt1" tx1="dk1" bg2="lt2" tx2="dk2" accent1="accent1" accent2="accent2" accent3="accent3" accent4="accent4" accent5="accent5" accent6="accent6" hlink="hlink" folHlink="folHlink"/>
  <p:sldLayoutIdLst>
    <p:sldLayoutId id="2147483901" r:id="rId1"/>
    <p:sldLayoutId id="2147483902" r:id="rId2"/>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Roboto Slab Regular"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Roboto Slab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Roboto Slab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Roboto Slab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Roboto Slab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Roboto Slab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0308" y="6282608"/>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9C267-FC72-D447-BF05-09A3351C68CB}" type="slidenum">
              <a:rPr lang="en-US" smtClean="0"/>
              <a:t>‹#›</a:t>
            </a:fld>
            <a:endParaRPr lang="en-US" dirty="0"/>
          </a:p>
        </p:txBody>
      </p:sp>
      <p:sp>
        <p:nvSpPr>
          <p:cNvPr id="8" name="Rectangle 7"/>
          <p:cNvSpPr/>
          <p:nvPr/>
        </p:nvSpPr>
        <p:spPr>
          <a:xfrm>
            <a:off x="466611" y="464489"/>
            <a:ext cx="6276679" cy="877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5" name="Picture 4" descr="CB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167" y="6269614"/>
            <a:ext cx="1292760" cy="378119"/>
          </a:xfrm>
          <a:prstGeom prst="rect">
            <a:avLst/>
          </a:prstGeom>
        </p:spPr>
      </p:pic>
    </p:spTree>
    <p:extLst>
      <p:ext uri="{BB962C8B-B14F-4D97-AF65-F5344CB8AC3E}">
        <p14:creationId xmlns:p14="http://schemas.microsoft.com/office/powerpoint/2010/main" val="2157556259"/>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Lst>
  <p:transition spd="slow">
    <p:push dir="u"/>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CB16029_PPTTemplates_TitleAndDividers_Corporate-22.jp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6"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a:solidFill>
                  <a:schemeClr val="tx1">
                    <a:tint val="75000"/>
                  </a:schemeClr>
                </a:solidFill>
                <a:latin typeface="Roboto Slab" charset="0"/>
                <a:ea typeface="Roboto Slab" charset="0"/>
                <a:cs typeface="Roboto Slab" charset="0"/>
              </a:defRPr>
            </a:lvl1p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2769620678"/>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Lst>
  <p:transition spd="slow">
    <p:push dir="u"/>
  </p:transition>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22"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17"/>
            </p:custDataLst>
          </p:nvPr>
        </p:nvSpPr>
        <p:spPr>
          <a:xfrm>
            <a:off x="356461" y="1213751"/>
            <a:ext cx="11302958" cy="4400141"/>
          </a:xfrm>
          <a:prstGeom prst="rect">
            <a:avLst/>
          </a:prstGeom>
        </p:spPr>
        <p:txBody>
          <a:bodyPr vert="horz" lIns="91440" tIns="45720" rIns="91440" bIns="4572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12" name="Straight Connector 11"/>
          <p:cNvCxnSpPr/>
          <p:nvPr/>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6"/>
    </p:custDataLst>
    <p:extLst>
      <p:ext uri="{BB962C8B-B14F-4D97-AF65-F5344CB8AC3E}">
        <p14:creationId xmlns:p14="http://schemas.microsoft.com/office/powerpoint/2010/main" val="3989807246"/>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Lst>
  <p:txStyles>
    <p:titleStyle>
      <a:lvl1pPr algn="l" defTabSz="931678" rtl="0" eaLnBrk="1" latinLnBrk="0" hangingPunct="1">
        <a:spcBef>
          <a:spcPct val="0"/>
        </a:spcBef>
        <a:buNone/>
        <a:defRPr sz="3418" kern="1200">
          <a:solidFill>
            <a:schemeClr val="tx1"/>
          </a:solidFill>
          <a:latin typeface="+mj-lt"/>
          <a:ea typeface="+mj-ea"/>
          <a:cs typeface="+mj-cs"/>
        </a:defRPr>
      </a:lvl1pPr>
    </p:titleStyle>
    <p:bodyStyle>
      <a:lvl1pPr marL="257727" marR="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tx1"/>
        </a:buClr>
        <a:buSzPts val="22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p:bodyStyle>
    <p:otherStyle>
      <a:defPPr>
        <a:defRPr lang="en-US"/>
      </a:defPPr>
      <a:lvl1pPr marL="0" algn="l" defTabSz="931678" rtl="0" eaLnBrk="1" latinLnBrk="0" hangingPunct="1">
        <a:defRPr sz="1709" kern="1200">
          <a:solidFill>
            <a:schemeClr val="tx1"/>
          </a:solidFill>
          <a:latin typeface="+mn-lt"/>
          <a:ea typeface="+mn-ea"/>
          <a:cs typeface="+mn-cs"/>
        </a:defRPr>
      </a:lvl1pPr>
      <a:lvl2pPr marL="465839" algn="l" defTabSz="931678" rtl="0" eaLnBrk="1" latinLnBrk="0" hangingPunct="1">
        <a:defRPr sz="1804" kern="1200">
          <a:solidFill>
            <a:schemeClr val="tx1"/>
          </a:solidFill>
          <a:latin typeface="+mn-lt"/>
          <a:ea typeface="+mn-ea"/>
          <a:cs typeface="+mn-cs"/>
        </a:defRPr>
      </a:lvl2pPr>
      <a:lvl3pPr marL="931678" algn="l" defTabSz="931678" rtl="0" eaLnBrk="1" latinLnBrk="0" hangingPunct="1">
        <a:defRPr sz="1804" kern="1200">
          <a:solidFill>
            <a:schemeClr val="tx1"/>
          </a:solidFill>
          <a:latin typeface="+mn-lt"/>
          <a:ea typeface="+mn-ea"/>
          <a:cs typeface="+mn-cs"/>
        </a:defRPr>
      </a:lvl3pPr>
      <a:lvl4pPr marL="1397518" algn="l" defTabSz="931678" rtl="0" eaLnBrk="1" latinLnBrk="0" hangingPunct="1">
        <a:defRPr sz="1804" kern="1200">
          <a:solidFill>
            <a:schemeClr val="tx1"/>
          </a:solidFill>
          <a:latin typeface="+mn-lt"/>
          <a:ea typeface="+mn-ea"/>
          <a:cs typeface="+mn-cs"/>
        </a:defRPr>
      </a:lvl4pPr>
      <a:lvl5pPr marL="1863357" algn="l" defTabSz="931678" rtl="0" eaLnBrk="1" latinLnBrk="0" hangingPunct="1">
        <a:defRPr sz="1804" kern="1200">
          <a:solidFill>
            <a:schemeClr val="tx1"/>
          </a:solidFill>
          <a:latin typeface="+mn-lt"/>
          <a:ea typeface="+mn-ea"/>
          <a:cs typeface="+mn-cs"/>
        </a:defRPr>
      </a:lvl5pPr>
      <a:lvl6pPr marL="2329196" algn="l" defTabSz="931678" rtl="0" eaLnBrk="1" latinLnBrk="0" hangingPunct="1">
        <a:defRPr sz="1804" kern="1200">
          <a:solidFill>
            <a:schemeClr val="tx1"/>
          </a:solidFill>
          <a:latin typeface="+mn-lt"/>
          <a:ea typeface="+mn-ea"/>
          <a:cs typeface="+mn-cs"/>
        </a:defRPr>
      </a:lvl6pPr>
      <a:lvl7pPr marL="2795035" algn="l" defTabSz="931678" rtl="0" eaLnBrk="1" latinLnBrk="0" hangingPunct="1">
        <a:defRPr sz="1804" kern="1200">
          <a:solidFill>
            <a:schemeClr val="tx1"/>
          </a:solidFill>
          <a:latin typeface="+mn-lt"/>
          <a:ea typeface="+mn-ea"/>
          <a:cs typeface="+mn-cs"/>
        </a:defRPr>
      </a:lvl7pPr>
      <a:lvl8pPr marL="3260875" algn="l" defTabSz="931678" rtl="0" eaLnBrk="1" latinLnBrk="0" hangingPunct="1">
        <a:defRPr sz="1804" kern="1200">
          <a:solidFill>
            <a:schemeClr val="tx1"/>
          </a:solidFill>
          <a:latin typeface="+mn-lt"/>
          <a:ea typeface="+mn-ea"/>
          <a:cs typeface="+mn-cs"/>
        </a:defRPr>
      </a:lvl8pPr>
      <a:lvl9pPr marL="3726714" algn="l" defTabSz="931678" rtl="0" eaLnBrk="1" latinLnBrk="0" hangingPunct="1">
        <a:defRPr sz="1804"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CB16029_PPTTemplates_TitleAndDividers_Corporate-22.jp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6"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a:solidFill>
                  <a:schemeClr val="tx1">
                    <a:tint val="75000"/>
                  </a:schemeClr>
                </a:solidFill>
                <a:latin typeface="Roboto Slab" charset="0"/>
                <a:ea typeface="Roboto Slab" charset="0"/>
                <a:cs typeface="Roboto Slab" charset="0"/>
              </a:defRPr>
            </a:lvl1pPr>
          </a:lstStyle>
          <a:p>
            <a:fld id="{017ED8CA-143E-8B40-B3C8-0174DDF149EE}" type="slidenum">
              <a:rPr lang="en-US" smtClean="0"/>
              <a:pPr/>
              <a:t>‹#›</a:t>
            </a:fld>
            <a:endParaRPr lang="en-US" dirty="0"/>
          </a:p>
        </p:txBody>
      </p:sp>
    </p:spTree>
    <p:extLst>
      <p:ext uri="{BB962C8B-B14F-4D97-AF65-F5344CB8AC3E}">
        <p14:creationId xmlns:p14="http://schemas.microsoft.com/office/powerpoint/2010/main" val="946698494"/>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CB16029_PPTTemplates_TitleAndDividers_Corporate-22.jp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6"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a:solidFill>
                  <a:schemeClr val="tx1">
                    <a:tint val="75000"/>
                  </a:schemeClr>
                </a:solidFill>
                <a:latin typeface="Roboto Slab" charset="0"/>
                <a:ea typeface="Roboto Slab" charset="0"/>
                <a:cs typeface="Roboto Slab" charset="0"/>
              </a:defRPr>
            </a:lvl1p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3752507438"/>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1" r:id="rId9"/>
    <p:sldLayoutId id="2147483972" r:id="rId10"/>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31520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3" r:id="rId6"/>
    <p:sldLayoutId id="2147483917" r:id="rId7"/>
    <p:sldLayoutId id="2147483918" r:id="rId8"/>
  </p:sldLayoutIdLst>
  <p:transition spd="slow">
    <p:push dir="u"/>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b="1" i="0">
                <a:solidFill>
                  <a:schemeClr val="tx1">
                    <a:tint val="75000"/>
                  </a:schemeClr>
                </a:solidFill>
                <a:latin typeface="Verdana Bold" charset="0"/>
                <a:ea typeface="Verdana Bold" charset="0"/>
                <a:cs typeface="Verdana Bold" charset="0"/>
              </a:defRPr>
            </a:lvl1pPr>
          </a:lstStyle>
          <a:p>
            <a:fld id="{017ED8CA-143E-8B40-B3C8-0174DDF149EE}" type="slidenum">
              <a:rPr lang="en-US" smtClean="0"/>
              <a:pPr/>
              <a:t>‹#›</a:t>
            </a:fld>
            <a:endParaRPr lang="en-US" dirty="0"/>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0793371"/>
      </p:ext>
    </p:extLst>
  </p:cSld>
  <p:clrMap bg1="lt1" tx1="dk1" bg2="lt2" tx2="dk2" accent1="accent1" accent2="accent2" accent3="accent3" accent4="accent4" accent5="accent5" accent6="accent6" hlink="hlink" folHlink="folHlink"/>
  <p:sldLayoutIdLst>
    <p:sldLayoutId id="2147483732" r:id="rId1"/>
    <p:sldLayoutId id="2147483736" r:id="rId2"/>
  </p:sldLayoutIdLst>
  <p:transition spd="slow">
    <p:push dir="u"/>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b="1" i="0">
                <a:solidFill>
                  <a:schemeClr val="tx1">
                    <a:tint val="75000"/>
                  </a:schemeClr>
                </a:solidFill>
                <a:latin typeface="Verdana Bold" charset="0"/>
                <a:ea typeface="Verdana Bold" charset="0"/>
                <a:cs typeface="Verdana Bold" charset="0"/>
              </a:defRPr>
            </a:lvl1p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pic>
        <p:nvPicPr>
          <p:cNvPr id="4"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4648178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Lst>
  <p:transition spd="slow">
    <p:push dir="u"/>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b="1" i="0">
                <a:solidFill>
                  <a:schemeClr val="tx1">
                    <a:tint val="75000"/>
                  </a:schemeClr>
                </a:solidFill>
                <a:latin typeface="Verdana Bold" charset="0"/>
                <a:ea typeface="Verdana Bold" charset="0"/>
                <a:cs typeface="Verdana Bold" charset="0"/>
              </a:defRPr>
            </a:lvl1p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pic>
        <p:nvPicPr>
          <p:cNvPr id="4" name="Picture 3"/>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7606105"/>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Lst>
  <p:transition spd="slow">
    <p:push dir="u"/>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67" y="0"/>
            <a:ext cx="12187065" cy="6857999"/>
          </a:xfrm>
          <a:prstGeom prst="rect">
            <a:avLst/>
          </a:prstGeom>
        </p:spPr>
      </p:pic>
    </p:spTree>
    <p:extLst>
      <p:ext uri="{BB962C8B-B14F-4D97-AF65-F5344CB8AC3E}">
        <p14:creationId xmlns:p14="http://schemas.microsoft.com/office/powerpoint/2010/main" val="2435288535"/>
      </p:ext>
    </p:extLst>
  </p:cSld>
  <p:clrMap bg1="lt1" tx1="dk1" bg2="lt2" tx2="dk2" accent1="accent1" accent2="accent2" accent3="accent3" accent4="accent4" accent5="accent5" accent6="accent6" hlink="hlink" folHlink="folHlink"/>
  <p:sldLayoutIdLst>
    <p:sldLayoutId id="2147483812" r:id="rId1"/>
  </p:sldLayoutIdLst>
  <p:hf hdr="0" dt="0"/>
  <p:txStyles>
    <p:titleStyle>
      <a:lvl1pPr algn="l" defTabSz="914400" rtl="0" eaLnBrk="1" latinLnBrk="0" hangingPunct="1">
        <a:lnSpc>
          <a:spcPct val="90000"/>
        </a:lnSpc>
        <a:spcBef>
          <a:spcPct val="0"/>
        </a:spcBef>
        <a:buNone/>
        <a:defRPr sz="4400" b="0" i="0" kern="1200">
          <a:solidFill>
            <a:schemeClr val="tx1"/>
          </a:solidFill>
          <a:latin typeface="Verdana Regular"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CB16029_PPTTemplates_TitleAndDividers_Corporate-22.jp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6"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a:solidFill>
                  <a:schemeClr val="tx1">
                    <a:tint val="75000"/>
                  </a:schemeClr>
                </a:solidFill>
                <a:latin typeface="Roboto Slab" charset="0"/>
                <a:ea typeface="Roboto Slab" charset="0"/>
                <a:cs typeface="Roboto Slab" charset="0"/>
              </a:defRPr>
            </a:lvl1p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1999555111"/>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rotWithShape="1">
          <a:blip r:embed="rId7">
            <a:extLst>
              <a:ext uri="{28A0092B-C50C-407E-A947-70E740481C1C}">
                <a14:useLocalDpi xmlns:a14="http://schemas.microsoft.com/office/drawing/2010/main" val="0"/>
              </a:ext>
            </a:extLst>
          </a:blip>
          <a:srcRect r="55967"/>
          <a:stretch/>
        </p:blipFill>
        <p:spPr>
          <a:xfrm>
            <a:off x="2467" y="1387"/>
            <a:ext cx="5366367" cy="6855224"/>
          </a:xfrm>
          <a:prstGeom prst="rect">
            <a:avLst/>
          </a:prstGeom>
        </p:spPr>
      </p:pic>
    </p:spTree>
    <p:extLst>
      <p:ext uri="{BB962C8B-B14F-4D97-AF65-F5344CB8AC3E}">
        <p14:creationId xmlns:p14="http://schemas.microsoft.com/office/powerpoint/2010/main" val="74225379"/>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Verdana Regular"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Verdana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Verdana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Verdana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Verdana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Verdana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0308" y="6282608"/>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9C267-FC72-D447-BF05-09A3351C68CB}"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p:nvSpPr>
        <p:spPr>
          <a:xfrm>
            <a:off x="466611" y="464489"/>
            <a:ext cx="6276679" cy="877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pic>
        <p:nvPicPr>
          <p:cNvPr id="5" name="Picture 4" descr="CB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167" y="6269614"/>
            <a:ext cx="1292760" cy="378119"/>
          </a:xfrm>
          <a:prstGeom prst="rect">
            <a:avLst/>
          </a:prstGeom>
        </p:spPr>
      </p:pic>
    </p:spTree>
    <p:extLst>
      <p:ext uri="{BB962C8B-B14F-4D97-AF65-F5344CB8AC3E}">
        <p14:creationId xmlns:p14="http://schemas.microsoft.com/office/powerpoint/2010/main" val="3425206381"/>
      </p:ext>
    </p:extLst>
  </p:cSld>
  <p:clrMap bg1="lt1" tx1="dk1" bg2="lt2" tx2="dk2" accent1="accent1" accent2="accent2" accent3="accent3" accent4="accent4" accent5="accent5" accent6="accent6" hlink="hlink" folHlink="folHlink"/>
  <p:sldLayoutIdLst>
    <p:sldLayoutId id="2147483887" r:id="rId1"/>
    <p:sldLayoutId id="2147483888" r:id="rId2"/>
  </p:sldLayoutIdLst>
  <p:transition spd="slow">
    <p:push dir="u"/>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7.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9.xml"/><Relationship Id="rId1" Type="http://schemas.openxmlformats.org/officeDocument/2006/relationships/tags" Target="../tags/tag25.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4.xml"/><Relationship Id="rId1" Type="http://schemas.openxmlformats.org/officeDocument/2006/relationships/tags" Target="../tags/tag26.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9.xml"/><Relationship Id="rId1" Type="http://schemas.openxmlformats.org/officeDocument/2006/relationships/tags" Target="../tags/tag2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9.xml"/><Relationship Id="rId1" Type="http://schemas.openxmlformats.org/officeDocument/2006/relationships/tags" Target="../tags/tag28.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5.xml"/><Relationship Id="rId1" Type="http://schemas.openxmlformats.org/officeDocument/2006/relationships/tags" Target="../tags/tag29.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3.xml"/><Relationship Id="rId1" Type="http://schemas.openxmlformats.org/officeDocument/2006/relationships/tags" Target="../tags/tag30.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3.xml"/><Relationship Id="rId1" Type="http://schemas.openxmlformats.org/officeDocument/2006/relationships/tags" Target="../tags/tag31.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5.xml"/><Relationship Id="rId1" Type="http://schemas.openxmlformats.org/officeDocument/2006/relationships/tags" Target="../tags/tag32.xml"/><Relationship Id="rId4" Type="http://schemas.openxmlformats.org/officeDocument/2006/relationships/image" Target="../media/image46.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8.xml"/><Relationship Id="rId1" Type="http://schemas.openxmlformats.org/officeDocument/2006/relationships/tags" Target="../tags/tag3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4.xml"/><Relationship Id="rId1" Type="http://schemas.openxmlformats.org/officeDocument/2006/relationships/tags" Target="../tags/tag34.xml"/><Relationship Id="rId5" Type="http://schemas.openxmlformats.org/officeDocument/2006/relationships/image" Target="../media/image47.png"/><Relationship Id="rId4" Type="http://schemas.openxmlformats.org/officeDocument/2006/relationships/hyperlink" Target="http://satpractice.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3.xml"/><Relationship Id="rId1" Type="http://schemas.openxmlformats.org/officeDocument/2006/relationships/tags" Target="../tags/tag35.xml"/><Relationship Id="rId5" Type="http://schemas.openxmlformats.org/officeDocument/2006/relationships/image" Target="../media/image48.jpeg"/><Relationship Id="rId4" Type="http://schemas.openxmlformats.org/officeDocument/2006/relationships/hyperlink" Target="https://youtu.be/D3vHhXMQPmE"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4.xml"/><Relationship Id="rId1" Type="http://schemas.openxmlformats.org/officeDocument/2006/relationships/tags" Target="../tags/tag36.xml"/><Relationship Id="rId5" Type="http://schemas.openxmlformats.org/officeDocument/2006/relationships/image" Target="../media/image49.jpeg"/><Relationship Id="rId4" Type="http://schemas.openxmlformats.org/officeDocument/2006/relationships/hyperlink" Target="http://collegeboard.org/"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2.xml"/><Relationship Id="rId1" Type="http://schemas.openxmlformats.org/officeDocument/2006/relationships/tags" Target="../tags/tag37.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2.xml"/><Relationship Id="rId1" Type="http://schemas.openxmlformats.org/officeDocument/2006/relationships/tags" Target="../tags/tag38.xml"/><Relationship Id="rId5" Type="http://schemas.openxmlformats.org/officeDocument/2006/relationships/image" Target="../media/image51.png"/><Relationship Id="rId4" Type="http://schemas.openxmlformats.org/officeDocument/2006/relationships/hyperlink" Target="http://sat.org/register"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9.xml"/><Relationship Id="rId1" Type="http://schemas.openxmlformats.org/officeDocument/2006/relationships/tags" Target="../tags/tag39.xml"/><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hyperlink" Target="https://youtu.be/2CPku32bj5I" TargetMode="External"/><Relationship Id="rId2" Type="http://schemas.openxmlformats.org/officeDocument/2006/relationships/slideLayout" Target="../slideLayouts/slideLayout59.xml"/><Relationship Id="rId1" Type="http://schemas.openxmlformats.org/officeDocument/2006/relationships/video" Target="https://www.youtube.com/embed/2CPku32bj5I" TargetMode="External"/><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9.xml"/><Relationship Id="rId1" Type="http://schemas.openxmlformats.org/officeDocument/2006/relationships/tags" Target="../tags/tag40.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5.xml"/><Relationship Id="rId1" Type="http://schemas.openxmlformats.org/officeDocument/2006/relationships/tags" Target="../tags/tag41.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5.xml"/><Relationship Id="rId1" Type="http://schemas.openxmlformats.org/officeDocument/2006/relationships/tags" Target="../tags/tag19.xml"/><Relationship Id="rId4" Type="http://schemas.openxmlformats.org/officeDocument/2006/relationships/image" Target="../media/image29.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3.xml"/><Relationship Id="rId1" Type="http://schemas.openxmlformats.org/officeDocument/2006/relationships/tags" Target="../tags/tag4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9.xml"/><Relationship Id="rId1" Type="http://schemas.openxmlformats.org/officeDocument/2006/relationships/tags" Target="../tags/tag4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9.xml"/><Relationship Id="rId1" Type="http://schemas.openxmlformats.org/officeDocument/2006/relationships/tags" Target="../tags/tag20.xml"/><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9.xml"/><Relationship Id="rId1" Type="http://schemas.openxmlformats.org/officeDocument/2006/relationships/tags" Target="../tags/tag2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tudentscores.collegeboard.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9.xml"/><Relationship Id="rId1" Type="http://schemas.openxmlformats.org/officeDocument/2006/relationships/tags" Target="../tags/tag2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3.xml"/><Relationship Id="rId1" Type="http://schemas.openxmlformats.org/officeDocument/2006/relationships/tags" Target="../tags/tag23.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5.xml"/><Relationship Id="rId1" Type="http://schemas.openxmlformats.org/officeDocument/2006/relationships/tags" Target="../tags/tag24.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SAT/NMSQT logo; College Board logo; National Merit Scholarship Corporation logo.">
            <a:extLst>
              <a:ext uri="{FF2B5EF4-FFF2-40B4-BE49-F238E27FC236}">
                <a16:creationId xmlns:a16="http://schemas.microsoft.com/office/drawing/2014/main" id="{2F19A382-0DB4-41A4-9FC2-EF805062E126}"/>
              </a:ext>
            </a:extLst>
          </p:cNvPr>
          <p:cNvPicPr>
            <a:picLocks noChangeAspect="1"/>
          </p:cNvPicPr>
          <p:nvPr/>
        </p:nvPicPr>
        <p:blipFill>
          <a:blip r:embed="rId4"/>
          <a:stretch>
            <a:fillRect/>
          </a:stretch>
        </p:blipFill>
        <p:spPr>
          <a:xfrm>
            <a:off x="886252" y="892293"/>
            <a:ext cx="5142686" cy="532002"/>
          </a:xfrm>
          <a:prstGeom prst="rect">
            <a:avLst/>
          </a:prstGeom>
        </p:spPr>
      </p:pic>
      <p:sp>
        <p:nvSpPr>
          <p:cNvPr id="2" name="Title 1" descr="Using Your PSAT/NMSQT® Scores to Increase College Readiness"/>
          <p:cNvSpPr>
            <a:spLocks noGrp="1"/>
          </p:cNvSpPr>
          <p:nvPr>
            <p:ph type="ctrTitle"/>
          </p:nvPr>
        </p:nvSpPr>
        <p:spPr>
          <a:xfrm>
            <a:off x="886359" y="1536675"/>
            <a:ext cx="4828269" cy="589709"/>
          </a:xfrm>
        </p:spPr>
        <p:txBody>
          <a:bodyPr/>
          <a:lstStyle/>
          <a:p>
            <a:r>
              <a:rPr lang="en-US" sz="4000" dirty="0"/>
              <a:t>Using Your PSAT/NMSQT</a:t>
            </a:r>
            <a:r>
              <a:rPr lang="en-US" sz="2000" baseline="100000" dirty="0"/>
              <a:t>®</a:t>
            </a:r>
            <a:r>
              <a:rPr lang="en-US" sz="4000" dirty="0"/>
              <a:t> Scores to Increase College Readiness</a:t>
            </a:r>
          </a:p>
        </p:txBody>
      </p:sp>
      <p:sp>
        <p:nvSpPr>
          <p:cNvPr id="7" name="Subtitle 6" descr="A Lesson Plan to Use With Students&#10;">
            <a:extLst>
              <a:ext uri="{FF2B5EF4-FFF2-40B4-BE49-F238E27FC236}">
                <a16:creationId xmlns:a16="http://schemas.microsoft.com/office/drawing/2014/main" id="{BD9CC2AC-832A-4030-B7BC-35B06DC64C23}"/>
              </a:ext>
            </a:extLst>
          </p:cNvPr>
          <p:cNvSpPr>
            <a:spLocks noGrp="1"/>
          </p:cNvSpPr>
          <p:nvPr>
            <p:ph type="subTitle" idx="1"/>
          </p:nvPr>
        </p:nvSpPr>
        <p:spPr/>
        <p:txBody>
          <a:bodyPr/>
          <a:lstStyle/>
          <a:p>
            <a:r>
              <a:rPr lang="en-US" dirty="0"/>
              <a:t>A Lesson Plan to Use With Students</a:t>
            </a:r>
          </a:p>
        </p:txBody>
      </p:sp>
      <p:sp>
        <p:nvSpPr>
          <p:cNvPr id="9" name="Picture Placeholder 8" hidden="1">
            <a:extLst>
              <a:ext uri="{FF2B5EF4-FFF2-40B4-BE49-F238E27FC236}">
                <a16:creationId xmlns:a16="http://schemas.microsoft.com/office/drawing/2014/main" id="{D82A59E7-77EA-4C7F-B742-AA7030E96578}"/>
              </a:ext>
              <a:ext uri="{C183D7F6-B498-43B3-948B-1728B52AA6E4}">
                <adec:decorative xmlns:adec="http://schemas.microsoft.com/office/drawing/2017/decorative" xmlns="" val="1"/>
              </a:ext>
            </a:extLst>
          </p:cNvPr>
          <p:cNvSpPr>
            <a:spLocks noGrp="1"/>
          </p:cNvSpPr>
          <p:nvPr>
            <p:ph type="pic" sz="quarter" idx="12"/>
          </p:nvPr>
        </p:nvSpPr>
        <p:spPr/>
      </p:sp>
      <p:pic>
        <p:nvPicPr>
          <p:cNvPr id="11" name="Picture 10">
            <a:extLst>
              <a:ext uri="{FF2B5EF4-FFF2-40B4-BE49-F238E27FC236}">
                <a16:creationId xmlns:a16="http://schemas.microsoft.com/office/drawing/2014/main" id="{C4C34A21-70C5-4617-AEF5-F00AE978A5FC}"/>
              </a:ext>
              <a:ext uri="{C183D7F6-B498-43B3-948B-1728B52AA6E4}">
                <adec:decorative xmlns:adec="http://schemas.microsoft.com/office/drawing/2017/decorative" xmlns=""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4572" y="328768"/>
            <a:ext cx="5910047" cy="5848675"/>
          </a:xfrm>
          <a:prstGeom prst="rect">
            <a:avLst/>
          </a:prstGeom>
        </p:spPr>
      </p:pic>
      <p:sp>
        <p:nvSpPr>
          <p:cNvPr id="10" name="Text Placeholder 9">
            <a:extLst>
              <a:ext uri="{FF2B5EF4-FFF2-40B4-BE49-F238E27FC236}">
                <a16:creationId xmlns:a16="http://schemas.microsoft.com/office/drawing/2014/main" id="{882A9500-D62C-4CC5-8EFA-CFE06BF9CCB5}"/>
              </a:ext>
            </a:extLst>
          </p:cNvPr>
          <p:cNvSpPr>
            <a:spLocks noGrp="1"/>
          </p:cNvSpPr>
          <p:nvPr>
            <p:ph type="body" sz="quarter" idx="13"/>
          </p:nvPr>
        </p:nvSpPr>
        <p:spPr/>
        <p:txBody>
          <a:bodyPr/>
          <a:lstStyle/>
          <a:p>
            <a:endParaRPr lang="en-US" dirty="0"/>
          </a:p>
        </p:txBody>
      </p:sp>
      <p:sp>
        <p:nvSpPr>
          <p:cNvPr id="8" name="Text Placeholder 7">
            <a:extLst>
              <a:ext uri="{FF2B5EF4-FFF2-40B4-BE49-F238E27FC236}">
                <a16:creationId xmlns:a16="http://schemas.microsoft.com/office/drawing/2014/main" id="{1ABA0E33-5E54-4A2C-95FF-B1E53EF25E2A}"/>
              </a:ext>
            </a:extLst>
          </p:cNvPr>
          <p:cNvSpPr>
            <a:spLocks noGrp="1"/>
          </p:cNvSpPr>
          <p:nvPr>
            <p:ph type="body" sz="quarter" idx="11"/>
          </p:nvPr>
        </p:nvSpPr>
        <p:spPr/>
        <p:txBody>
          <a:bodyPr/>
          <a:lstStyle/>
          <a:p>
            <a:r>
              <a:rPr lang="en-US" dirty="0"/>
              <a:t>2019</a:t>
            </a:r>
          </a:p>
        </p:txBody>
      </p:sp>
    </p:spTree>
    <p:custDataLst>
      <p:tags r:id="rId1"/>
    </p:custDataLst>
    <p:extLst>
      <p:ext uri="{BB962C8B-B14F-4D97-AF65-F5344CB8AC3E}">
        <p14:creationId xmlns:p14="http://schemas.microsoft.com/office/powerpoint/2010/main" val="11090720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How Will I Do on the SAT Next Year?</a:t>
            </a:r>
            <a:endParaRPr lang="en-US" dirty="0"/>
          </a:p>
        </p:txBody>
      </p:sp>
      <p:sp>
        <p:nvSpPr>
          <p:cNvPr id="5" name="Text Placeholder 4"/>
          <p:cNvSpPr>
            <a:spLocks noGrp="1"/>
          </p:cNvSpPr>
          <p:nvPr>
            <p:ph type="body" sz="quarter" idx="4294967295"/>
          </p:nvPr>
        </p:nvSpPr>
        <p:spPr>
          <a:xfrm>
            <a:off x="356461" y="1884608"/>
            <a:ext cx="3648075" cy="1216025"/>
          </a:xfrm>
        </p:spPr>
        <p:txBody>
          <a:bodyPr/>
          <a:lstStyle/>
          <a:p>
            <a:pPr marL="0" indent="0">
              <a:lnSpc>
                <a:spcPct val="100000"/>
              </a:lnSpc>
              <a:buNone/>
            </a:pPr>
            <a:r>
              <a:rPr lang="en-US" b="1" dirty="0">
                <a:solidFill>
                  <a:srgbClr val="0070C0"/>
                </a:solidFill>
              </a:rPr>
              <a:t>The predicted SAT</a:t>
            </a:r>
            <a:r>
              <a:rPr lang="en-US" sz="1000" b="1" baseline="80000" dirty="0">
                <a:solidFill>
                  <a:srgbClr val="0070C0"/>
                </a:solidFill>
              </a:rPr>
              <a:t>®</a:t>
            </a:r>
            <a:r>
              <a:rPr lang="en-US" b="1" dirty="0">
                <a:solidFill>
                  <a:srgbClr val="0070C0"/>
                </a:solidFill>
              </a:rPr>
              <a:t> score is an initial projection based on current data and concordance. </a:t>
            </a:r>
          </a:p>
        </p:txBody>
      </p:sp>
      <p:pic>
        <p:nvPicPr>
          <p:cNvPr id="7" name="Picture 6" descr="PSAT/NMSQT online student score report over view of scores.">
            <a:extLst>
              <a:ext uri="{FF2B5EF4-FFF2-40B4-BE49-F238E27FC236}">
                <a16:creationId xmlns:a16="http://schemas.microsoft.com/office/drawing/2014/main" id="{C547D70F-99BB-43E7-8C49-9A37675A8CF2}"/>
              </a:ext>
            </a:extLst>
          </p:cNvPr>
          <p:cNvPicPr>
            <a:picLocks noChangeAspect="1"/>
          </p:cNvPicPr>
          <p:nvPr/>
        </p:nvPicPr>
        <p:blipFill>
          <a:blip r:embed="rId4"/>
          <a:stretch>
            <a:fillRect/>
          </a:stretch>
        </p:blipFill>
        <p:spPr>
          <a:xfrm>
            <a:off x="7948247" y="563694"/>
            <a:ext cx="3946886" cy="5389685"/>
          </a:xfrm>
          <a:prstGeom prst="rect">
            <a:avLst/>
          </a:prstGeom>
        </p:spPr>
      </p:pic>
      <p:pic>
        <p:nvPicPr>
          <p:cNvPr id="3" name="Picture 2" descr="PSAT/NMSQT online score report Your Estimated PSAT 10 &amp; PSAT/NMSQT Section Scores.">
            <a:extLst>
              <a:ext uri="{FF2B5EF4-FFF2-40B4-BE49-F238E27FC236}">
                <a16:creationId xmlns:a16="http://schemas.microsoft.com/office/drawing/2014/main" id="{777482DD-44ED-4682-A8EA-EA387818C0B7}"/>
              </a:ext>
            </a:extLst>
          </p:cNvPr>
          <p:cNvPicPr>
            <a:picLocks noChangeAspect="1"/>
          </p:cNvPicPr>
          <p:nvPr/>
        </p:nvPicPr>
        <p:blipFill>
          <a:blip r:embed="rId5"/>
          <a:stretch>
            <a:fillRect/>
          </a:stretch>
        </p:blipFill>
        <p:spPr>
          <a:xfrm>
            <a:off x="4810128" y="2012822"/>
            <a:ext cx="5907695" cy="1883013"/>
          </a:xfrm>
          <a:prstGeom prst="rect">
            <a:avLst/>
          </a:prstGeom>
        </p:spPr>
      </p:pic>
      <p:sp>
        <p:nvSpPr>
          <p:cNvPr id="4" name="Rectangle 3">
            <a:extLst>
              <a:ext uri="{FF2B5EF4-FFF2-40B4-BE49-F238E27FC236}">
                <a16:creationId xmlns:a16="http://schemas.microsoft.com/office/drawing/2014/main" id="{C9891D64-B45E-49C6-836A-2963EB1D4835}"/>
              </a:ext>
              <a:ext uri="{C183D7F6-B498-43B3-948B-1728B52AA6E4}">
                <adec:decorative xmlns:adec="http://schemas.microsoft.com/office/drawing/2017/decorative" xmlns="" val="1"/>
              </a:ext>
            </a:extLst>
          </p:cNvPr>
          <p:cNvSpPr/>
          <p:nvPr/>
        </p:nvSpPr>
        <p:spPr>
          <a:xfrm>
            <a:off x="4710546" y="1952475"/>
            <a:ext cx="6007278" cy="199527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Roboto Slab"/>
              <a:ea typeface="+mn-ea"/>
              <a:cs typeface="+mn-cs"/>
            </a:endParaRPr>
          </a:p>
        </p:txBody>
      </p:sp>
      <p:cxnSp>
        <p:nvCxnSpPr>
          <p:cNvPr id="10" name="Straight Arrow Connector 9">
            <a:extLst>
              <a:ext uri="{FF2B5EF4-FFF2-40B4-BE49-F238E27FC236}">
                <a16:creationId xmlns:a16="http://schemas.microsoft.com/office/drawing/2014/main" id="{44C3BB6C-F910-4120-AE19-8C8D0EF3E292}"/>
              </a:ext>
              <a:ext uri="{C183D7F6-B498-43B3-948B-1728B52AA6E4}">
                <adec:decorative xmlns:adec="http://schemas.microsoft.com/office/drawing/2017/decorative" xmlns="" val="1"/>
              </a:ext>
            </a:extLst>
          </p:cNvPr>
          <p:cNvCxnSpPr/>
          <p:nvPr/>
        </p:nvCxnSpPr>
        <p:spPr>
          <a:xfrm flipH="1" flipV="1">
            <a:off x="6998677" y="3958108"/>
            <a:ext cx="949569" cy="1431577"/>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11" name="Rectangle 10">
            <a:extLst>
              <a:ext uri="{FF2B5EF4-FFF2-40B4-BE49-F238E27FC236}">
                <a16:creationId xmlns:a16="http://schemas.microsoft.com/office/drawing/2014/main" id="{4E46E88B-516E-4B6E-B719-101CCA2DBAC4}"/>
              </a:ext>
              <a:ext uri="{C183D7F6-B498-43B3-948B-1728B52AA6E4}">
                <adec:decorative xmlns:adec="http://schemas.microsoft.com/office/drawing/2017/decorative" xmlns="" val="1"/>
              </a:ext>
            </a:extLst>
          </p:cNvPr>
          <p:cNvSpPr/>
          <p:nvPr/>
        </p:nvSpPr>
        <p:spPr>
          <a:xfrm>
            <a:off x="7948247" y="4625471"/>
            <a:ext cx="3943710" cy="1327908"/>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Roboto Slab"/>
              <a:ea typeface="+mn-ea"/>
              <a:cs typeface="+mn-cs"/>
            </a:endParaRPr>
          </a:p>
        </p:txBody>
      </p:sp>
    </p:spTree>
    <p:custDataLst>
      <p:tags r:id="rId1"/>
    </p:custDataLst>
    <p:extLst>
      <p:ext uri="{BB962C8B-B14F-4D97-AF65-F5344CB8AC3E}">
        <p14:creationId xmlns:p14="http://schemas.microsoft.com/office/powerpoint/2010/main" val="26872752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How Did My Score Measure Against the Benchmarks?</a:t>
            </a:r>
            <a:endParaRPr lang="en-US" dirty="0"/>
          </a:p>
        </p:txBody>
      </p:sp>
      <p:sp>
        <p:nvSpPr>
          <p:cNvPr id="4" name="Content Placeholder 3"/>
          <p:cNvSpPr>
            <a:spLocks noGrp="1"/>
          </p:cNvSpPr>
          <p:nvPr>
            <p:ph idx="4294967295"/>
          </p:nvPr>
        </p:nvSpPr>
        <p:spPr>
          <a:xfrm>
            <a:off x="355387" y="1830243"/>
            <a:ext cx="4133486" cy="1770063"/>
          </a:xfrm>
        </p:spPr>
        <p:txBody>
          <a:bodyPr>
            <a:normAutofit/>
          </a:bodyPr>
          <a:lstStyle/>
          <a:p>
            <a:pPr marL="0" indent="0">
              <a:lnSpc>
                <a:spcPct val="100000"/>
              </a:lnSpc>
              <a:buNone/>
            </a:pPr>
            <a:r>
              <a:rPr lang="en-US" b="1" dirty="0">
                <a:solidFill>
                  <a:schemeClr val="accent3">
                    <a:lumMod val="75000"/>
                  </a:schemeClr>
                </a:solidFill>
                <a:latin typeface="Verdana Bold" charset="0"/>
                <a:ea typeface="Verdana Bold" charset="0"/>
                <a:cs typeface="Verdana Bold" charset="0"/>
              </a:rPr>
              <a:t>Section, test, and subscores all report scores in performance zones that indicate whether you are on track for meeting the college readiness benchmarks on the SAT</a:t>
            </a:r>
            <a:r>
              <a:rPr lang="en-US" sz="1000" b="1" baseline="80000" dirty="0">
                <a:solidFill>
                  <a:schemeClr val="accent3">
                    <a:lumMod val="75000"/>
                  </a:schemeClr>
                </a:solidFill>
                <a:latin typeface="Verdana Bold" charset="0"/>
                <a:ea typeface="Verdana Bold" charset="0"/>
                <a:cs typeface="Verdana Bold" charset="0"/>
              </a:rPr>
              <a:t>®</a:t>
            </a:r>
            <a:r>
              <a:rPr lang="en-US" b="1" dirty="0">
                <a:solidFill>
                  <a:schemeClr val="accent3">
                    <a:lumMod val="75000"/>
                  </a:schemeClr>
                </a:solidFill>
                <a:latin typeface="Verdana Bold" charset="0"/>
                <a:ea typeface="Verdana Bold" charset="0"/>
                <a:cs typeface="Verdana Bold" charset="0"/>
              </a:rPr>
              <a:t>.</a:t>
            </a:r>
          </a:p>
        </p:txBody>
      </p:sp>
      <p:sp>
        <p:nvSpPr>
          <p:cNvPr id="2" name="Content Placeholder 1"/>
          <p:cNvSpPr>
            <a:spLocks noGrp="1"/>
          </p:cNvSpPr>
          <p:nvPr>
            <p:ph idx="4294967295"/>
          </p:nvPr>
        </p:nvSpPr>
        <p:spPr>
          <a:xfrm>
            <a:off x="6733310" y="1052945"/>
            <a:ext cx="5223164" cy="4670882"/>
          </a:xfrm>
        </p:spPr>
        <p:txBody>
          <a:bodyPr>
            <a:normAutofit/>
          </a:bodyPr>
          <a:lstStyle/>
          <a:p>
            <a:pPr marL="0" indent="0">
              <a:lnSpc>
                <a:spcPct val="100000"/>
              </a:lnSpc>
              <a:buNone/>
            </a:pPr>
            <a:r>
              <a:rPr lang="en-US" b="1" dirty="0"/>
              <a:t>Section scores</a:t>
            </a:r>
          </a:p>
          <a:p>
            <a:pPr marL="0" indent="0">
              <a:lnSpc>
                <a:spcPct val="100000"/>
              </a:lnSpc>
              <a:spcBef>
                <a:spcPts val="600"/>
              </a:spcBef>
              <a:buNone/>
            </a:pPr>
            <a:r>
              <a:rPr lang="en-US" b="1" dirty="0">
                <a:solidFill>
                  <a:srgbClr val="C00000"/>
                </a:solidFill>
              </a:rPr>
              <a:t>Need to Strengthen Skills</a:t>
            </a:r>
            <a:r>
              <a:rPr lang="en-US" dirty="0"/>
              <a:t> = below grade-level benchmark</a:t>
            </a:r>
            <a:br>
              <a:rPr lang="en-US" dirty="0"/>
            </a:br>
            <a:r>
              <a:rPr lang="en-US" dirty="0"/>
              <a:t>by more than one year</a:t>
            </a:r>
          </a:p>
          <a:p>
            <a:pPr marL="0" indent="0">
              <a:lnSpc>
                <a:spcPct val="100000"/>
              </a:lnSpc>
              <a:spcBef>
                <a:spcPts val="600"/>
              </a:spcBef>
              <a:buNone/>
            </a:pPr>
            <a:r>
              <a:rPr lang="en-US" b="1" dirty="0">
                <a:solidFill>
                  <a:srgbClr val="DEA900"/>
                </a:solidFill>
              </a:rPr>
              <a:t>Approaching Benchmark</a:t>
            </a:r>
            <a:r>
              <a:rPr lang="en-US" dirty="0">
                <a:solidFill>
                  <a:srgbClr val="DEA900"/>
                </a:solidFill>
              </a:rPr>
              <a:t> </a:t>
            </a:r>
            <a:r>
              <a:rPr lang="en-US" dirty="0"/>
              <a:t>= below grade-level benchmark</a:t>
            </a:r>
            <a:br>
              <a:rPr lang="en-US" dirty="0"/>
            </a:br>
            <a:r>
              <a:rPr lang="en-US" dirty="0"/>
              <a:t>by one year or less</a:t>
            </a:r>
          </a:p>
          <a:p>
            <a:pPr marL="0" indent="0">
              <a:lnSpc>
                <a:spcPct val="100000"/>
              </a:lnSpc>
              <a:spcBef>
                <a:spcPts val="600"/>
              </a:spcBef>
              <a:buNone/>
            </a:pPr>
            <a:r>
              <a:rPr lang="en-US" b="1" dirty="0">
                <a:solidFill>
                  <a:srgbClr val="007A37"/>
                </a:solidFill>
              </a:rPr>
              <a:t>Meets or Exceeds Benchmark</a:t>
            </a:r>
            <a:r>
              <a:rPr lang="en-US" dirty="0">
                <a:solidFill>
                  <a:srgbClr val="007A37"/>
                </a:solidFill>
              </a:rPr>
              <a:t> </a:t>
            </a:r>
            <a:r>
              <a:rPr lang="en-US" dirty="0"/>
              <a:t>= at or above grade-level benchmark</a:t>
            </a:r>
          </a:p>
          <a:p>
            <a:pPr>
              <a:lnSpc>
                <a:spcPct val="100000"/>
              </a:lnSpc>
              <a:spcBef>
                <a:spcPts val="1600"/>
              </a:spcBef>
              <a:buNone/>
            </a:pPr>
            <a:endParaRPr lang="en-US" b="1" dirty="0"/>
          </a:p>
          <a:p>
            <a:pPr>
              <a:lnSpc>
                <a:spcPct val="100000"/>
              </a:lnSpc>
              <a:spcBef>
                <a:spcPts val="1600"/>
              </a:spcBef>
              <a:buNone/>
            </a:pPr>
            <a:r>
              <a:rPr lang="en-US" b="1" dirty="0"/>
              <a:t>Test scores and subscores </a:t>
            </a:r>
          </a:p>
          <a:p>
            <a:pPr marL="0" indent="0">
              <a:lnSpc>
                <a:spcPct val="100000"/>
              </a:lnSpc>
              <a:spcBef>
                <a:spcPts val="600"/>
              </a:spcBef>
              <a:buNone/>
            </a:pPr>
            <a:r>
              <a:rPr lang="en-US" dirty="0"/>
              <a:t>Red, yellow, and green ranges reflect areas of strengths and weaknesses compared to the typical performance of students.</a:t>
            </a:r>
          </a:p>
          <a:p>
            <a:endParaRPr lang="en-US" dirty="0"/>
          </a:p>
        </p:txBody>
      </p:sp>
      <p:pic>
        <p:nvPicPr>
          <p:cNvPr id="9" name="Picture 8" descr="PSAT/NMSQT online student score report  of Evidence Based Reading and Writing score of 430.">
            <a:extLst>
              <a:ext uri="{FF2B5EF4-FFF2-40B4-BE49-F238E27FC236}">
                <a16:creationId xmlns:a16="http://schemas.microsoft.com/office/drawing/2014/main" id="{15ED12C8-F3BB-4AF4-AFDD-83D70B5B5781}"/>
              </a:ext>
            </a:extLst>
          </p:cNvPr>
          <p:cNvPicPr>
            <a:picLocks noChangeAspect="1"/>
          </p:cNvPicPr>
          <p:nvPr/>
        </p:nvPicPr>
        <p:blipFill>
          <a:blip r:embed="rId4"/>
          <a:stretch>
            <a:fillRect/>
          </a:stretch>
        </p:blipFill>
        <p:spPr>
          <a:xfrm>
            <a:off x="2089021" y="3600306"/>
            <a:ext cx="3369669" cy="245677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111040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What Do My Scores Tell Me?</a:t>
            </a:r>
            <a:endParaRPr lang="en-US" dirty="0"/>
          </a:p>
        </p:txBody>
      </p:sp>
      <p:sp>
        <p:nvSpPr>
          <p:cNvPr id="5" name="Text Placeholder 4"/>
          <p:cNvSpPr>
            <a:spLocks noGrp="1"/>
          </p:cNvSpPr>
          <p:nvPr>
            <p:ph type="body" sz="quarter" idx="4294967295"/>
          </p:nvPr>
        </p:nvSpPr>
        <p:spPr>
          <a:xfrm>
            <a:off x="356460" y="1525588"/>
            <a:ext cx="3231867" cy="1771429"/>
          </a:xfrm>
        </p:spPr>
        <p:txBody>
          <a:bodyPr/>
          <a:lstStyle/>
          <a:p>
            <a:pPr marL="0" indent="0">
              <a:lnSpc>
                <a:spcPct val="100000"/>
              </a:lnSpc>
              <a:buNone/>
            </a:pPr>
            <a:r>
              <a:rPr lang="en-US" dirty="0"/>
              <a:t>Test scores, cross-test scores, and subscores give students insightful information about their strengths and areas for improvement.</a:t>
            </a:r>
          </a:p>
        </p:txBody>
      </p:sp>
      <p:pic>
        <p:nvPicPr>
          <p:cNvPr id="10" name="Picture 9" descr="Screen of student Test scores from online student score report">
            <a:extLst>
              <a:ext uri="{FF2B5EF4-FFF2-40B4-BE49-F238E27FC236}">
                <a16:creationId xmlns:a16="http://schemas.microsoft.com/office/drawing/2014/main" id="{3A74A65E-737C-4682-957E-9C3C15303E60}"/>
              </a:ext>
            </a:extLst>
          </p:cNvPr>
          <p:cNvPicPr>
            <a:picLocks noChangeAspect="1"/>
          </p:cNvPicPr>
          <p:nvPr/>
        </p:nvPicPr>
        <p:blipFill>
          <a:blip r:embed="rId4"/>
          <a:stretch>
            <a:fillRect/>
          </a:stretch>
        </p:blipFill>
        <p:spPr>
          <a:xfrm>
            <a:off x="3899040" y="1095526"/>
            <a:ext cx="3814870" cy="3505200"/>
          </a:xfrm>
          <a:prstGeom prst="rect">
            <a:avLst/>
          </a:prstGeom>
        </p:spPr>
      </p:pic>
      <p:pic>
        <p:nvPicPr>
          <p:cNvPr id="11" name="Picture 10" descr="Screen shot of student cross-test scores from online student score report.">
            <a:extLst>
              <a:ext uri="{FF2B5EF4-FFF2-40B4-BE49-F238E27FC236}">
                <a16:creationId xmlns:a16="http://schemas.microsoft.com/office/drawing/2014/main" id="{516E3684-80EB-4CC9-8810-59D47901ADC4}"/>
              </a:ext>
            </a:extLst>
          </p:cNvPr>
          <p:cNvPicPr>
            <a:picLocks noChangeAspect="1"/>
          </p:cNvPicPr>
          <p:nvPr/>
        </p:nvPicPr>
        <p:blipFill>
          <a:blip r:embed="rId5"/>
          <a:stretch>
            <a:fillRect/>
          </a:stretch>
        </p:blipFill>
        <p:spPr>
          <a:xfrm>
            <a:off x="3261442" y="4376861"/>
            <a:ext cx="5476190" cy="1771429"/>
          </a:xfrm>
          <a:prstGeom prst="rect">
            <a:avLst/>
          </a:prstGeom>
        </p:spPr>
      </p:pic>
      <p:pic>
        <p:nvPicPr>
          <p:cNvPr id="12" name="Picture 11" descr="Screenshot of student subscores from online student score report.">
            <a:extLst>
              <a:ext uri="{FF2B5EF4-FFF2-40B4-BE49-F238E27FC236}">
                <a16:creationId xmlns:a16="http://schemas.microsoft.com/office/drawing/2014/main" id="{AEB36699-1054-40F1-9C02-CD436F9316E4}"/>
              </a:ext>
            </a:extLst>
          </p:cNvPr>
          <p:cNvPicPr>
            <a:picLocks noChangeAspect="1"/>
          </p:cNvPicPr>
          <p:nvPr/>
        </p:nvPicPr>
        <p:blipFill>
          <a:blip r:embed="rId6"/>
          <a:stretch>
            <a:fillRect/>
          </a:stretch>
        </p:blipFill>
        <p:spPr>
          <a:xfrm>
            <a:off x="8154423" y="1344000"/>
            <a:ext cx="3488191" cy="4170000"/>
          </a:xfrm>
          <a:prstGeom prst="rect">
            <a:avLst/>
          </a:prstGeom>
        </p:spPr>
      </p:pic>
    </p:spTree>
    <p:custDataLst>
      <p:tags r:id="rId1"/>
    </p:custDataLst>
    <p:extLst>
      <p:ext uri="{BB962C8B-B14F-4D97-AF65-F5344CB8AC3E}">
        <p14:creationId xmlns:p14="http://schemas.microsoft.com/office/powerpoint/2010/main" val="27394661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What Is the National Merit</a:t>
            </a:r>
            <a:r>
              <a:rPr lang="en-US" sz="1600" baseline="100000" dirty="0"/>
              <a:t>®</a:t>
            </a:r>
            <a:r>
              <a:rPr lang="en-US" sz="3200" baseline="30000" dirty="0"/>
              <a:t> </a:t>
            </a:r>
            <a:r>
              <a:rPr lang="en-US" sz="3200" dirty="0"/>
              <a:t>Scholarship Program?</a:t>
            </a:r>
            <a:endParaRPr lang="en-US" dirty="0"/>
          </a:p>
        </p:txBody>
      </p:sp>
      <p:pic>
        <p:nvPicPr>
          <p:cNvPr id="2" name="Picture 1" descr="Screen shot of online student score report with link to NMSC Selection Index.">
            <a:extLst>
              <a:ext uri="{FF2B5EF4-FFF2-40B4-BE49-F238E27FC236}">
                <a16:creationId xmlns:a16="http://schemas.microsoft.com/office/drawing/2014/main" id="{9147EFB4-3FDE-4166-A015-DA3790E4C799}"/>
              </a:ext>
            </a:extLst>
          </p:cNvPr>
          <p:cNvPicPr>
            <a:picLocks noChangeAspect="1"/>
          </p:cNvPicPr>
          <p:nvPr/>
        </p:nvPicPr>
        <p:blipFill>
          <a:blip r:embed="rId4"/>
          <a:stretch>
            <a:fillRect/>
          </a:stretch>
        </p:blipFill>
        <p:spPr>
          <a:xfrm>
            <a:off x="1743620" y="1210298"/>
            <a:ext cx="5457143" cy="4723809"/>
          </a:xfrm>
          <a:prstGeom prst="rect">
            <a:avLst/>
          </a:prstGeom>
        </p:spPr>
      </p:pic>
      <p:pic>
        <p:nvPicPr>
          <p:cNvPr id="4" name="Picture 3" descr="Screen shot of online student score report NMSC Selection Index Score.">
            <a:extLst>
              <a:ext uri="{FF2B5EF4-FFF2-40B4-BE49-F238E27FC236}">
                <a16:creationId xmlns:a16="http://schemas.microsoft.com/office/drawing/2014/main" id="{A18E03A9-903D-4ACC-92E0-0A8607239923}"/>
              </a:ext>
            </a:extLst>
          </p:cNvPr>
          <p:cNvPicPr>
            <a:picLocks noChangeAspect="1"/>
          </p:cNvPicPr>
          <p:nvPr/>
        </p:nvPicPr>
        <p:blipFill>
          <a:blip r:embed="rId5"/>
          <a:stretch>
            <a:fillRect/>
          </a:stretch>
        </p:blipFill>
        <p:spPr>
          <a:xfrm>
            <a:off x="7595243" y="1078385"/>
            <a:ext cx="3707113" cy="4987636"/>
          </a:xfrm>
          <a:prstGeom prst="rect">
            <a:avLst/>
          </a:prstGeom>
        </p:spPr>
      </p:pic>
    </p:spTree>
    <p:custDataLst>
      <p:tags r:id="rId1"/>
    </p:custDataLst>
    <p:extLst>
      <p:ext uri="{BB962C8B-B14F-4D97-AF65-F5344CB8AC3E}">
        <p14:creationId xmlns:p14="http://schemas.microsoft.com/office/powerpoint/2010/main" val="35838600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How Can I Improve My Academic Skills?</a:t>
            </a:r>
          </a:p>
        </p:txBody>
      </p:sp>
      <p:sp>
        <p:nvSpPr>
          <p:cNvPr id="5" name="Text Placeholder 4"/>
          <p:cNvSpPr>
            <a:spLocks noGrp="1"/>
          </p:cNvSpPr>
          <p:nvPr>
            <p:ph type="body" sz="quarter" idx="4294967295"/>
          </p:nvPr>
        </p:nvSpPr>
        <p:spPr>
          <a:xfrm>
            <a:off x="356461" y="1957388"/>
            <a:ext cx="3452813" cy="1216025"/>
          </a:xfrm>
        </p:spPr>
        <p:txBody>
          <a:bodyPr>
            <a:normAutofit fontScale="92500" lnSpcReduction="10000"/>
          </a:bodyPr>
          <a:lstStyle/>
          <a:p>
            <a:pPr marL="0" indent="0">
              <a:lnSpc>
                <a:spcPct val="100000"/>
              </a:lnSpc>
              <a:buNone/>
            </a:pPr>
            <a:r>
              <a:rPr lang="en-US" sz="2000" b="1" dirty="0"/>
              <a:t>Skills </a:t>
            </a:r>
            <a:r>
              <a:rPr lang="en-US" sz="2000" b="1" dirty="0" err="1"/>
              <a:t>Insight</a:t>
            </a:r>
            <a:r>
              <a:rPr lang="en-US" sz="1100" b="1" baseline="80000" dirty="0" err="1"/>
              <a:t>TM</a:t>
            </a:r>
            <a:r>
              <a:rPr lang="en-US" sz="2000" b="1" dirty="0"/>
              <a:t> </a:t>
            </a:r>
            <a:r>
              <a:rPr lang="en-US" sz="2000" b="1" dirty="0">
                <a:solidFill>
                  <a:schemeClr val="accent3">
                    <a:lumMod val="75000"/>
                  </a:schemeClr>
                </a:solidFill>
              </a:rPr>
              <a:t>informs you about what you are already likely able to do, and how you can improve your skills</a:t>
            </a:r>
            <a:r>
              <a:rPr lang="en-US" sz="2000" b="1" dirty="0">
                <a:solidFill>
                  <a:schemeClr val="accent4">
                    <a:lumMod val="75000"/>
                  </a:schemeClr>
                </a:solidFill>
              </a:rPr>
              <a:t>.</a:t>
            </a:r>
          </a:p>
        </p:txBody>
      </p:sp>
      <p:pic>
        <p:nvPicPr>
          <p:cNvPr id="2" name="Picture 1" descr="Screen shot of online student score report Skills Insight tab.">
            <a:extLst>
              <a:ext uri="{FF2B5EF4-FFF2-40B4-BE49-F238E27FC236}">
                <a16:creationId xmlns:a16="http://schemas.microsoft.com/office/drawing/2014/main" id="{87C065ED-9429-4B45-B32F-528790B6F926}"/>
              </a:ext>
            </a:extLst>
          </p:cNvPr>
          <p:cNvPicPr>
            <a:picLocks noChangeAspect="1"/>
          </p:cNvPicPr>
          <p:nvPr/>
        </p:nvPicPr>
        <p:blipFill>
          <a:blip r:embed="rId4"/>
          <a:stretch>
            <a:fillRect/>
          </a:stretch>
        </p:blipFill>
        <p:spPr>
          <a:xfrm>
            <a:off x="6692650" y="892073"/>
            <a:ext cx="5301969" cy="5073853"/>
          </a:xfrm>
          <a:prstGeom prst="rect">
            <a:avLst/>
          </a:prstGeom>
          <a:ln>
            <a:noFill/>
          </a:ln>
          <a:effectLst>
            <a:outerShdw blurRad="292100" dist="139700" dir="2700000" algn="tl" rotWithShape="0">
              <a:srgbClr val="333333">
                <a:alpha val="65000"/>
              </a:srgbClr>
            </a:outerShdw>
          </a:effectLst>
        </p:spPr>
      </p:pic>
      <p:sp>
        <p:nvSpPr>
          <p:cNvPr id="9" name="Oval 8">
            <a:extLst>
              <a:ext uri="{FF2B5EF4-FFF2-40B4-BE49-F238E27FC236}">
                <a16:creationId xmlns:a16="http://schemas.microsoft.com/office/drawing/2014/main" id="{357B4923-32BA-4E9E-AAB5-C25F61821EF4}"/>
              </a:ext>
              <a:ext uri="{C183D7F6-B498-43B3-948B-1728B52AA6E4}">
                <adec:decorative xmlns:adec="http://schemas.microsoft.com/office/drawing/2017/decorative" xmlns="" val="1"/>
              </a:ext>
            </a:extLst>
          </p:cNvPr>
          <p:cNvSpPr/>
          <p:nvPr/>
        </p:nvSpPr>
        <p:spPr>
          <a:xfrm>
            <a:off x="9656618" y="1620982"/>
            <a:ext cx="1052946" cy="336406"/>
          </a:xfrm>
          <a:prstGeom prst="ellipse">
            <a:avLst/>
          </a:prstGeom>
          <a:noFill/>
          <a:ln w="571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62500" lnSpcReduction="20000"/>
          </a:bodyPr>
          <a:lstStyle/>
          <a:p>
            <a:pPr algn="ctr"/>
            <a:endParaRPr lang="en-US" sz="2000" b="1" dirty="0">
              <a:solidFill>
                <a:schemeClr val="tx2"/>
              </a:solidFill>
              <a:latin typeface="+mj-lt"/>
            </a:endParaRPr>
          </a:p>
        </p:txBody>
      </p:sp>
    </p:spTree>
    <p:custDataLst>
      <p:tags r:id="rId1"/>
    </p:custDataLst>
    <p:extLst>
      <p:ext uri="{BB962C8B-B14F-4D97-AF65-F5344CB8AC3E}">
        <p14:creationId xmlns:p14="http://schemas.microsoft.com/office/powerpoint/2010/main" val="34092986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What Can I Learn from My Answers?</a:t>
            </a:r>
          </a:p>
        </p:txBody>
      </p:sp>
      <p:sp>
        <p:nvSpPr>
          <p:cNvPr id="5" name="Text Placeholder 4"/>
          <p:cNvSpPr>
            <a:spLocks noGrp="1"/>
          </p:cNvSpPr>
          <p:nvPr>
            <p:ph type="body" sz="quarter" idx="4294967295"/>
          </p:nvPr>
        </p:nvSpPr>
        <p:spPr>
          <a:xfrm>
            <a:off x="4920099" y="1832499"/>
            <a:ext cx="6722514" cy="969962"/>
          </a:xfrm>
        </p:spPr>
        <p:txBody>
          <a:bodyPr>
            <a:normAutofit/>
          </a:bodyPr>
          <a:lstStyle/>
          <a:p>
            <a:pPr marL="0" indent="0">
              <a:lnSpc>
                <a:spcPct val="100000"/>
              </a:lnSpc>
              <a:buNone/>
            </a:pPr>
            <a:r>
              <a:rPr lang="en-US" sz="1800" b="1" dirty="0">
                <a:solidFill>
                  <a:schemeClr val="accent3">
                    <a:lumMod val="75000"/>
                  </a:schemeClr>
                </a:solidFill>
              </a:rPr>
              <a:t>See the actual questions, answer choices, and the answer selected.</a:t>
            </a:r>
          </a:p>
        </p:txBody>
      </p:sp>
      <p:sp>
        <p:nvSpPr>
          <p:cNvPr id="4" name="Content Placeholder 3"/>
          <p:cNvSpPr>
            <a:spLocks noGrp="1"/>
          </p:cNvSpPr>
          <p:nvPr>
            <p:ph idx="4294967295"/>
          </p:nvPr>
        </p:nvSpPr>
        <p:spPr>
          <a:xfrm>
            <a:off x="4957399" y="2686051"/>
            <a:ext cx="6444892" cy="3506787"/>
          </a:xfrm>
        </p:spPr>
        <p:txBody>
          <a:bodyPr/>
          <a:lstStyle/>
          <a:p>
            <a:pPr marL="0" indent="0">
              <a:buNone/>
            </a:pPr>
            <a:r>
              <a:rPr lang="en-US" dirty="0"/>
              <a:t>Look at the online score report and consider the following:</a:t>
            </a:r>
          </a:p>
          <a:p>
            <a:pPr marL="342900" indent="-342900">
              <a:lnSpc>
                <a:spcPct val="100000"/>
              </a:lnSpc>
              <a:spcBef>
                <a:spcPts val="1600"/>
              </a:spcBef>
              <a:buSzPct val="95000"/>
              <a:buFont typeface="+mj-lt"/>
              <a:buAutoNum type="arabicPeriod"/>
            </a:pPr>
            <a:r>
              <a:rPr lang="en-US" dirty="0"/>
              <a:t>Which questions were answered incorrectly?</a:t>
            </a:r>
          </a:p>
          <a:p>
            <a:pPr marL="342900" indent="-342900">
              <a:lnSpc>
                <a:spcPct val="100000"/>
              </a:lnSpc>
              <a:spcBef>
                <a:spcPts val="1600"/>
              </a:spcBef>
              <a:buSzPct val="95000"/>
              <a:buFont typeface="+mj-lt"/>
              <a:buAutoNum type="arabicPeriod"/>
            </a:pPr>
            <a:r>
              <a:rPr lang="en-US" dirty="0"/>
              <a:t>What is the correct answer and the answer explanation?</a:t>
            </a:r>
          </a:p>
          <a:p>
            <a:pPr marL="342900" indent="-342900">
              <a:lnSpc>
                <a:spcPct val="100000"/>
              </a:lnSpc>
              <a:spcBef>
                <a:spcPts val="1600"/>
              </a:spcBef>
              <a:buSzPct val="95000"/>
              <a:buFont typeface="+mj-lt"/>
              <a:buAutoNum type="arabicPeriod"/>
            </a:pPr>
            <a:r>
              <a:rPr lang="en-US" dirty="0"/>
              <a:t>Why was the error made?</a:t>
            </a:r>
          </a:p>
          <a:p>
            <a:pPr marL="342900" indent="-342900">
              <a:lnSpc>
                <a:spcPct val="100000"/>
              </a:lnSpc>
              <a:spcBef>
                <a:spcPts val="1600"/>
              </a:spcBef>
              <a:buSzPct val="95000"/>
              <a:buFont typeface="+mj-lt"/>
              <a:buAutoNum type="arabicPeriod"/>
            </a:pPr>
            <a:r>
              <a:rPr lang="en-US" dirty="0"/>
              <a:t>Which answer explanations need additional explanation from your teacher?</a:t>
            </a:r>
          </a:p>
        </p:txBody>
      </p:sp>
      <p:pic>
        <p:nvPicPr>
          <p:cNvPr id="9" name="Picture 8" descr="Screenshot of online student score report Test Question sample.">
            <a:extLst>
              <a:ext uri="{FF2B5EF4-FFF2-40B4-BE49-F238E27FC236}">
                <a16:creationId xmlns:a16="http://schemas.microsoft.com/office/drawing/2014/main" id="{A8A019CE-C309-46AF-9773-1D4A058DC7B5}"/>
              </a:ext>
            </a:extLst>
          </p:cNvPr>
          <p:cNvPicPr>
            <a:picLocks noChangeAspect="1"/>
          </p:cNvPicPr>
          <p:nvPr/>
        </p:nvPicPr>
        <p:blipFill>
          <a:blip r:embed="rId4"/>
          <a:stretch>
            <a:fillRect/>
          </a:stretch>
        </p:blipFill>
        <p:spPr>
          <a:xfrm>
            <a:off x="172883" y="1170781"/>
            <a:ext cx="4151099" cy="451643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1060180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What Can I Learn from My Answers?</a:t>
            </a:r>
            <a:r>
              <a:rPr lang="en-US" dirty="0"/>
              <a:t> </a:t>
            </a:r>
            <a:r>
              <a:rPr lang="en-US" sz="1600" i="1" dirty="0"/>
              <a:t>(cont.)</a:t>
            </a:r>
            <a:endParaRPr lang="en-US" sz="1600" dirty="0"/>
          </a:p>
        </p:txBody>
      </p:sp>
      <p:sp>
        <p:nvSpPr>
          <p:cNvPr id="5" name="Text Placeholder 4"/>
          <p:cNvSpPr>
            <a:spLocks noGrp="1"/>
          </p:cNvSpPr>
          <p:nvPr>
            <p:ph type="body" sz="quarter" idx="4294967295"/>
          </p:nvPr>
        </p:nvSpPr>
        <p:spPr>
          <a:xfrm>
            <a:off x="4900461" y="1634981"/>
            <a:ext cx="6722514" cy="969963"/>
          </a:xfrm>
        </p:spPr>
        <p:txBody>
          <a:bodyPr>
            <a:normAutofit/>
          </a:bodyPr>
          <a:lstStyle/>
          <a:p>
            <a:pPr marL="0" indent="0">
              <a:lnSpc>
                <a:spcPct val="100000"/>
              </a:lnSpc>
              <a:buNone/>
            </a:pPr>
            <a:r>
              <a:rPr lang="en-US" sz="1800" b="1" dirty="0">
                <a:solidFill>
                  <a:schemeClr val="accent3">
                    <a:lumMod val="75000"/>
                  </a:schemeClr>
                </a:solidFill>
              </a:rPr>
              <a:t>Check the level of difficulty of each question and the related subscores and cross-test scores.</a:t>
            </a:r>
          </a:p>
        </p:txBody>
      </p:sp>
      <p:sp>
        <p:nvSpPr>
          <p:cNvPr id="4" name="Content Placeholder 3"/>
          <p:cNvSpPr>
            <a:spLocks noGrp="1"/>
          </p:cNvSpPr>
          <p:nvPr>
            <p:ph idx="4294967295"/>
          </p:nvPr>
        </p:nvSpPr>
        <p:spPr>
          <a:xfrm>
            <a:off x="4932964" y="2498392"/>
            <a:ext cx="6247653" cy="3059113"/>
          </a:xfrm>
        </p:spPr>
        <p:txBody>
          <a:bodyPr>
            <a:normAutofit/>
          </a:bodyPr>
          <a:lstStyle/>
          <a:p>
            <a:pPr marL="0" indent="0">
              <a:lnSpc>
                <a:spcPct val="100000"/>
              </a:lnSpc>
              <a:buNone/>
            </a:pPr>
            <a:r>
              <a:rPr lang="en-US" dirty="0"/>
              <a:t>Look at the types of questions answered incorrectly and skipped and consider the following:</a:t>
            </a:r>
          </a:p>
          <a:p>
            <a:pPr>
              <a:lnSpc>
                <a:spcPct val="100000"/>
              </a:lnSpc>
              <a:buFont typeface="Wingdings" panose="05000000000000000000" pitchFamily="2" charset="2"/>
              <a:buChar char="§"/>
            </a:pPr>
            <a:r>
              <a:rPr lang="en-US" dirty="0"/>
              <a:t>Identify the level of difficulty. How many questions did I miss at each level?</a:t>
            </a:r>
          </a:p>
          <a:p>
            <a:pPr>
              <a:lnSpc>
                <a:spcPct val="100000"/>
              </a:lnSpc>
              <a:buFont typeface="Wingdings" panose="05000000000000000000" pitchFamily="2" charset="2"/>
              <a:buChar char="§"/>
            </a:pPr>
            <a:r>
              <a:rPr lang="en-US" dirty="0"/>
              <a:t>Was I more likely to skip questions associated with any subscore or cross-test score?</a:t>
            </a:r>
          </a:p>
          <a:p>
            <a:pPr>
              <a:lnSpc>
                <a:spcPct val="100000"/>
              </a:lnSpc>
              <a:buFont typeface="Wingdings" panose="05000000000000000000" pitchFamily="2" charset="2"/>
              <a:buChar char="§"/>
            </a:pPr>
            <a:r>
              <a:rPr lang="en-US" dirty="0"/>
              <a:t>What inferences can I make about areas for improvement based on the types of questions I missed</a:t>
            </a:r>
            <a:br>
              <a:rPr lang="en-US" dirty="0"/>
            </a:br>
            <a:r>
              <a:rPr lang="en-US" dirty="0"/>
              <a:t>and skipped?</a:t>
            </a:r>
          </a:p>
          <a:p>
            <a:endParaRPr lang="en-US" dirty="0"/>
          </a:p>
        </p:txBody>
      </p:sp>
      <p:pic>
        <p:nvPicPr>
          <p:cNvPr id="9" name="Picture 8" descr="Screenshot of student score report test question Tab">
            <a:extLst>
              <a:ext uri="{FF2B5EF4-FFF2-40B4-BE49-F238E27FC236}">
                <a16:creationId xmlns:a16="http://schemas.microsoft.com/office/drawing/2014/main" id="{16DE79A8-5EEB-4D34-BDF5-5AE87AD219CF}"/>
              </a:ext>
            </a:extLst>
          </p:cNvPr>
          <p:cNvPicPr>
            <a:picLocks noChangeAspect="1"/>
          </p:cNvPicPr>
          <p:nvPr/>
        </p:nvPicPr>
        <p:blipFill>
          <a:blip r:embed="rId4"/>
          <a:stretch>
            <a:fillRect/>
          </a:stretch>
        </p:blipFill>
        <p:spPr>
          <a:xfrm>
            <a:off x="108730" y="951569"/>
            <a:ext cx="4252124" cy="457793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1942360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What Is AP Potential</a:t>
            </a:r>
            <a:r>
              <a:rPr lang="en-US" sz="1600" baseline="100000" dirty="0"/>
              <a:t>™</a:t>
            </a:r>
            <a:r>
              <a:rPr lang="en-US" sz="3200" dirty="0"/>
              <a:t>?</a:t>
            </a:r>
          </a:p>
        </p:txBody>
      </p:sp>
      <p:sp>
        <p:nvSpPr>
          <p:cNvPr id="5" name="Text Placeholder 4"/>
          <p:cNvSpPr>
            <a:spLocks noGrp="1"/>
          </p:cNvSpPr>
          <p:nvPr>
            <p:ph type="body" sz="quarter" idx="4294967295"/>
          </p:nvPr>
        </p:nvSpPr>
        <p:spPr>
          <a:xfrm>
            <a:off x="356461" y="1305575"/>
            <a:ext cx="5761930" cy="969962"/>
          </a:xfrm>
        </p:spPr>
        <p:txBody>
          <a:bodyPr>
            <a:normAutofit/>
          </a:bodyPr>
          <a:lstStyle/>
          <a:p>
            <a:pPr marL="0" indent="0">
              <a:lnSpc>
                <a:spcPct val="100000"/>
              </a:lnSpc>
              <a:buNone/>
            </a:pPr>
            <a:r>
              <a:rPr lang="en-US" sz="1800" b="1" dirty="0">
                <a:solidFill>
                  <a:schemeClr val="accent3">
                    <a:lumMod val="75000"/>
                  </a:schemeClr>
                </a:solidFill>
              </a:rPr>
              <a:t>AP Potential uses scores from the PSAT/NMSQT</a:t>
            </a:r>
            <a:r>
              <a:rPr lang="en-US" sz="1050" b="1" baseline="80000" dirty="0">
                <a:solidFill>
                  <a:schemeClr val="accent3">
                    <a:lumMod val="75000"/>
                  </a:schemeClr>
                </a:solidFill>
              </a:rPr>
              <a:t>®</a:t>
            </a:r>
            <a:r>
              <a:rPr lang="en-US" sz="1800" b="1" dirty="0">
                <a:solidFill>
                  <a:schemeClr val="accent3">
                    <a:lumMod val="75000"/>
                  </a:schemeClr>
                </a:solidFill>
              </a:rPr>
              <a:t> to provide predictions for 21 AP</a:t>
            </a:r>
            <a:r>
              <a:rPr lang="en-US" sz="1050" b="1" baseline="80000" dirty="0">
                <a:solidFill>
                  <a:schemeClr val="accent3">
                    <a:lumMod val="75000"/>
                  </a:schemeClr>
                </a:solidFill>
              </a:rPr>
              <a:t>®</a:t>
            </a:r>
            <a:r>
              <a:rPr lang="en-US" sz="1800" b="1" dirty="0">
                <a:solidFill>
                  <a:schemeClr val="accent3">
                    <a:lumMod val="75000"/>
                  </a:schemeClr>
                </a:solidFill>
              </a:rPr>
              <a:t> Exams.</a:t>
            </a:r>
          </a:p>
        </p:txBody>
      </p:sp>
      <p:sp>
        <p:nvSpPr>
          <p:cNvPr id="4" name="Content Placeholder 3"/>
          <p:cNvSpPr>
            <a:spLocks noGrp="1"/>
          </p:cNvSpPr>
          <p:nvPr>
            <p:ph idx="4294967295"/>
          </p:nvPr>
        </p:nvSpPr>
        <p:spPr>
          <a:xfrm>
            <a:off x="356461" y="2123714"/>
            <a:ext cx="5862034" cy="3432175"/>
          </a:xfrm>
        </p:spPr>
        <p:txBody>
          <a:bodyPr/>
          <a:lstStyle/>
          <a:p>
            <a:pPr marL="0" indent="0">
              <a:lnSpc>
                <a:spcPct val="100000"/>
              </a:lnSpc>
              <a:buNone/>
            </a:pPr>
            <a:r>
              <a:rPr lang="en-US" dirty="0"/>
              <a:t>College Board research shows that students who score a 3 or higher on an AP Exam typically experience greater academic success in college and are more likely to earn a college degree on time than non-AP students.</a:t>
            </a:r>
          </a:p>
        </p:txBody>
      </p:sp>
      <p:pic>
        <p:nvPicPr>
          <p:cNvPr id="9" name="Picture 8" descr="A screenshot of student view of AP Potential tab.">
            <a:extLst>
              <a:ext uri="{FF2B5EF4-FFF2-40B4-BE49-F238E27FC236}">
                <a16:creationId xmlns:a16="http://schemas.microsoft.com/office/drawing/2014/main" id="{C71FC564-3CB9-4B1F-AF54-BD1E3590EBFE}"/>
              </a:ext>
            </a:extLst>
          </p:cNvPr>
          <p:cNvPicPr>
            <a:picLocks noChangeAspect="1"/>
          </p:cNvPicPr>
          <p:nvPr/>
        </p:nvPicPr>
        <p:blipFill>
          <a:blip r:embed="rId4"/>
          <a:stretch>
            <a:fillRect/>
          </a:stretch>
        </p:blipFill>
        <p:spPr>
          <a:xfrm>
            <a:off x="6959767" y="538394"/>
            <a:ext cx="4875772" cy="5624914"/>
          </a:xfrm>
          <a:prstGeom prst="rect">
            <a:avLst/>
          </a:prstGeom>
        </p:spPr>
      </p:pic>
    </p:spTree>
    <p:custDataLst>
      <p:tags r:id="rId1"/>
    </p:custDataLst>
    <p:extLst>
      <p:ext uri="{BB962C8B-B14F-4D97-AF65-F5344CB8AC3E}">
        <p14:creationId xmlns:p14="http://schemas.microsoft.com/office/powerpoint/2010/main" val="13047653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353330" y="877834"/>
            <a:ext cx="8241507" cy="1214202"/>
          </a:xfrm>
          <a:prstGeom prst="rect">
            <a:avLst/>
          </a:prstGeom>
        </p:spPr>
        <p:txBody>
          <a:bodyPr/>
          <a:lstStyle/>
          <a:p>
            <a:r>
              <a:rPr lang="en-US" dirty="0"/>
              <a:t>What Are My Next Steps?</a:t>
            </a:r>
          </a:p>
        </p:txBody>
      </p:sp>
      <p:sp>
        <p:nvSpPr>
          <p:cNvPr id="3" name="TextBox 2">
            <a:extLst>
              <a:ext uri="{FF2B5EF4-FFF2-40B4-BE49-F238E27FC236}">
                <a16:creationId xmlns:a16="http://schemas.microsoft.com/office/drawing/2014/main" id="{6723E757-E7B4-4D20-A7DC-D3E078B40EC1}"/>
              </a:ext>
            </a:extLst>
          </p:cNvPr>
          <p:cNvSpPr txBox="1"/>
          <p:nvPr/>
        </p:nvSpPr>
        <p:spPr>
          <a:xfrm>
            <a:off x="2452255" y="2092036"/>
            <a:ext cx="8506690" cy="3376172"/>
          </a:xfrm>
          <a:prstGeom prst="rect">
            <a:avLst/>
          </a:prstGeom>
          <a:noFill/>
        </p:spPr>
        <p:txBody>
          <a:bodyPr wrap="square" lIns="36000" tIns="36000" rIns="36000" bIns="36000" rtlCol="0">
            <a:spAutoFit/>
          </a:bodyPr>
          <a:lstStyle/>
          <a:p>
            <a:pPr marL="285750" indent="-285750">
              <a:spcBef>
                <a:spcPts val="800"/>
              </a:spcBef>
              <a:buFont typeface="Arial" panose="020B0604020202020204" pitchFamily="34" charset="0"/>
              <a:buChar char="•"/>
            </a:pPr>
            <a:r>
              <a:rPr lang="en-US" sz="2800" dirty="0">
                <a:solidFill>
                  <a:schemeClr val="accent3">
                    <a:lumMod val="75000"/>
                  </a:schemeClr>
                </a:solidFill>
              </a:rPr>
              <a:t>Continue to take challenging courses in high school</a:t>
            </a:r>
          </a:p>
          <a:p>
            <a:pPr marL="285750" indent="-285750">
              <a:spcBef>
                <a:spcPts val="800"/>
              </a:spcBef>
              <a:buFont typeface="Arial" panose="020B0604020202020204" pitchFamily="34" charset="0"/>
              <a:buChar char="•"/>
            </a:pPr>
            <a:r>
              <a:rPr lang="en-US" sz="2800" dirty="0">
                <a:solidFill>
                  <a:schemeClr val="accent3">
                    <a:lumMod val="75000"/>
                  </a:schemeClr>
                </a:solidFill>
              </a:rPr>
              <a:t>Link scores with Khan Academy</a:t>
            </a:r>
            <a:r>
              <a:rPr lang="en-US" sz="2800" baseline="95000" dirty="0">
                <a:solidFill>
                  <a:schemeClr val="accent3">
                    <a:lumMod val="75000"/>
                  </a:schemeClr>
                </a:solidFill>
              </a:rPr>
              <a:t>®</a:t>
            </a:r>
          </a:p>
          <a:p>
            <a:pPr marL="285750" indent="-285750">
              <a:spcBef>
                <a:spcPts val="800"/>
              </a:spcBef>
              <a:buFont typeface="Arial" panose="020B0604020202020204" pitchFamily="34" charset="0"/>
              <a:buChar char="•"/>
            </a:pPr>
            <a:r>
              <a:rPr lang="en-US" sz="2800" dirty="0">
                <a:solidFill>
                  <a:schemeClr val="accent3">
                    <a:lumMod val="75000"/>
                  </a:schemeClr>
                </a:solidFill>
              </a:rPr>
              <a:t>Set up a practice plan and stick to it</a:t>
            </a:r>
          </a:p>
          <a:p>
            <a:pPr marL="285750" indent="-285750">
              <a:spcBef>
                <a:spcPts val="800"/>
              </a:spcBef>
              <a:buFont typeface="Arial" panose="020B0604020202020204" pitchFamily="34" charset="0"/>
              <a:buChar char="•"/>
            </a:pPr>
            <a:r>
              <a:rPr lang="en-US" sz="2800" dirty="0">
                <a:solidFill>
                  <a:schemeClr val="accent3">
                    <a:lumMod val="75000"/>
                  </a:schemeClr>
                </a:solidFill>
              </a:rPr>
              <a:t>Register for the SAT</a:t>
            </a:r>
            <a:r>
              <a:rPr lang="en-US" sz="2800" baseline="80000" dirty="0">
                <a:solidFill>
                  <a:schemeClr val="accent3">
                    <a:lumMod val="75000"/>
                  </a:schemeClr>
                </a:solidFill>
              </a:rPr>
              <a:t>®</a:t>
            </a:r>
          </a:p>
          <a:p>
            <a:pPr marL="285750" indent="-285750">
              <a:spcBef>
                <a:spcPts val="800"/>
              </a:spcBef>
              <a:buFont typeface="Arial" panose="020B0604020202020204" pitchFamily="34" charset="0"/>
              <a:buChar char="•"/>
            </a:pPr>
            <a:r>
              <a:rPr lang="en-US" sz="2800" dirty="0">
                <a:solidFill>
                  <a:schemeClr val="accent3">
                    <a:lumMod val="75000"/>
                  </a:schemeClr>
                </a:solidFill>
              </a:rPr>
              <a:t>Utilize other resources to research and prepare for college</a:t>
            </a:r>
          </a:p>
          <a:p>
            <a:r>
              <a:rPr lang="en-US" sz="2000" dirty="0"/>
              <a:t> </a:t>
            </a:r>
          </a:p>
        </p:txBody>
      </p:sp>
      <p:sp>
        <p:nvSpPr>
          <p:cNvPr id="8" name="Text Placeholder 7">
            <a:extLst>
              <a:ext uri="{C183D7F6-B498-43B3-948B-1728B52AA6E4}">
                <adec:decorative xmlns:adec="http://schemas.microsoft.com/office/drawing/2017/decorative" xmlns="" val="1"/>
              </a:ext>
            </a:extLst>
          </p:cNvPr>
          <p:cNvSpPr>
            <a:spLocks noGrp="1"/>
          </p:cNvSpPr>
          <p:nvPr>
            <p:ph type="body" sz="quarter" idx="11"/>
          </p:nvPr>
        </p:nvSpPr>
        <p:spPr/>
        <p:txBody>
          <a:bodyPr/>
          <a:lstStyle/>
          <a:p>
            <a:pPr>
              <a:spcBef>
                <a:spcPts val="800"/>
              </a:spcBef>
            </a:pPr>
            <a:r>
              <a:rPr lang="en-US" sz="1600" dirty="0"/>
              <a:t>2019</a:t>
            </a:r>
          </a:p>
        </p:txBody>
      </p:sp>
    </p:spTree>
    <p:custDataLst>
      <p:tags r:id="rId1"/>
    </p:custDataLst>
    <p:extLst>
      <p:ext uri="{BB962C8B-B14F-4D97-AF65-F5344CB8AC3E}">
        <p14:creationId xmlns:p14="http://schemas.microsoft.com/office/powerpoint/2010/main" val="38524326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Official SAT</a:t>
            </a:r>
            <a:r>
              <a:rPr lang="en-US" sz="1600" baseline="100000" dirty="0"/>
              <a:t>®</a:t>
            </a:r>
            <a:r>
              <a:rPr lang="en-US" sz="3200" dirty="0"/>
              <a:t> Practice with Khan Academy</a:t>
            </a:r>
            <a:r>
              <a:rPr lang="en-US" sz="1600" baseline="100000" dirty="0"/>
              <a:t>®</a:t>
            </a:r>
            <a:r>
              <a:rPr lang="en-US" sz="3200" dirty="0"/>
              <a:t>— It’s FREE!</a:t>
            </a:r>
            <a:endParaRPr lang="en-US" dirty="0"/>
          </a:p>
        </p:txBody>
      </p:sp>
      <p:sp>
        <p:nvSpPr>
          <p:cNvPr id="7" name="Content Placeholder 6"/>
          <p:cNvSpPr>
            <a:spLocks noGrp="1"/>
          </p:cNvSpPr>
          <p:nvPr>
            <p:ph idx="4294967295"/>
          </p:nvPr>
        </p:nvSpPr>
        <p:spPr>
          <a:xfrm>
            <a:off x="353243" y="1883424"/>
            <a:ext cx="5063884" cy="4045976"/>
          </a:xfrm>
        </p:spPr>
        <p:txBody>
          <a:bodyPr>
            <a:normAutofit/>
          </a:bodyPr>
          <a:lstStyle/>
          <a:p>
            <a:pPr>
              <a:lnSpc>
                <a:spcPct val="100000"/>
              </a:lnSpc>
              <a:buFont typeface="Wingdings" panose="05000000000000000000" pitchFamily="2" charset="2"/>
              <a:buChar char="§"/>
            </a:pPr>
            <a:r>
              <a:rPr lang="en-US" sz="2000" dirty="0"/>
              <a:t>Go to </a:t>
            </a:r>
            <a:r>
              <a:rPr lang="en-US" sz="2000" b="1" dirty="0">
                <a:solidFill>
                  <a:srgbClr val="009CDE"/>
                </a:solidFill>
                <a:hlinkClick r:id="rId4" tooltip="http://satpractice.org"/>
              </a:rPr>
              <a:t>satpractice.org</a:t>
            </a:r>
            <a:r>
              <a:rPr lang="en-US" sz="2000" dirty="0">
                <a:solidFill>
                  <a:srgbClr val="1E1E1E"/>
                </a:solidFill>
              </a:rPr>
              <a:t> </a:t>
            </a:r>
            <a:r>
              <a:rPr lang="en-US" sz="2000" dirty="0"/>
              <a:t>and create a free account.</a:t>
            </a:r>
          </a:p>
          <a:p>
            <a:pPr>
              <a:lnSpc>
                <a:spcPct val="100000"/>
              </a:lnSpc>
              <a:buFont typeface="Wingdings" panose="05000000000000000000" pitchFamily="2" charset="2"/>
              <a:buChar char="§"/>
            </a:pPr>
            <a:r>
              <a:rPr lang="en-US" sz="2000" dirty="0"/>
              <a:t>Get personalized recommendations. Link your Khan Academy account to your College Board account to import past SAT Suite results or take diagnostic quizzes to get personalized recommendations.</a:t>
            </a:r>
          </a:p>
          <a:p>
            <a:pPr>
              <a:lnSpc>
                <a:spcPct val="100000"/>
              </a:lnSpc>
              <a:buFont typeface="Wingdings" panose="05000000000000000000" pitchFamily="2" charset="2"/>
              <a:buChar char="§"/>
            </a:pPr>
            <a:r>
              <a:rPr lang="en-US" sz="2000" dirty="0"/>
              <a:t>Create a study plan. Select a test date and set up a practice schedule.</a:t>
            </a:r>
          </a:p>
        </p:txBody>
      </p:sp>
      <p:pic>
        <p:nvPicPr>
          <p:cNvPr id="8" name="Shape 29">
            <a:extLst>
              <a:ext uri="{C183D7F6-B498-43B3-948B-1728B52AA6E4}">
                <adec:decorative xmlns:adec="http://schemas.microsoft.com/office/drawing/2017/decorative" xmlns="" val="1"/>
              </a:ext>
            </a:extLst>
          </p:cNvPr>
          <p:cNvPicPr preferRelativeResize="0">
            <a:picLocks noGrp="1"/>
          </p:cNvPicPr>
          <p:nvPr>
            <p:ph idx="4294967295"/>
          </p:nvPr>
        </p:nvPicPr>
        <p:blipFill>
          <a:blip r:embed="rId5" cstate="screen">
            <a:extLst>
              <a:ext uri="{28A0092B-C50C-407E-A947-70E740481C1C}">
                <a14:useLocalDpi xmlns:a14="http://schemas.microsoft.com/office/drawing/2010/main"/>
              </a:ext>
            </a:extLst>
          </a:blip>
          <a:stretch>
            <a:fillRect/>
          </a:stretch>
        </p:blipFill>
        <p:spPr>
          <a:xfrm>
            <a:off x="7797367" y="538394"/>
            <a:ext cx="3189287" cy="5183188"/>
          </a:xfrm>
          <a:prstGeom prst="rect">
            <a:avLst/>
          </a:prstGeom>
          <a:solidFill>
            <a:schemeClr val="bg1"/>
          </a:solidFill>
          <a:ln w="9525" cmpd="sng">
            <a:solidFill>
              <a:schemeClr val="bg1">
                <a:lumMod val="75000"/>
              </a:schemeClr>
            </a:solidFill>
          </a:ln>
          <a:effectLst>
            <a:outerShdw blurRad="50800" dist="38100" dir="2700000" algn="tl" rotWithShape="0">
              <a:srgbClr val="000000">
                <a:alpha val="15000"/>
              </a:srgbClr>
            </a:outerShdw>
          </a:effectLst>
        </p:spPr>
      </p:pic>
    </p:spTree>
    <p:custDataLst>
      <p:tags r:id="rId1"/>
    </p:custDataLst>
    <p:extLst>
      <p:ext uri="{BB962C8B-B14F-4D97-AF65-F5344CB8AC3E}">
        <p14:creationId xmlns:p14="http://schemas.microsoft.com/office/powerpoint/2010/main" val="42885203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Naviance Required Task at the end of lesson.  </a:t>
            </a:r>
            <a:br>
              <a:rPr lang="en-US" dirty="0" smtClean="0"/>
            </a:br>
            <a:r>
              <a:rPr lang="en-US" dirty="0" smtClean="0"/>
              <a:t/>
            </a:r>
            <a:br>
              <a:rPr lang="en-US" dirty="0" smtClean="0"/>
            </a:br>
            <a:r>
              <a:rPr lang="en-US" sz="2800" dirty="0" smtClean="0"/>
              <a:t>1. Name at least one thing you learned from today’s presentation.</a:t>
            </a:r>
            <a:br>
              <a:rPr lang="en-US" sz="2800" dirty="0" smtClean="0"/>
            </a:br>
            <a:r>
              <a:rPr lang="en-US" sz="2800" dirty="0" smtClean="0"/>
              <a:t/>
            </a:r>
            <a:br>
              <a:rPr lang="en-US" sz="2800" dirty="0" smtClean="0"/>
            </a:br>
            <a:r>
              <a:rPr lang="en-US" sz="2800" dirty="0" smtClean="0"/>
              <a:t>2. What will you do to improve your future PSAT/SAT/ACT scores – there multiple choice responses. </a:t>
            </a:r>
            <a:endParaRPr lang="en-US" sz="2800" dirty="0"/>
          </a:p>
        </p:txBody>
      </p:sp>
      <p:sp>
        <p:nvSpPr>
          <p:cNvPr id="3" name="Subtitle 2"/>
          <p:cNvSpPr>
            <a:spLocks noGrp="1"/>
          </p:cNvSpPr>
          <p:nvPr>
            <p:ph type="subTitle" idx="1"/>
          </p:nvPr>
        </p:nvSpPr>
        <p:spPr/>
        <p:txBody>
          <a:bodyPr/>
          <a:lstStyle/>
          <a:p>
            <a:endParaRPr lang="en-US" dirty="0"/>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620682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How Can I Practice with Khan Academy</a:t>
            </a:r>
            <a:r>
              <a:rPr lang="en-US" sz="1600" baseline="75000" dirty="0"/>
              <a:t>®</a:t>
            </a:r>
            <a:r>
              <a:rPr lang="en-US" sz="3200" dirty="0"/>
              <a:t>?</a:t>
            </a:r>
            <a:r>
              <a:rPr lang="en-US" dirty="0"/>
              <a:t/>
            </a:r>
            <a:br>
              <a:rPr lang="en-US" dirty="0"/>
            </a:br>
            <a:endParaRPr lang="en-US" dirty="0"/>
          </a:p>
        </p:txBody>
      </p:sp>
      <p:sp>
        <p:nvSpPr>
          <p:cNvPr id="2" name="Content Placeholder 1"/>
          <p:cNvSpPr>
            <a:spLocks noGrp="1"/>
          </p:cNvSpPr>
          <p:nvPr>
            <p:ph idx="4294967295"/>
          </p:nvPr>
        </p:nvSpPr>
        <p:spPr>
          <a:xfrm>
            <a:off x="4912792" y="1953405"/>
            <a:ext cx="6272212" cy="5372100"/>
          </a:xfrm>
        </p:spPr>
        <p:txBody>
          <a:bodyPr/>
          <a:lstStyle/>
          <a:p>
            <a:pPr>
              <a:lnSpc>
                <a:spcPct val="100000"/>
              </a:lnSpc>
              <a:spcBef>
                <a:spcPts val="1600"/>
              </a:spcBef>
            </a:pPr>
            <a:r>
              <a:rPr lang="en-US" sz="1800" dirty="0"/>
              <a:t>Thousands of practice questions and videos covering every SAT</a:t>
            </a:r>
            <a:r>
              <a:rPr lang="en-US" sz="1000" baseline="80000" dirty="0"/>
              <a:t>®</a:t>
            </a:r>
            <a:r>
              <a:rPr lang="en-US" sz="1800" dirty="0"/>
              <a:t> concept</a:t>
            </a:r>
          </a:p>
          <a:p>
            <a:pPr>
              <a:lnSpc>
                <a:spcPct val="100000"/>
              </a:lnSpc>
              <a:spcBef>
                <a:spcPts val="1600"/>
              </a:spcBef>
            </a:pPr>
            <a:r>
              <a:rPr lang="en-US" sz="1800" dirty="0"/>
              <a:t>Eight official, full-length SAT practice tests with more to come</a:t>
            </a:r>
          </a:p>
          <a:p>
            <a:pPr>
              <a:lnSpc>
                <a:spcPct val="100000"/>
              </a:lnSpc>
              <a:spcBef>
                <a:spcPts val="1600"/>
              </a:spcBef>
            </a:pPr>
            <a:r>
              <a:rPr lang="en-US" sz="1800" dirty="0"/>
              <a:t>Personalized recommendations based on each student’s strengths and weaknesses</a:t>
            </a:r>
          </a:p>
          <a:p>
            <a:pPr>
              <a:lnSpc>
                <a:spcPct val="100000"/>
              </a:lnSpc>
              <a:spcBef>
                <a:spcPts val="1600"/>
              </a:spcBef>
            </a:pPr>
            <a:r>
              <a:rPr lang="en-US" sz="1800" dirty="0"/>
              <a:t>Tailored practice schedule mapping out each students’ path to test day</a:t>
            </a:r>
          </a:p>
          <a:p>
            <a:pPr>
              <a:lnSpc>
                <a:spcPct val="100000"/>
              </a:lnSpc>
              <a:spcBef>
                <a:spcPts val="1600"/>
              </a:spcBef>
            </a:pPr>
            <a:r>
              <a:rPr lang="en-US" sz="1800" dirty="0"/>
              <a:t>SAT tips and strategies, sharing information about each part of the test</a:t>
            </a:r>
          </a:p>
        </p:txBody>
      </p:sp>
      <p:sp>
        <p:nvSpPr>
          <p:cNvPr id="5" name="Text Placeholder 4"/>
          <p:cNvSpPr>
            <a:spLocks noGrp="1"/>
          </p:cNvSpPr>
          <p:nvPr>
            <p:ph type="body" sz="quarter" idx="4294967295"/>
          </p:nvPr>
        </p:nvSpPr>
        <p:spPr>
          <a:xfrm>
            <a:off x="221671" y="538394"/>
            <a:ext cx="4170219" cy="1246188"/>
          </a:xfrm>
        </p:spPr>
        <p:txBody>
          <a:bodyPr/>
          <a:lstStyle/>
          <a:p>
            <a:pPr marL="0" indent="0">
              <a:buNone/>
            </a:pPr>
            <a:r>
              <a:rPr lang="en-US" dirty="0">
                <a:solidFill>
                  <a:srgbClr val="00529B"/>
                </a:solidFill>
                <a:hlinkClick r:id="rId4" tooltip="https://youtu.be/D3vHhXMQPmE"/>
              </a:rPr>
              <a:t>Watch a video introducing </a:t>
            </a:r>
          </a:p>
          <a:p>
            <a:pPr marL="0" indent="0">
              <a:buNone/>
            </a:pPr>
            <a:r>
              <a:rPr lang="en-US" dirty="0">
                <a:solidFill>
                  <a:srgbClr val="00529B"/>
                </a:solidFill>
                <a:hlinkClick r:id="rId4" tooltip="https://youtu.be/D3vHhXMQPmE"/>
              </a:rPr>
              <a:t>Official SAT Practice on Khan Academy</a:t>
            </a:r>
            <a:endParaRPr lang="en-US" dirty="0">
              <a:solidFill>
                <a:srgbClr val="00529B"/>
              </a:solidFill>
            </a:endParaRPr>
          </a:p>
          <a:p>
            <a:pPr marL="0" indent="0">
              <a:buNone/>
            </a:pPr>
            <a:endParaRPr lang="en-US" dirty="0"/>
          </a:p>
        </p:txBody>
      </p:sp>
      <p:pic>
        <p:nvPicPr>
          <p:cNvPr id="14" name="Picture 13">
            <a:extLst>
              <a:ext uri="{C183D7F6-B498-43B3-948B-1728B52AA6E4}">
                <adec:decorative xmlns:adec="http://schemas.microsoft.com/office/drawing/2017/decorative" xmlns=""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7"/>
          <a:stretch/>
        </p:blipFill>
        <p:spPr>
          <a:xfrm>
            <a:off x="286359" y="2509628"/>
            <a:ext cx="3677051" cy="2985036"/>
          </a:xfrm>
          <a:prstGeom prst="rect">
            <a:avLst/>
          </a:prstGeom>
        </p:spPr>
      </p:pic>
    </p:spTree>
    <p:custDataLst>
      <p:tags r:id="rId1"/>
    </p:custDataLst>
    <p:extLst>
      <p:ext uri="{BB962C8B-B14F-4D97-AF65-F5344CB8AC3E}">
        <p14:creationId xmlns:p14="http://schemas.microsoft.com/office/powerpoint/2010/main" val="19102772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What Steps Will I Follow to Link My College Board Account to Khan Academy</a:t>
            </a:r>
            <a:r>
              <a:rPr lang="en-US" sz="1500" baseline="80000" dirty="0"/>
              <a:t>®</a:t>
            </a:r>
            <a:r>
              <a:rPr lang="en-US" sz="3200" dirty="0"/>
              <a:t>?</a:t>
            </a:r>
          </a:p>
        </p:txBody>
      </p:sp>
      <p:sp>
        <p:nvSpPr>
          <p:cNvPr id="2" name="Content Placeholder 1"/>
          <p:cNvSpPr>
            <a:spLocks noGrp="1"/>
          </p:cNvSpPr>
          <p:nvPr>
            <p:ph idx="4294967295"/>
          </p:nvPr>
        </p:nvSpPr>
        <p:spPr>
          <a:xfrm>
            <a:off x="6802582" y="784524"/>
            <a:ext cx="5389418" cy="4874780"/>
          </a:xfrm>
        </p:spPr>
        <p:txBody>
          <a:bodyPr/>
          <a:lstStyle/>
          <a:p>
            <a:pPr marL="0" indent="0">
              <a:lnSpc>
                <a:spcPct val="100000"/>
              </a:lnSpc>
              <a:spcBef>
                <a:spcPts val="0"/>
              </a:spcBef>
              <a:spcAft>
                <a:spcPts val="0"/>
              </a:spcAft>
              <a:buNone/>
            </a:pPr>
            <a:r>
              <a:rPr lang="en-US" sz="1800" b="1" dirty="0">
                <a:solidFill>
                  <a:schemeClr val="accent3">
                    <a:lumMod val="75000"/>
                  </a:schemeClr>
                </a:solidFill>
              </a:rPr>
              <a:t>Step 1</a:t>
            </a:r>
          </a:p>
          <a:p>
            <a:pPr marL="0" indent="0">
              <a:lnSpc>
                <a:spcPct val="100000"/>
              </a:lnSpc>
              <a:spcBef>
                <a:spcPts val="0"/>
              </a:spcBef>
              <a:spcAft>
                <a:spcPts val="0"/>
              </a:spcAft>
              <a:buNone/>
            </a:pPr>
            <a:r>
              <a:rPr lang="en-US" sz="1800" dirty="0"/>
              <a:t>Log in or create a Khan Academy account.</a:t>
            </a:r>
          </a:p>
          <a:p>
            <a:pPr marL="0" indent="0">
              <a:lnSpc>
                <a:spcPct val="100000"/>
              </a:lnSpc>
              <a:spcBef>
                <a:spcPts val="1800"/>
              </a:spcBef>
              <a:spcAft>
                <a:spcPts val="0"/>
              </a:spcAft>
              <a:buNone/>
              <a:tabLst>
                <a:tab pos="109538" algn="l"/>
              </a:tabLst>
            </a:pPr>
            <a:r>
              <a:rPr lang="en-US" sz="1800" b="1" dirty="0">
                <a:solidFill>
                  <a:schemeClr val="accent3">
                    <a:lumMod val="75000"/>
                  </a:schemeClr>
                </a:solidFill>
              </a:rPr>
              <a:t>Step 2</a:t>
            </a:r>
          </a:p>
          <a:p>
            <a:pPr marL="0" indent="0">
              <a:lnSpc>
                <a:spcPct val="100000"/>
              </a:lnSpc>
              <a:spcBef>
                <a:spcPts val="0"/>
              </a:spcBef>
              <a:spcAft>
                <a:spcPts val="0"/>
              </a:spcAft>
              <a:buNone/>
              <a:tabLst>
                <a:tab pos="109538" algn="l"/>
              </a:tabLst>
            </a:pPr>
            <a:r>
              <a:rPr lang="en-US" sz="1800" dirty="0"/>
              <a:t>When prompted, agree to link your Khan Academy</a:t>
            </a:r>
            <a:br>
              <a:rPr lang="en-US" sz="1800" dirty="0"/>
            </a:br>
            <a:r>
              <a:rPr lang="en-US" sz="1800" dirty="0"/>
              <a:t>and College Board accounts. You will then be directed to</a:t>
            </a:r>
            <a:r>
              <a:rPr lang="en-US" sz="1800" b="1" dirty="0">
                <a:solidFill>
                  <a:srgbClr val="00529B"/>
                </a:solidFill>
              </a:rPr>
              <a:t> </a:t>
            </a:r>
            <a:r>
              <a:rPr lang="en-US" sz="1800" b="1" dirty="0">
                <a:solidFill>
                  <a:srgbClr val="009CDE"/>
                </a:solidFill>
                <a:hlinkClick r:id="rId4" tooltip="http://collegeboard.org"/>
              </a:rPr>
              <a:t>collegeboard.org</a:t>
            </a:r>
            <a:r>
              <a:rPr lang="en-US" sz="1800" dirty="0"/>
              <a:t>.</a:t>
            </a:r>
          </a:p>
          <a:p>
            <a:pPr marL="0" indent="0">
              <a:lnSpc>
                <a:spcPct val="100000"/>
              </a:lnSpc>
              <a:spcBef>
                <a:spcPts val="1800"/>
              </a:spcBef>
              <a:spcAft>
                <a:spcPts val="0"/>
              </a:spcAft>
              <a:buNone/>
            </a:pPr>
            <a:r>
              <a:rPr lang="en-US" sz="1800" b="1" dirty="0">
                <a:solidFill>
                  <a:schemeClr val="accent3">
                    <a:lumMod val="75000"/>
                  </a:schemeClr>
                </a:solidFill>
              </a:rPr>
              <a:t>Step 3</a:t>
            </a:r>
          </a:p>
          <a:p>
            <a:pPr marL="0" indent="0">
              <a:lnSpc>
                <a:spcPct val="100000"/>
              </a:lnSpc>
              <a:spcBef>
                <a:spcPts val="0"/>
              </a:spcBef>
              <a:spcAft>
                <a:spcPts val="0"/>
              </a:spcAft>
              <a:buNone/>
            </a:pPr>
            <a:r>
              <a:rPr lang="en-US" sz="1800" dirty="0"/>
              <a:t>Sign in or create a College Board account.</a:t>
            </a:r>
          </a:p>
          <a:p>
            <a:pPr marL="0" indent="0">
              <a:lnSpc>
                <a:spcPct val="100000"/>
              </a:lnSpc>
              <a:spcBef>
                <a:spcPts val="1800"/>
              </a:spcBef>
              <a:spcAft>
                <a:spcPts val="0"/>
              </a:spcAft>
              <a:buNone/>
            </a:pPr>
            <a:r>
              <a:rPr lang="en-US" sz="1800" b="1" dirty="0">
                <a:solidFill>
                  <a:schemeClr val="accent3">
                    <a:lumMod val="75000"/>
                  </a:schemeClr>
                </a:solidFill>
              </a:rPr>
              <a:t>Step 4</a:t>
            </a:r>
          </a:p>
          <a:p>
            <a:pPr marL="0" indent="0">
              <a:lnSpc>
                <a:spcPct val="100000"/>
              </a:lnSpc>
              <a:spcBef>
                <a:spcPts val="0"/>
              </a:spcBef>
              <a:spcAft>
                <a:spcPts val="0"/>
              </a:spcAft>
              <a:buNone/>
            </a:pPr>
            <a:r>
              <a:rPr lang="en-US" sz="1800" dirty="0"/>
              <a:t>When prompted, hit “Send” to authorize the account linking.</a:t>
            </a:r>
          </a:p>
          <a:p>
            <a:pPr marL="0" indent="0">
              <a:lnSpc>
                <a:spcPct val="100000"/>
              </a:lnSpc>
              <a:spcBef>
                <a:spcPts val="1800"/>
              </a:spcBef>
              <a:spcAft>
                <a:spcPts val="0"/>
              </a:spcAft>
              <a:buNone/>
            </a:pPr>
            <a:r>
              <a:rPr lang="en-US" sz="1800" b="1" dirty="0">
                <a:solidFill>
                  <a:schemeClr val="accent3">
                    <a:lumMod val="75000"/>
                  </a:schemeClr>
                </a:solidFill>
              </a:rPr>
              <a:t>Step 5</a:t>
            </a:r>
          </a:p>
          <a:p>
            <a:pPr marL="0" indent="0">
              <a:lnSpc>
                <a:spcPct val="100000"/>
              </a:lnSpc>
              <a:spcBef>
                <a:spcPts val="0"/>
              </a:spcBef>
              <a:spcAft>
                <a:spcPts val="0"/>
              </a:spcAft>
              <a:buNone/>
            </a:pPr>
            <a:r>
              <a:rPr lang="en-US" sz="1800" dirty="0"/>
              <a:t>Start practicing on Official SAT</a:t>
            </a:r>
            <a:r>
              <a:rPr lang="en-US" sz="1000" baseline="80000" dirty="0"/>
              <a:t>®</a:t>
            </a:r>
            <a:r>
              <a:rPr lang="en-US" sz="1800" dirty="0"/>
              <a:t> Practice on Khan Academy!</a:t>
            </a:r>
          </a:p>
        </p:txBody>
      </p:sp>
      <p:pic>
        <p:nvPicPr>
          <p:cNvPr id="7" name="Picture 4">
            <a:extLst>
              <a:ext uri="{C183D7F6-B498-43B3-948B-1728B52AA6E4}">
                <adec:decorative xmlns:adec="http://schemas.microsoft.com/office/drawing/2017/decorative" xmlns="" val="1"/>
              </a:ext>
            </a:extLst>
          </p:cNvPr>
          <p:cNvPicPr>
            <a:picLocks noGrp="1" noChangeAspect="1" noChangeArrowheads="1"/>
          </p:cNvPicPr>
          <p:nvPr>
            <p:ph idx="4294967295"/>
          </p:nvPr>
        </p:nvPicPr>
        <p:blipFill rotWithShape="1">
          <a:blip r:embed="rId5" cstate="screen">
            <a:extLst>
              <a:ext uri="{28A0092B-C50C-407E-A947-70E740481C1C}">
                <a14:useLocalDpi xmlns:a14="http://schemas.microsoft.com/office/drawing/2010/main"/>
              </a:ext>
            </a:extLst>
          </a:blip>
          <a:srcRect/>
          <a:stretch/>
        </p:blipFill>
        <p:spPr bwMode="auto">
          <a:xfrm>
            <a:off x="353243" y="3119438"/>
            <a:ext cx="3741738" cy="29067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94360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How Can I Link My College Board and Khan Academy</a:t>
            </a:r>
            <a:r>
              <a:rPr lang="en-US" sz="1500" baseline="100000" dirty="0"/>
              <a:t>®</a:t>
            </a:r>
            <a:r>
              <a:rPr lang="en-US" dirty="0"/>
              <a:t> </a:t>
            </a:r>
            <a:r>
              <a:rPr lang="en-US" sz="3200" dirty="0"/>
              <a:t>Accounts?</a:t>
            </a:r>
          </a:p>
        </p:txBody>
      </p:sp>
      <p:sp>
        <p:nvSpPr>
          <p:cNvPr id="4" name="Content Placeholder 3"/>
          <p:cNvSpPr>
            <a:spLocks noGrp="1"/>
          </p:cNvSpPr>
          <p:nvPr>
            <p:ph idx="4294967295"/>
          </p:nvPr>
        </p:nvSpPr>
        <p:spPr>
          <a:xfrm>
            <a:off x="277090" y="903513"/>
            <a:ext cx="4087091" cy="4485905"/>
          </a:xfrm>
        </p:spPr>
        <p:txBody>
          <a:bodyPr/>
          <a:lstStyle/>
          <a:p>
            <a:pPr>
              <a:lnSpc>
                <a:spcPct val="100000"/>
              </a:lnSpc>
              <a:spcBef>
                <a:spcPts val="1600"/>
              </a:spcBef>
              <a:spcAft>
                <a:spcPts val="0"/>
              </a:spcAft>
              <a:buFont typeface="Wingdings" panose="05000000000000000000" pitchFamily="2" charset="2"/>
              <a:buChar char="§"/>
            </a:pPr>
            <a:r>
              <a:rPr lang="en-US" sz="2000" dirty="0"/>
              <a:t>After successfully logging in to your College Board account, you will be asked to authorize the account linking.</a:t>
            </a:r>
          </a:p>
          <a:p>
            <a:pPr>
              <a:lnSpc>
                <a:spcPct val="100000"/>
              </a:lnSpc>
              <a:spcBef>
                <a:spcPts val="1600"/>
              </a:spcBef>
              <a:spcAft>
                <a:spcPts val="0"/>
              </a:spcAft>
              <a:buFont typeface="Wingdings" panose="05000000000000000000" pitchFamily="2" charset="2"/>
              <a:buChar char="§"/>
            </a:pPr>
            <a:r>
              <a:rPr lang="en-US" sz="2000" dirty="0"/>
              <a:t>After clicking “Send,” you will be redirected to SAT</a:t>
            </a:r>
            <a:r>
              <a:rPr lang="en-US" sz="1100" baseline="80000" dirty="0"/>
              <a:t>®</a:t>
            </a:r>
            <a:r>
              <a:rPr lang="en-US" sz="2000" dirty="0"/>
              <a:t> Practice on the Khan Academy site. </a:t>
            </a:r>
          </a:p>
          <a:p>
            <a:pPr>
              <a:lnSpc>
                <a:spcPct val="100000"/>
              </a:lnSpc>
              <a:spcBef>
                <a:spcPts val="1600"/>
              </a:spcBef>
              <a:spcAft>
                <a:spcPts val="0"/>
              </a:spcAft>
              <a:buFont typeface="Wingdings" panose="05000000000000000000" pitchFamily="2" charset="2"/>
              <a:buChar char="§"/>
            </a:pPr>
            <a:r>
              <a:rPr lang="en-US" sz="2000" dirty="0"/>
              <a:t>You can remove the link at any time by clicking on “Revoke,” which is found in your College Board account settings.</a:t>
            </a:r>
          </a:p>
          <a:p>
            <a:endParaRPr lang="en-US" dirty="0"/>
          </a:p>
          <a:p>
            <a:endParaRPr lang="en-US" dirty="0"/>
          </a:p>
        </p:txBody>
      </p:sp>
      <p:pic>
        <p:nvPicPr>
          <p:cNvPr id="2" name="Picture 1" descr="Screenshot of Official SAT Practice on Khan Academy dashboard">
            <a:extLst>
              <a:ext uri="{FF2B5EF4-FFF2-40B4-BE49-F238E27FC236}">
                <a16:creationId xmlns:a16="http://schemas.microsoft.com/office/drawing/2014/main" id="{534048BA-7CC4-430A-916F-3501CB645AAF}"/>
              </a:ext>
            </a:extLst>
          </p:cNvPr>
          <p:cNvPicPr>
            <a:picLocks noChangeAspect="1"/>
          </p:cNvPicPr>
          <p:nvPr/>
        </p:nvPicPr>
        <p:blipFill>
          <a:blip r:embed="rId4"/>
          <a:stretch>
            <a:fillRect/>
          </a:stretch>
        </p:blipFill>
        <p:spPr>
          <a:xfrm>
            <a:off x="5296435" y="1849519"/>
            <a:ext cx="5969841" cy="382886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6604309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How Do I Register for the SAT</a:t>
            </a:r>
            <a:r>
              <a:rPr lang="en-US" sz="1600" baseline="100000" dirty="0"/>
              <a:t>®</a:t>
            </a:r>
            <a:r>
              <a:rPr lang="en-US" sz="3200" dirty="0"/>
              <a:t>?</a:t>
            </a:r>
            <a:endParaRPr lang="en-US" dirty="0"/>
          </a:p>
        </p:txBody>
      </p:sp>
      <p:sp>
        <p:nvSpPr>
          <p:cNvPr id="4" name="Content Placeholder 3"/>
          <p:cNvSpPr>
            <a:spLocks noGrp="1"/>
          </p:cNvSpPr>
          <p:nvPr>
            <p:ph idx="4294967295"/>
          </p:nvPr>
        </p:nvSpPr>
        <p:spPr>
          <a:xfrm>
            <a:off x="318655" y="1804988"/>
            <a:ext cx="4184072" cy="2130651"/>
          </a:xfrm>
        </p:spPr>
        <p:txBody>
          <a:bodyPr/>
          <a:lstStyle/>
          <a:p>
            <a:pPr marL="428073" indent="-342900">
              <a:buFont typeface="Wingdings" panose="05000000000000000000" pitchFamily="2" charset="2"/>
              <a:buChar char="§"/>
            </a:pPr>
            <a:r>
              <a:rPr lang="en-US" sz="2400" dirty="0"/>
              <a:t>SAT Registration link from</a:t>
            </a:r>
            <a:br>
              <a:rPr lang="en-US" sz="2400" dirty="0"/>
            </a:br>
            <a:r>
              <a:rPr lang="en-US" sz="2400" dirty="0"/>
              <a:t>Popular Tools menu</a:t>
            </a:r>
          </a:p>
          <a:p>
            <a:pPr marL="428073" indent="-342900">
              <a:buFont typeface="Wingdings" panose="05000000000000000000" pitchFamily="2" charset="2"/>
              <a:buChar char="§"/>
            </a:pPr>
            <a:r>
              <a:rPr lang="en-US" sz="2400" dirty="0">
                <a:solidFill>
                  <a:schemeClr val="accent3">
                    <a:lumMod val="75000"/>
                  </a:schemeClr>
                </a:solidFill>
                <a:hlinkClick r:id="rId4">
                  <a:extLst>
                    <a:ext uri="{A12FA001-AC4F-418D-AE19-62706E023703}">
                      <ahyp:hlinkClr xmlns:ahyp="http://schemas.microsoft.com/office/drawing/2018/hyperlinkcolor" xmlns="" val="tx"/>
                    </a:ext>
                  </a:extLst>
                </a:hlinkClick>
              </a:rPr>
              <a:t>sat.org/register</a:t>
            </a:r>
            <a:endParaRPr lang="en-US" sz="2400" dirty="0">
              <a:solidFill>
                <a:schemeClr val="accent3">
                  <a:lumMod val="75000"/>
                </a:schemeClr>
              </a:solidFill>
            </a:endParaRPr>
          </a:p>
          <a:p>
            <a:endParaRPr lang="en-US" dirty="0"/>
          </a:p>
        </p:txBody>
      </p:sp>
      <p:pic>
        <p:nvPicPr>
          <p:cNvPr id="9" name="Picture 8" descr="Screen shot of online student score report dashboard with SAT Registration circled.">
            <a:extLst>
              <a:ext uri="{FF2B5EF4-FFF2-40B4-BE49-F238E27FC236}">
                <a16:creationId xmlns:a16="http://schemas.microsoft.com/office/drawing/2014/main" id="{3344E664-0E4F-42CC-9502-6E797611AA47}"/>
              </a:ext>
            </a:extLst>
          </p:cNvPr>
          <p:cNvPicPr>
            <a:picLocks noChangeAspect="1"/>
          </p:cNvPicPr>
          <p:nvPr/>
        </p:nvPicPr>
        <p:blipFill>
          <a:blip r:embed="rId5"/>
          <a:stretch>
            <a:fillRect/>
          </a:stretch>
        </p:blipFill>
        <p:spPr>
          <a:xfrm>
            <a:off x="6029992" y="1194787"/>
            <a:ext cx="4502727" cy="4754832"/>
          </a:xfrm>
          <a:prstGeom prst="rect">
            <a:avLst/>
          </a:prstGeom>
          <a:ln>
            <a:noFill/>
          </a:ln>
          <a:effectLst>
            <a:outerShdw blurRad="292100" dist="139700" dir="2700000" algn="tl" rotWithShape="0">
              <a:srgbClr val="333333">
                <a:alpha val="65000"/>
              </a:srgbClr>
            </a:outerShdw>
          </a:effectLst>
        </p:spPr>
      </p:pic>
      <p:sp>
        <p:nvSpPr>
          <p:cNvPr id="10" name="Oval 9" descr="circle">
            <a:extLst>
              <a:ext uri="{FF2B5EF4-FFF2-40B4-BE49-F238E27FC236}">
                <a16:creationId xmlns:a16="http://schemas.microsoft.com/office/drawing/2014/main" id="{A8D3F177-219A-4236-947A-5BE635614A6A}"/>
              </a:ext>
            </a:extLst>
          </p:cNvPr>
          <p:cNvSpPr/>
          <p:nvPr/>
        </p:nvSpPr>
        <p:spPr>
          <a:xfrm>
            <a:off x="9063147" y="3617168"/>
            <a:ext cx="1469572" cy="36512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844847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What Additional Resources Will Help Me Prepare</a:t>
            </a:r>
            <a:br>
              <a:rPr lang="en-US" sz="3200" dirty="0"/>
            </a:br>
            <a:r>
              <a:rPr lang="en-US" sz="3200" dirty="0"/>
              <a:t>for My Future?</a:t>
            </a:r>
            <a:endParaRPr lang="en-US" dirty="0"/>
          </a:p>
        </p:txBody>
      </p:sp>
      <p:sp>
        <p:nvSpPr>
          <p:cNvPr id="4" name="Content Placeholder 3"/>
          <p:cNvSpPr>
            <a:spLocks noGrp="1"/>
          </p:cNvSpPr>
          <p:nvPr>
            <p:ph idx="4294967295"/>
          </p:nvPr>
        </p:nvSpPr>
        <p:spPr>
          <a:xfrm>
            <a:off x="386136" y="1765300"/>
            <a:ext cx="3201411" cy="3327400"/>
          </a:xfrm>
        </p:spPr>
        <p:txBody>
          <a:bodyPr/>
          <a:lstStyle/>
          <a:p>
            <a:pPr marL="0" indent="0">
              <a:lnSpc>
                <a:spcPct val="100000"/>
              </a:lnSpc>
              <a:buNone/>
            </a:pPr>
            <a:r>
              <a:rPr lang="en-US" sz="1800" dirty="0" err="1"/>
              <a:t>BigFuture</a:t>
            </a:r>
            <a:r>
              <a:rPr lang="en-US" sz="1800" dirty="0"/>
              <a:t>™</a:t>
            </a:r>
          </a:p>
          <a:p>
            <a:pPr lvl="1">
              <a:lnSpc>
                <a:spcPct val="100000"/>
              </a:lnSpc>
              <a:buFont typeface="Wingdings" panose="05000000000000000000" pitchFamily="2" charset="2"/>
              <a:buChar char="§"/>
            </a:pPr>
            <a:r>
              <a:rPr lang="en-US" sz="1800" dirty="0"/>
              <a:t>College Action Plan</a:t>
            </a:r>
          </a:p>
          <a:p>
            <a:pPr lvl="1">
              <a:lnSpc>
                <a:spcPct val="100000"/>
              </a:lnSpc>
              <a:buFont typeface="Wingdings" panose="05000000000000000000" pitchFamily="2" charset="2"/>
              <a:buChar char="§"/>
            </a:pPr>
            <a:r>
              <a:rPr lang="en-US" sz="1800" dirty="0"/>
              <a:t>College Search</a:t>
            </a:r>
          </a:p>
          <a:p>
            <a:pPr lvl="1">
              <a:lnSpc>
                <a:spcPct val="100000"/>
              </a:lnSpc>
              <a:buFont typeface="Wingdings" panose="05000000000000000000" pitchFamily="2" charset="2"/>
              <a:buChar char="§"/>
            </a:pPr>
            <a:r>
              <a:rPr lang="en-US" sz="1800" dirty="0"/>
              <a:t>Scholarships</a:t>
            </a:r>
          </a:p>
          <a:p>
            <a:pPr lvl="1">
              <a:lnSpc>
                <a:spcPct val="100000"/>
              </a:lnSpc>
              <a:buFont typeface="Wingdings" panose="05000000000000000000" pitchFamily="2" charset="2"/>
              <a:buChar char="§"/>
            </a:pPr>
            <a:r>
              <a:rPr lang="en-US" sz="1800" dirty="0"/>
              <a:t>Financial Aid</a:t>
            </a:r>
          </a:p>
          <a:p>
            <a:pPr marL="0" indent="0">
              <a:lnSpc>
                <a:spcPct val="100000"/>
              </a:lnSpc>
              <a:buNone/>
            </a:pPr>
            <a:r>
              <a:rPr lang="en-US" sz="1800" dirty="0"/>
              <a:t>Career Finder</a:t>
            </a:r>
          </a:p>
          <a:p>
            <a:pPr marL="0" indent="0">
              <a:lnSpc>
                <a:spcPct val="100000"/>
              </a:lnSpc>
              <a:buNone/>
            </a:pPr>
            <a:r>
              <a:rPr lang="en-US" sz="1800" dirty="0"/>
              <a:t>Student Search Service</a:t>
            </a:r>
            <a:r>
              <a:rPr lang="en-US" sz="1800" baseline="30000" dirty="0"/>
              <a:t>®</a:t>
            </a:r>
          </a:p>
          <a:p>
            <a:pPr marL="0" indent="0">
              <a:buNone/>
            </a:pPr>
            <a:endParaRPr lang="en-US" dirty="0"/>
          </a:p>
        </p:txBody>
      </p:sp>
      <p:pic>
        <p:nvPicPr>
          <p:cNvPr id="7" name="Picture 6" descr="Screen shot of online student score report dashboard.">
            <a:extLst>
              <a:ext uri="{FF2B5EF4-FFF2-40B4-BE49-F238E27FC236}">
                <a16:creationId xmlns:a16="http://schemas.microsoft.com/office/drawing/2014/main" id="{418D0DC8-4892-4233-9B27-9EA96A02373D}"/>
              </a:ext>
            </a:extLst>
          </p:cNvPr>
          <p:cNvPicPr>
            <a:picLocks noChangeAspect="1"/>
          </p:cNvPicPr>
          <p:nvPr/>
        </p:nvPicPr>
        <p:blipFill>
          <a:blip r:embed="rId4"/>
          <a:stretch>
            <a:fillRect/>
          </a:stretch>
        </p:blipFill>
        <p:spPr>
          <a:xfrm>
            <a:off x="4193938" y="1159895"/>
            <a:ext cx="4751703" cy="5017748"/>
          </a:xfrm>
          <a:prstGeom prst="rect">
            <a:avLst/>
          </a:prstGeom>
          <a:ln>
            <a:noFill/>
          </a:ln>
          <a:effectLst>
            <a:outerShdw blurRad="292100" dist="139700" dir="2700000" algn="tl" rotWithShape="0">
              <a:srgbClr val="333333">
                <a:alpha val="65000"/>
              </a:srgbClr>
            </a:outerShdw>
          </a:effectLst>
        </p:spPr>
      </p:pic>
      <p:pic>
        <p:nvPicPr>
          <p:cNvPr id="9" name="Picture 8" descr="Screenshot of the popular tools menu on student score dashboard.">
            <a:extLst>
              <a:ext uri="{FF2B5EF4-FFF2-40B4-BE49-F238E27FC236}">
                <a16:creationId xmlns:a16="http://schemas.microsoft.com/office/drawing/2014/main" id="{92319D76-740C-4864-AA36-4B6FEE8D21C6}"/>
              </a:ext>
            </a:extLst>
          </p:cNvPr>
          <p:cNvPicPr>
            <a:picLocks noChangeAspect="1"/>
          </p:cNvPicPr>
          <p:nvPr/>
        </p:nvPicPr>
        <p:blipFill>
          <a:blip r:embed="rId5"/>
          <a:stretch>
            <a:fillRect/>
          </a:stretch>
        </p:blipFill>
        <p:spPr>
          <a:xfrm>
            <a:off x="9281754" y="1367464"/>
            <a:ext cx="1928131" cy="4810179"/>
          </a:xfrm>
          <a:prstGeom prst="rect">
            <a:avLst/>
          </a:prstGeom>
          <a:ln w="38100">
            <a:solidFill>
              <a:srgbClr val="0070C0"/>
            </a:solidFill>
          </a:ln>
        </p:spPr>
      </p:pic>
      <p:sp>
        <p:nvSpPr>
          <p:cNvPr id="8" name="Arrow: Right 7">
            <a:extLst>
              <a:ext uri="{FF2B5EF4-FFF2-40B4-BE49-F238E27FC236}">
                <a16:creationId xmlns:a16="http://schemas.microsoft.com/office/drawing/2014/main" id="{8F3041B7-C5F3-421D-8BD2-54E8C9F2660F}"/>
              </a:ext>
              <a:ext uri="{C183D7F6-B498-43B3-948B-1728B52AA6E4}">
                <adec:decorative xmlns:adec="http://schemas.microsoft.com/office/drawing/2017/decorative" xmlns="" val="1"/>
              </a:ext>
            </a:extLst>
          </p:cNvPr>
          <p:cNvSpPr/>
          <p:nvPr/>
        </p:nvSpPr>
        <p:spPr>
          <a:xfrm flipH="1">
            <a:off x="11209885" y="1391137"/>
            <a:ext cx="673622"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C5E81CF-3E63-4BD2-8F62-F4D8D7D6D75E}"/>
              </a:ext>
              <a:ext uri="{C183D7F6-B498-43B3-948B-1728B52AA6E4}">
                <adec:decorative xmlns:adec="http://schemas.microsoft.com/office/drawing/2017/decorative" xmlns="" val="1"/>
              </a:ext>
            </a:extLst>
          </p:cNvPr>
          <p:cNvCxnSpPr>
            <a:cxnSpLocks/>
          </p:cNvCxnSpPr>
          <p:nvPr/>
        </p:nvCxnSpPr>
        <p:spPr>
          <a:xfrm flipV="1">
            <a:off x="8945641" y="1391137"/>
            <a:ext cx="336113" cy="178155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22C8E7F-5338-4363-B9A7-017A3D1A0E93}"/>
              </a:ext>
              <a:ext uri="{C183D7F6-B498-43B3-948B-1728B52AA6E4}">
                <adec:decorative xmlns:adec="http://schemas.microsoft.com/office/drawing/2017/decorative" xmlns="" val="1"/>
              </a:ext>
            </a:extLst>
          </p:cNvPr>
          <p:cNvCxnSpPr>
            <a:cxnSpLocks/>
          </p:cNvCxnSpPr>
          <p:nvPr/>
        </p:nvCxnSpPr>
        <p:spPr>
          <a:xfrm>
            <a:off x="8945641" y="6052952"/>
            <a:ext cx="336113" cy="12469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345281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COLLEGE BOARD OPPORTUNITY SCHOLARSHIP</a:t>
            </a:r>
            <a:br>
              <a:rPr lang="en-US" dirty="0" smtClean="0"/>
            </a:br>
            <a:r>
              <a:rPr lang="en-US" dirty="0"/>
              <a:t/>
            </a:r>
            <a:br>
              <a:rPr lang="en-US" dirty="0"/>
            </a:br>
            <a:r>
              <a:rPr lang="en-US" dirty="0"/>
              <a:t/>
            </a:r>
            <a:br>
              <a:rPr lang="en-US" dirty="0"/>
            </a:br>
            <a:r>
              <a:rPr lang="en-US" dirty="0"/>
              <a:t/>
            </a:r>
            <a:br>
              <a:rPr lang="en-US" dirty="0"/>
            </a:br>
            <a:r>
              <a:rPr lang="en-US" dirty="0">
                <a:hlinkClick r:id="rId3"/>
              </a:rPr>
              <a:t>https://</a:t>
            </a:r>
            <a:r>
              <a:rPr lang="en-US" dirty="0" smtClean="0">
                <a:hlinkClick r:id="rId3"/>
              </a:rPr>
              <a:t>youtu.be/2CPku32bj5I</a:t>
            </a: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a:t/>
            </a:r>
            <a:br>
              <a:rPr lang="en-US" dirty="0"/>
            </a:br>
            <a:endParaRPr lang="en-US" dirty="0"/>
          </a:p>
        </p:txBody>
      </p:sp>
      <p:pic>
        <p:nvPicPr>
          <p:cNvPr id="3" name="2CPku32bj5I"/>
          <p:cNvPicPr>
            <a:picLocks noRot="1" noChangeAspect="1"/>
          </p:cNvPicPr>
          <p:nvPr>
            <a:videoFile r:link="rId1"/>
          </p:nvPr>
        </p:nvPicPr>
        <p:blipFill>
          <a:blip r:embed="rId4"/>
          <a:stretch>
            <a:fillRect/>
          </a:stretch>
        </p:blipFill>
        <p:spPr>
          <a:xfrm>
            <a:off x="6498265" y="2860158"/>
            <a:ext cx="5376530" cy="3024298"/>
          </a:xfrm>
          <a:prstGeom prst="rect">
            <a:avLst/>
          </a:prstGeom>
        </p:spPr>
      </p:pic>
    </p:spTree>
    <p:extLst>
      <p:ext uri="{BB962C8B-B14F-4D97-AF65-F5344CB8AC3E}">
        <p14:creationId xmlns:p14="http://schemas.microsoft.com/office/powerpoint/2010/main" val="27991958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Opportunity Scholarship</a:t>
            </a:r>
            <a:br>
              <a:rPr lang="en-US" dirty="0" smtClean="0"/>
            </a:b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2763348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Opportunity Scholarship Continued		</a:t>
            </a:r>
            <a:br>
              <a:rPr lang="en-US" dirty="0" smtClean="0"/>
            </a:br>
            <a:r>
              <a:rPr lang="en-US" dirty="0"/>
              <a:t/>
            </a:r>
            <a:br>
              <a:rPr lang="en-US" dirty="0"/>
            </a:br>
            <a:r>
              <a:rPr lang="en-US" dirty="0" smtClean="0"/>
              <a:t>You must opt in to be a participant. </a:t>
            </a:r>
            <a:endParaRPr lang="en-US" dirty="0"/>
          </a:p>
        </p:txBody>
      </p:sp>
    </p:spTree>
    <p:extLst>
      <p:ext uri="{BB962C8B-B14F-4D97-AF65-F5344CB8AC3E}">
        <p14:creationId xmlns:p14="http://schemas.microsoft.com/office/powerpoint/2010/main" val="2797407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err="1"/>
              <a:t>BigFuture</a:t>
            </a:r>
            <a:r>
              <a:rPr lang="en-US" sz="3200" dirty="0"/>
              <a:t>™— Search Colleges, Scholarships,</a:t>
            </a:r>
            <a:br>
              <a:rPr lang="en-US" sz="3200" dirty="0"/>
            </a:br>
            <a:r>
              <a:rPr lang="en-US" sz="3200" dirty="0"/>
              <a:t>and Careers</a:t>
            </a:r>
            <a:endParaRPr lang="en-US" dirty="0"/>
          </a:p>
        </p:txBody>
      </p:sp>
      <p:sp>
        <p:nvSpPr>
          <p:cNvPr id="4" name="Content Placeholder 3"/>
          <p:cNvSpPr>
            <a:spLocks noGrp="1"/>
          </p:cNvSpPr>
          <p:nvPr>
            <p:ph idx="4294967295"/>
          </p:nvPr>
        </p:nvSpPr>
        <p:spPr>
          <a:xfrm>
            <a:off x="385181" y="1848972"/>
            <a:ext cx="3741738" cy="3446462"/>
          </a:xfrm>
        </p:spPr>
        <p:txBody>
          <a:bodyPr>
            <a:normAutofit fontScale="92500" lnSpcReduction="20000"/>
          </a:bodyPr>
          <a:lstStyle/>
          <a:p>
            <a:pPr>
              <a:lnSpc>
                <a:spcPct val="100000"/>
              </a:lnSpc>
              <a:spcBef>
                <a:spcPts val="1600"/>
              </a:spcBef>
              <a:buFont typeface="Wingdings" panose="05000000000000000000" pitchFamily="2" charset="2"/>
              <a:buChar char="§"/>
            </a:pPr>
            <a:r>
              <a:rPr lang="en-US" sz="2000" dirty="0"/>
              <a:t>Search for colleges.</a:t>
            </a:r>
          </a:p>
          <a:p>
            <a:pPr>
              <a:lnSpc>
                <a:spcPct val="100000"/>
              </a:lnSpc>
              <a:spcBef>
                <a:spcPts val="1600"/>
              </a:spcBef>
              <a:buFont typeface="Wingdings" panose="05000000000000000000" pitchFamily="2" charset="2"/>
              <a:buChar char="§"/>
            </a:pPr>
            <a:r>
              <a:rPr lang="en-US" sz="2000" dirty="0"/>
              <a:t>Watch videos from real students.</a:t>
            </a:r>
          </a:p>
          <a:p>
            <a:pPr>
              <a:lnSpc>
                <a:spcPct val="100000"/>
              </a:lnSpc>
              <a:spcBef>
                <a:spcPts val="1600"/>
              </a:spcBef>
              <a:buFont typeface="Wingdings" panose="05000000000000000000" pitchFamily="2" charset="2"/>
              <a:buChar char="§"/>
            </a:pPr>
            <a:r>
              <a:rPr lang="en-US" sz="2000" dirty="0"/>
              <a:t>Hear from education professionals.</a:t>
            </a:r>
          </a:p>
          <a:p>
            <a:pPr>
              <a:lnSpc>
                <a:spcPct val="100000"/>
              </a:lnSpc>
              <a:spcBef>
                <a:spcPts val="1600"/>
              </a:spcBef>
              <a:buFont typeface="Wingdings" panose="05000000000000000000" pitchFamily="2" charset="2"/>
              <a:buChar char="§"/>
            </a:pPr>
            <a:r>
              <a:rPr lang="en-US" sz="2000" dirty="0"/>
              <a:t>Learn about different colleges.</a:t>
            </a:r>
          </a:p>
          <a:p>
            <a:pPr>
              <a:lnSpc>
                <a:spcPct val="100000"/>
              </a:lnSpc>
              <a:spcBef>
                <a:spcPts val="1600"/>
              </a:spcBef>
              <a:buFont typeface="Wingdings" panose="05000000000000000000" pitchFamily="2" charset="2"/>
              <a:buChar char="§"/>
            </a:pPr>
            <a:r>
              <a:rPr lang="en-US" sz="2000" dirty="0"/>
              <a:t>Get help paying for college.</a:t>
            </a:r>
          </a:p>
          <a:p>
            <a:pPr>
              <a:lnSpc>
                <a:spcPct val="100000"/>
              </a:lnSpc>
              <a:spcBef>
                <a:spcPts val="1600"/>
              </a:spcBef>
              <a:buFont typeface="Wingdings" panose="05000000000000000000" pitchFamily="2" charset="2"/>
              <a:buChar char="§"/>
            </a:pPr>
            <a:r>
              <a:rPr lang="en-US" sz="2000" dirty="0"/>
              <a:t>Build a personalized plan for</a:t>
            </a:r>
            <a:br>
              <a:rPr lang="en-US" sz="2000" dirty="0"/>
            </a:br>
            <a:r>
              <a:rPr lang="en-US" sz="2000" dirty="0"/>
              <a:t>getting into college.</a:t>
            </a:r>
          </a:p>
        </p:txBody>
      </p:sp>
      <p:pic>
        <p:nvPicPr>
          <p:cNvPr id="8" name="Picture 7">
            <a:extLst>
              <a:ext uri="{FF2B5EF4-FFF2-40B4-BE49-F238E27FC236}">
                <a16:creationId xmlns:a16="http://schemas.microsoft.com/office/drawing/2014/main" id="{73394EE3-443E-4C56-B986-E5B390B3BD5B}"/>
              </a:ext>
              <a:ext uri="{C183D7F6-B498-43B3-948B-1728B52AA6E4}">
                <adec:decorative xmlns:adec="http://schemas.microsoft.com/office/drawing/2017/decorative" xmlns="" val="1"/>
              </a:ext>
            </a:extLst>
          </p:cNvPr>
          <p:cNvPicPr>
            <a:picLocks noChangeAspect="1"/>
          </p:cNvPicPr>
          <p:nvPr/>
        </p:nvPicPr>
        <p:blipFill>
          <a:blip r:embed="rId4"/>
          <a:stretch>
            <a:fillRect/>
          </a:stretch>
        </p:blipFill>
        <p:spPr>
          <a:xfrm>
            <a:off x="4783150" y="1139246"/>
            <a:ext cx="6859464" cy="486591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1350133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6461" y="524539"/>
            <a:ext cx="5862034" cy="413175"/>
          </a:xfrm>
        </p:spPr>
        <p:txBody>
          <a:bodyPr/>
          <a:lstStyle/>
          <a:p>
            <a:r>
              <a:rPr lang="en-US" sz="3200" dirty="0"/>
              <a:t>Career Finder</a:t>
            </a:r>
            <a:endParaRPr lang="en-US" dirty="0"/>
          </a:p>
        </p:txBody>
      </p:sp>
      <p:pic>
        <p:nvPicPr>
          <p:cNvPr id="5" name="Picture 4">
            <a:extLst>
              <a:ext uri="{FF2B5EF4-FFF2-40B4-BE49-F238E27FC236}">
                <a16:creationId xmlns:a16="http://schemas.microsoft.com/office/drawing/2014/main" id="{F50D6624-4B69-4D8D-9D76-3501B9A28C25}"/>
              </a:ext>
              <a:ext uri="{C183D7F6-B498-43B3-948B-1728B52AA6E4}">
                <adec:decorative xmlns:adec="http://schemas.microsoft.com/office/drawing/2017/decorative" xmlns="" val="1"/>
              </a:ext>
            </a:extLst>
          </p:cNvPr>
          <p:cNvPicPr>
            <a:picLocks noChangeAspect="1"/>
          </p:cNvPicPr>
          <p:nvPr/>
        </p:nvPicPr>
        <p:blipFill>
          <a:blip r:embed="rId4"/>
          <a:stretch>
            <a:fillRect/>
          </a:stretch>
        </p:blipFill>
        <p:spPr>
          <a:xfrm>
            <a:off x="162051" y="1433621"/>
            <a:ext cx="6250854" cy="4400132"/>
          </a:xfrm>
          <a:prstGeom prst="rect">
            <a:avLst/>
          </a:prstGeom>
          <a:ln>
            <a:noFill/>
          </a:ln>
          <a:effectLst>
            <a:outerShdw blurRad="292100" dist="139700" dir="2700000" algn="tl" rotWithShape="0">
              <a:srgbClr val="333333">
                <a:alpha val="65000"/>
              </a:srgbClr>
            </a:outerShdw>
          </a:effectLst>
        </p:spPr>
      </p:pic>
      <p:sp>
        <p:nvSpPr>
          <p:cNvPr id="8" name="Title 5"/>
          <p:cNvSpPr txBox="1">
            <a:spLocks/>
          </p:cNvSpPr>
          <p:nvPr/>
        </p:nvSpPr>
        <p:spPr>
          <a:xfrm>
            <a:off x="7314695" y="744981"/>
            <a:ext cx="3741737" cy="877163"/>
          </a:xfrm>
          <a:prstGeom prst="rect">
            <a:avLst/>
          </a:prstGeom>
        </p:spPr>
        <p:txBody>
          <a:bodyPr wrap="square" lIns="0" tIns="137160" rIns="0" bIns="0" anchor="t" anchorCtr="0">
            <a:spAutoFit/>
          </a:bodyPr>
          <a:lstStyle>
            <a:lvl1pPr algn="l" defTabSz="914400" rtl="0" eaLnBrk="1" latinLnBrk="0" hangingPunct="1">
              <a:lnSpc>
                <a:spcPct val="90000"/>
              </a:lnSpc>
              <a:spcBef>
                <a:spcPct val="0"/>
              </a:spcBef>
              <a:buNone/>
              <a:defRPr sz="3000" b="0" i="0" kern="1200">
                <a:solidFill>
                  <a:schemeClr val="tx1"/>
                </a:solidFill>
                <a:latin typeface="Verdana" charset="0"/>
                <a:ea typeface="Verdana" charset="0"/>
                <a:cs typeface="Verdana" charset="0"/>
              </a:defRPr>
            </a:lvl1pPr>
          </a:lstStyle>
          <a:p>
            <a:pPr lvl="0">
              <a:lnSpc>
                <a:spcPct val="100000"/>
              </a:lnSpc>
              <a:spcBef>
                <a:spcPts val="1000"/>
              </a:spcBef>
            </a:pPr>
            <a:r>
              <a:rPr lang="en-US" sz="1600" b="1" dirty="0" err="1">
                <a:solidFill>
                  <a:schemeClr val="tx2"/>
                </a:solidFill>
                <a:latin typeface="Verdana Bold" charset="0"/>
                <a:ea typeface="Verdana Bold" charset="0"/>
                <a:cs typeface="Verdana Bold" charset="0"/>
              </a:rPr>
              <a:t>Roadtrip</a:t>
            </a:r>
            <a:r>
              <a:rPr lang="en-US" sz="1600" b="1" dirty="0">
                <a:solidFill>
                  <a:schemeClr val="tx2"/>
                </a:solidFill>
                <a:latin typeface="Verdana Bold" charset="0"/>
                <a:ea typeface="Verdana Bold" charset="0"/>
                <a:cs typeface="Verdana Bold" charset="0"/>
              </a:rPr>
              <a:t> Nation and College Board have partnered to help students connect with careers.</a:t>
            </a:r>
          </a:p>
        </p:txBody>
      </p:sp>
      <p:sp>
        <p:nvSpPr>
          <p:cNvPr id="4" name="Content Placeholder 3"/>
          <p:cNvSpPr>
            <a:spLocks noGrp="1"/>
          </p:cNvSpPr>
          <p:nvPr>
            <p:ph idx="4294967295"/>
          </p:nvPr>
        </p:nvSpPr>
        <p:spPr>
          <a:xfrm>
            <a:off x="7314695" y="2019285"/>
            <a:ext cx="4073742" cy="3688787"/>
          </a:xfrm>
        </p:spPr>
        <p:txBody>
          <a:bodyPr/>
          <a:lstStyle/>
          <a:p>
            <a:pPr>
              <a:spcBef>
                <a:spcPts val="1600"/>
              </a:spcBef>
              <a:buFont typeface="Wingdings" panose="05000000000000000000" pitchFamily="2" charset="2"/>
              <a:buChar char="§"/>
            </a:pPr>
            <a:r>
              <a:rPr lang="en-US" dirty="0"/>
              <a:t>Choose your core interests.</a:t>
            </a:r>
          </a:p>
          <a:p>
            <a:pPr>
              <a:spcBef>
                <a:spcPts val="1600"/>
              </a:spcBef>
              <a:buFont typeface="Wingdings" panose="05000000000000000000" pitchFamily="2" charset="2"/>
              <a:buChar char="§"/>
            </a:pPr>
            <a:r>
              <a:rPr lang="en-US" dirty="0"/>
              <a:t>Watch videos of leaders who share your interests.</a:t>
            </a:r>
          </a:p>
          <a:p>
            <a:pPr>
              <a:spcBef>
                <a:spcPts val="1600"/>
              </a:spcBef>
              <a:buFont typeface="Wingdings" panose="05000000000000000000" pitchFamily="2" charset="2"/>
              <a:buChar char="§"/>
            </a:pPr>
            <a:r>
              <a:rPr lang="en-US" dirty="0"/>
              <a:t>Learn about majors and careers that align to your interests.</a:t>
            </a:r>
          </a:p>
          <a:p>
            <a:pPr>
              <a:spcBef>
                <a:spcPts val="1600"/>
              </a:spcBef>
              <a:buFont typeface="Wingdings" panose="05000000000000000000" pitchFamily="2" charset="2"/>
              <a:buChar char="§"/>
            </a:pPr>
            <a:r>
              <a:rPr lang="en-US" dirty="0"/>
              <a:t>See examples of leaders who followed a similar path.</a:t>
            </a:r>
          </a:p>
          <a:p>
            <a:pPr marL="0" indent="0">
              <a:buNone/>
            </a:pPr>
            <a:endParaRPr lang="en-US" dirty="0"/>
          </a:p>
          <a:p>
            <a:pPr marL="0" indent="0">
              <a:buNone/>
            </a:pPr>
            <a:endParaRPr lang="en-US" dirty="0"/>
          </a:p>
          <a:p>
            <a:endParaRPr lang="en-US" dirty="0"/>
          </a:p>
        </p:txBody>
      </p:sp>
    </p:spTree>
    <p:custDataLst>
      <p:tags r:id="rId1"/>
    </p:custDataLst>
    <p:extLst>
      <p:ext uri="{BB962C8B-B14F-4D97-AF65-F5344CB8AC3E}">
        <p14:creationId xmlns:p14="http://schemas.microsoft.com/office/powerpoint/2010/main" val="42569520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4EF8420-B973-4CB1-BB71-605BFCA76C6F}"/>
              </a:ext>
            </a:extLst>
          </p:cNvPr>
          <p:cNvSpPr>
            <a:spLocks noGrp="1"/>
          </p:cNvSpPr>
          <p:nvPr>
            <p:ph type="title"/>
          </p:nvPr>
        </p:nvSpPr>
        <p:spPr/>
        <p:txBody>
          <a:bodyPr/>
          <a:lstStyle/>
          <a:p>
            <a:r>
              <a:rPr lang="en-US" sz="3600" dirty="0"/>
              <a:t>What Are the Benefits of</a:t>
            </a:r>
            <a:br>
              <a:rPr lang="en-US" sz="3600" dirty="0"/>
            </a:br>
            <a:r>
              <a:rPr lang="en-US" sz="3600" dirty="0"/>
              <a:t>Taking the</a:t>
            </a:r>
            <a:br>
              <a:rPr lang="en-US" sz="3600" dirty="0"/>
            </a:br>
            <a:r>
              <a:rPr lang="en-US" sz="3600" dirty="0"/>
              <a:t>PSAT/NMSQT</a:t>
            </a:r>
            <a:r>
              <a:rPr lang="en-US" sz="2000" baseline="75000" dirty="0"/>
              <a:t>®</a:t>
            </a:r>
            <a:r>
              <a:rPr lang="en-US" sz="3600" dirty="0"/>
              <a:t>?</a:t>
            </a:r>
            <a:endParaRPr lang="en-US" dirty="0"/>
          </a:p>
        </p:txBody>
      </p:sp>
      <p:sp>
        <p:nvSpPr>
          <p:cNvPr id="9" name="Rectangle 8">
            <a:extLst>
              <a:ext uri="{FF2B5EF4-FFF2-40B4-BE49-F238E27FC236}">
                <a16:creationId xmlns:a16="http://schemas.microsoft.com/office/drawing/2014/main" id="{7A20AC92-EECC-4362-9C9C-AA947874E357}"/>
              </a:ext>
            </a:extLst>
          </p:cNvPr>
          <p:cNvSpPr/>
          <p:nvPr/>
        </p:nvSpPr>
        <p:spPr>
          <a:xfrm>
            <a:off x="6982691" y="699465"/>
            <a:ext cx="4852848" cy="4549964"/>
          </a:xfrm>
          <a:prstGeom prst="rect">
            <a:avLst/>
          </a:prstGeom>
        </p:spPr>
        <p:txBody>
          <a:bodyPr wrap="square">
            <a:spAutoFit/>
          </a:bodyPr>
          <a:lstStyle/>
          <a:p>
            <a:pPr marL="285750" indent="-285750">
              <a:lnSpc>
                <a:spcPct val="100000"/>
              </a:lnSpc>
              <a:spcBef>
                <a:spcPts val="2200"/>
              </a:spcBef>
              <a:spcAft>
                <a:spcPts val="0"/>
              </a:spcAft>
              <a:buFont typeface="Arial" panose="020B0604020202020204" pitchFamily="34" charset="0"/>
              <a:buChar char="•"/>
            </a:pPr>
            <a:r>
              <a:rPr lang="en-US" dirty="0"/>
              <a:t>Pr</a:t>
            </a:r>
            <a:r>
              <a:rPr lang="en-US" dirty="0">
                <a:solidFill>
                  <a:srgbClr val="1E1E1E"/>
                </a:solidFill>
              </a:rPr>
              <a:t>epa</a:t>
            </a:r>
            <a:r>
              <a:rPr lang="en-US" dirty="0"/>
              <a:t>re for the SAT</a:t>
            </a:r>
            <a:r>
              <a:rPr lang="en-US" sz="1400" b="1" baseline="55000" dirty="0">
                <a:solidFill>
                  <a:srgbClr val="1E1E1E"/>
                </a:solidFill>
              </a:rPr>
              <a:t>®</a:t>
            </a:r>
            <a:endParaRPr lang="en-US" dirty="0">
              <a:solidFill>
                <a:srgbClr val="1E1E1E"/>
              </a:solidFill>
            </a:endParaRPr>
          </a:p>
          <a:p>
            <a:pPr marL="285750" indent="-285750">
              <a:lnSpc>
                <a:spcPct val="100000"/>
              </a:lnSpc>
              <a:spcBef>
                <a:spcPts val="2200"/>
              </a:spcBef>
              <a:spcAft>
                <a:spcPts val="0"/>
              </a:spcAft>
              <a:buFont typeface="Arial" panose="020B0604020202020204" pitchFamily="34" charset="0"/>
              <a:buChar char="•"/>
            </a:pPr>
            <a:r>
              <a:rPr lang="en-US" dirty="0"/>
              <a:t>Get free, personalized Official SAT Practice on Khan Academy</a:t>
            </a:r>
            <a:r>
              <a:rPr lang="en-US" sz="1400" b="1" baseline="55000" dirty="0">
                <a:solidFill>
                  <a:srgbClr val="1E1E1E"/>
                </a:solidFill>
              </a:rPr>
              <a:t>®</a:t>
            </a:r>
            <a:r>
              <a:rPr lang="en-US" dirty="0"/>
              <a:t> </a:t>
            </a:r>
          </a:p>
          <a:p>
            <a:pPr marL="285750" indent="-285750">
              <a:lnSpc>
                <a:spcPct val="100000"/>
              </a:lnSpc>
              <a:spcBef>
                <a:spcPts val="2200"/>
              </a:spcBef>
              <a:spcAft>
                <a:spcPts val="0"/>
              </a:spcAft>
              <a:buFont typeface="Arial" panose="020B0604020202020204" pitchFamily="34" charset="0"/>
              <a:buChar char="•"/>
            </a:pPr>
            <a:r>
              <a:rPr lang="en-US" dirty="0"/>
              <a:t>Start getting ready for college with college and career planning tools</a:t>
            </a:r>
          </a:p>
          <a:p>
            <a:pPr marL="285750" indent="-285750">
              <a:lnSpc>
                <a:spcPct val="100000"/>
              </a:lnSpc>
              <a:spcBef>
                <a:spcPts val="2200"/>
              </a:spcBef>
              <a:spcAft>
                <a:spcPts val="0"/>
              </a:spcAft>
              <a:buFont typeface="Arial" panose="020B0604020202020204" pitchFamily="34" charset="0"/>
              <a:buChar char="•"/>
            </a:pPr>
            <a:r>
              <a:rPr lang="en-US" dirty="0"/>
              <a:t>Enter the National Merit</a:t>
            </a:r>
            <a:r>
              <a:rPr lang="en-US" sz="1400" b="1" baseline="55000" dirty="0">
                <a:solidFill>
                  <a:srgbClr val="1E1E1E"/>
                </a:solidFill>
              </a:rPr>
              <a:t>®</a:t>
            </a:r>
            <a:r>
              <a:rPr lang="en-US" dirty="0"/>
              <a:t> Scholarship Program</a:t>
            </a:r>
          </a:p>
          <a:p>
            <a:pPr marL="285750" indent="-285750">
              <a:lnSpc>
                <a:spcPct val="100000"/>
              </a:lnSpc>
              <a:spcBef>
                <a:spcPts val="2200"/>
              </a:spcBef>
              <a:spcAft>
                <a:spcPts val="0"/>
              </a:spcAft>
              <a:buFont typeface="Arial" panose="020B0604020202020204" pitchFamily="34" charset="0"/>
              <a:buChar char="•"/>
            </a:pPr>
            <a:r>
              <a:rPr lang="en-US" dirty="0"/>
              <a:t>See which AP</a:t>
            </a:r>
            <a:r>
              <a:rPr lang="en-US" sz="1400" b="1" baseline="55000" dirty="0">
                <a:solidFill>
                  <a:srgbClr val="1E1E1E"/>
                </a:solidFill>
              </a:rPr>
              <a:t>®</a:t>
            </a:r>
            <a:r>
              <a:rPr lang="en-US" dirty="0"/>
              <a:t> courses for which you might be ready</a:t>
            </a:r>
          </a:p>
          <a:p>
            <a:pPr marL="285750" indent="-285750">
              <a:lnSpc>
                <a:spcPct val="100000"/>
              </a:lnSpc>
              <a:spcBef>
                <a:spcPts val="2200"/>
              </a:spcBef>
              <a:spcAft>
                <a:spcPts val="0"/>
              </a:spcAft>
              <a:buFont typeface="Arial" panose="020B0604020202020204" pitchFamily="34" charset="0"/>
              <a:buChar char="•"/>
            </a:pPr>
            <a:r>
              <a:rPr lang="en-US" dirty="0"/>
              <a:t>Get admission and financial aid information from colleges</a:t>
            </a:r>
          </a:p>
        </p:txBody>
      </p:sp>
      <p:pic>
        <p:nvPicPr>
          <p:cNvPr id="8" name="Picture 7">
            <a:extLst>
              <a:ext uri="{FF2B5EF4-FFF2-40B4-BE49-F238E27FC236}">
                <a16:creationId xmlns:a16="http://schemas.microsoft.com/office/drawing/2014/main" id="{3FAEE725-D922-4C51-B1AD-120E7E16538F}"/>
              </a:ext>
              <a:ext uri="{C183D7F6-B498-43B3-948B-1728B52AA6E4}">
                <adec:decorative xmlns:adec="http://schemas.microsoft.com/office/drawing/2017/decorative" xmlns=""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6726" y="2761693"/>
            <a:ext cx="3741737" cy="3275617"/>
          </a:xfrm>
          <a:prstGeom prst="rect">
            <a:avLst/>
          </a:prstGeom>
        </p:spPr>
      </p:pic>
    </p:spTree>
    <p:custDataLst>
      <p:tags r:id="rId1"/>
    </p:custDataLst>
    <p:extLst>
      <p:ext uri="{BB962C8B-B14F-4D97-AF65-F5344CB8AC3E}">
        <p14:creationId xmlns:p14="http://schemas.microsoft.com/office/powerpoint/2010/main" val="7964325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Student Search Service</a:t>
            </a:r>
            <a:r>
              <a:rPr lang="en-US" sz="1600" baseline="94000" dirty="0"/>
              <a:t>®</a:t>
            </a:r>
            <a:endParaRPr lang="en-US" dirty="0"/>
          </a:p>
        </p:txBody>
      </p:sp>
      <p:sp>
        <p:nvSpPr>
          <p:cNvPr id="5" name="Text Placeholder 4"/>
          <p:cNvSpPr>
            <a:spLocks noGrp="1"/>
          </p:cNvSpPr>
          <p:nvPr>
            <p:ph type="body" sz="quarter" idx="4294967295"/>
          </p:nvPr>
        </p:nvSpPr>
        <p:spPr>
          <a:xfrm>
            <a:off x="443345" y="1068460"/>
            <a:ext cx="3741738" cy="969962"/>
          </a:xfrm>
        </p:spPr>
        <p:txBody>
          <a:bodyPr>
            <a:normAutofit fontScale="92500"/>
          </a:bodyPr>
          <a:lstStyle/>
          <a:p>
            <a:pPr marL="0" indent="0">
              <a:lnSpc>
                <a:spcPct val="100000"/>
              </a:lnSpc>
              <a:buNone/>
            </a:pPr>
            <a:r>
              <a:rPr lang="en-US" sz="2000" b="1" dirty="0">
                <a:solidFill>
                  <a:schemeClr val="tx2"/>
                </a:solidFill>
              </a:rPr>
              <a:t>Connects students with information about educational and financial aid opportunities</a:t>
            </a:r>
            <a:r>
              <a:rPr lang="en-US" sz="2000" dirty="0">
                <a:solidFill>
                  <a:schemeClr val="tx2"/>
                </a:solidFill>
              </a:rPr>
              <a:t>.</a:t>
            </a:r>
          </a:p>
        </p:txBody>
      </p:sp>
      <p:sp>
        <p:nvSpPr>
          <p:cNvPr id="2" name="Content Placeholder 1"/>
          <p:cNvSpPr>
            <a:spLocks noGrp="1"/>
          </p:cNvSpPr>
          <p:nvPr>
            <p:ph idx="4294967295"/>
          </p:nvPr>
        </p:nvSpPr>
        <p:spPr>
          <a:xfrm>
            <a:off x="4920099" y="1459563"/>
            <a:ext cx="6343646" cy="4721080"/>
          </a:xfrm>
        </p:spPr>
        <p:txBody>
          <a:bodyPr>
            <a:normAutofit lnSpcReduction="10000"/>
          </a:bodyPr>
          <a:lstStyle/>
          <a:p>
            <a:pPr>
              <a:lnSpc>
                <a:spcPct val="100000"/>
              </a:lnSpc>
              <a:spcBef>
                <a:spcPts val="1600"/>
              </a:spcBef>
              <a:buFont typeface="Wingdings" panose="05000000000000000000" pitchFamily="2" charset="2"/>
              <a:buChar char="§"/>
            </a:pPr>
            <a:r>
              <a:rPr lang="en-US" dirty="0"/>
              <a:t>Participate voluntarily.</a:t>
            </a:r>
          </a:p>
          <a:p>
            <a:pPr>
              <a:lnSpc>
                <a:spcPct val="100000"/>
              </a:lnSpc>
              <a:spcBef>
                <a:spcPts val="1600"/>
              </a:spcBef>
              <a:buFont typeface="Wingdings" panose="05000000000000000000" pitchFamily="2" charset="2"/>
              <a:buChar char="§"/>
            </a:pPr>
            <a:r>
              <a:rPr lang="en-US" dirty="0"/>
              <a:t>Connect with more than 1,200 colleges, universities, scholarship programs, and educational organizations.</a:t>
            </a:r>
          </a:p>
          <a:p>
            <a:pPr>
              <a:lnSpc>
                <a:spcPct val="100000"/>
              </a:lnSpc>
              <a:spcBef>
                <a:spcPts val="1600"/>
              </a:spcBef>
              <a:buFont typeface="Wingdings" panose="05000000000000000000" pitchFamily="2" charset="2"/>
              <a:buChar char="§"/>
            </a:pPr>
            <a:r>
              <a:rPr lang="en-US" dirty="0"/>
              <a:t>Sign up when you take an assessment in the SAT</a:t>
            </a:r>
            <a:r>
              <a:rPr lang="en-US" sz="1000" baseline="80000" dirty="0"/>
              <a:t>®</a:t>
            </a:r>
            <a:r>
              <a:rPr lang="en-US" dirty="0"/>
              <a:t> Suite:</a:t>
            </a:r>
          </a:p>
          <a:p>
            <a:pPr marL="625475" lvl="1" indent="-342900">
              <a:lnSpc>
                <a:spcPct val="100000"/>
              </a:lnSpc>
              <a:spcBef>
                <a:spcPts val="1600"/>
              </a:spcBef>
              <a:spcAft>
                <a:spcPts val="0"/>
              </a:spcAft>
              <a:buSzPct val="90000"/>
              <a:buFont typeface="+mj-lt"/>
              <a:buAutoNum type="arabicPeriod"/>
            </a:pPr>
            <a:r>
              <a:rPr lang="en-US" sz="1600" dirty="0"/>
              <a:t>Choose to participate in Student Search Service when registering for a College Board test (fill in the circle on the answer sheet). </a:t>
            </a:r>
          </a:p>
          <a:p>
            <a:pPr marL="625475" lvl="1" indent="-342900">
              <a:lnSpc>
                <a:spcPct val="100000"/>
              </a:lnSpc>
              <a:spcBef>
                <a:spcPts val="1600"/>
              </a:spcBef>
              <a:spcAft>
                <a:spcPts val="0"/>
              </a:spcAft>
              <a:buSzPct val="90000"/>
              <a:buFont typeface="+mj-lt"/>
              <a:buAutoNum type="arabicPeriod"/>
            </a:pPr>
            <a:r>
              <a:rPr lang="en-US" sz="1600" dirty="0"/>
              <a:t>Provide information about yourself on your answer sheet. </a:t>
            </a:r>
          </a:p>
          <a:p>
            <a:pPr marL="625475" lvl="1" indent="-342900">
              <a:lnSpc>
                <a:spcPct val="100000"/>
              </a:lnSpc>
              <a:spcBef>
                <a:spcPts val="1600"/>
              </a:spcBef>
              <a:spcAft>
                <a:spcPts val="0"/>
              </a:spcAft>
              <a:buSzPct val="90000"/>
              <a:buFont typeface="+mj-lt"/>
              <a:buAutoNum type="arabicPeriod"/>
            </a:pPr>
            <a:r>
              <a:rPr lang="en-US" sz="1600" dirty="0"/>
              <a:t>Participating organizations can then search for groups of students who may be a good fit. </a:t>
            </a:r>
          </a:p>
          <a:p>
            <a:pPr marL="625475" lvl="1" indent="-342900">
              <a:lnSpc>
                <a:spcPct val="100000"/>
              </a:lnSpc>
              <a:spcBef>
                <a:spcPts val="1600"/>
              </a:spcBef>
              <a:spcAft>
                <a:spcPts val="0"/>
              </a:spcAft>
              <a:buSzPct val="90000"/>
              <a:buFont typeface="+mj-lt"/>
              <a:buAutoNum type="arabicPeriod"/>
            </a:pPr>
            <a:r>
              <a:rPr lang="en-US" sz="1600" dirty="0"/>
              <a:t>FYI: The College Board never shares information on disabilities, parental education, self-reported parental income, Social Security numbers, phone numbers, or actual test scores through Student Search Service.</a:t>
            </a:r>
          </a:p>
          <a:p>
            <a:endParaRPr lang="en-US" dirty="0"/>
          </a:p>
        </p:txBody>
      </p:sp>
    </p:spTree>
    <p:custDataLst>
      <p:tags r:id="rId1"/>
    </p:custDataLst>
    <p:extLst>
      <p:ext uri="{BB962C8B-B14F-4D97-AF65-F5344CB8AC3E}">
        <p14:creationId xmlns:p14="http://schemas.microsoft.com/office/powerpoint/2010/main" val="1474426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the task 		</a:t>
            </a:r>
            <a:br>
              <a:rPr lang="en-US" dirty="0" smtClean="0"/>
            </a:br>
            <a:r>
              <a:rPr lang="en-US" dirty="0" smtClean="0"/>
              <a:t/>
            </a:r>
            <a:br>
              <a:rPr lang="en-US" dirty="0" smtClean="0"/>
            </a:br>
            <a:r>
              <a:rPr lang="en-US" dirty="0"/>
              <a:t/>
            </a:r>
            <a:br>
              <a:rPr lang="en-US" dirty="0"/>
            </a:br>
            <a:r>
              <a:rPr lang="en-US" dirty="0" smtClean="0"/>
              <a:t>1. Log into Naviance</a:t>
            </a:r>
            <a:br>
              <a:rPr lang="en-US" dirty="0" smtClean="0"/>
            </a:br>
            <a:r>
              <a:rPr lang="en-US" dirty="0" smtClean="0"/>
              <a:t>2. MHS:  2019 PSAT/SAT Goal setting questions. </a:t>
            </a:r>
            <a:br>
              <a:rPr lang="en-US" dirty="0" smtClean="0"/>
            </a:br>
            <a:r>
              <a:rPr lang="en-US" dirty="0" smtClean="0"/>
              <a:t>3. My planner, tasks…complete</a:t>
            </a:r>
            <a:endParaRPr lang="en-US" dirty="0"/>
          </a:p>
        </p:txBody>
      </p:sp>
    </p:spTree>
    <p:extLst>
      <p:ext uri="{BB962C8B-B14F-4D97-AF65-F5344CB8AC3E}">
        <p14:creationId xmlns:p14="http://schemas.microsoft.com/office/powerpoint/2010/main" val="984084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College Board Opportunity Ambassador Program</a:t>
            </a:r>
            <a:br>
              <a:rPr lang="en-US" dirty="0" smtClean="0"/>
            </a:br>
            <a:r>
              <a:rPr lang="en-US" dirty="0"/>
              <a:t/>
            </a:r>
            <a:br>
              <a:rPr lang="en-US" dirty="0"/>
            </a:br>
            <a:r>
              <a:rPr lang="en-US" sz="2800" dirty="0" smtClean="0"/>
              <a:t>Stay tuned for a program that will have peers working with students regarding the Opportunity Scholarship program.  </a:t>
            </a:r>
            <a:br>
              <a:rPr lang="en-US" sz="2800" dirty="0" smtClean="0"/>
            </a:br>
            <a:r>
              <a:rPr lang="en-US" sz="2800" dirty="0"/>
              <a:t/>
            </a:r>
            <a:br>
              <a:rPr lang="en-US" sz="2800" dirty="0"/>
            </a:br>
            <a:r>
              <a:rPr lang="en-US" sz="2800" dirty="0" smtClean="0"/>
              <a:t>Announcements will be made when ready.</a:t>
            </a:r>
            <a:r>
              <a:rPr lang="en-US" dirty="0" smtClean="0"/>
              <a:t>  </a:t>
            </a:r>
            <a:endParaRPr lang="en-US" dirty="0"/>
          </a:p>
        </p:txBody>
      </p:sp>
    </p:spTree>
    <p:extLst>
      <p:ext uri="{BB962C8B-B14F-4D97-AF65-F5344CB8AC3E}">
        <p14:creationId xmlns:p14="http://schemas.microsoft.com/office/powerpoint/2010/main" val="2997247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7200" dirty="0"/>
              <a:t>Thank</a:t>
            </a:r>
            <a:br>
              <a:rPr lang="en-US" sz="7200" dirty="0"/>
            </a:br>
            <a:r>
              <a:rPr lang="en-US" sz="7200" dirty="0"/>
              <a:t>You.</a:t>
            </a:r>
          </a:p>
        </p:txBody>
      </p:sp>
    </p:spTree>
    <p:custDataLst>
      <p:tags r:id="rId1"/>
    </p:custDataLst>
    <p:extLst>
      <p:ext uri="{BB962C8B-B14F-4D97-AF65-F5344CB8AC3E}">
        <p14:creationId xmlns:p14="http://schemas.microsoft.com/office/powerpoint/2010/main" val="1607252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How Do I Access My PSAT/NMSQT</a:t>
            </a:r>
            <a:r>
              <a:rPr lang="en-US" sz="1800" baseline="95000" dirty="0"/>
              <a:t>®</a:t>
            </a:r>
            <a:r>
              <a:rPr lang="en-US" sz="3200" dirty="0"/>
              <a:t> Scores and Reports?</a:t>
            </a:r>
            <a:endParaRPr lang="en-US" dirty="0"/>
          </a:p>
        </p:txBody>
      </p:sp>
      <p:sp>
        <p:nvSpPr>
          <p:cNvPr id="4" name="Content Placeholder 3"/>
          <p:cNvSpPr>
            <a:spLocks noGrp="1"/>
          </p:cNvSpPr>
          <p:nvPr>
            <p:ph idx="4294967295"/>
          </p:nvPr>
        </p:nvSpPr>
        <p:spPr>
          <a:xfrm>
            <a:off x="458491" y="2301298"/>
            <a:ext cx="3060563" cy="2575502"/>
          </a:xfrm>
        </p:spPr>
        <p:txBody>
          <a:bodyPr/>
          <a:lstStyle/>
          <a:p>
            <a:pPr marL="342900" indent="-342900">
              <a:lnSpc>
                <a:spcPct val="100000"/>
              </a:lnSpc>
              <a:buFont typeface="+mj-lt"/>
              <a:buAutoNum type="arabicPeriod"/>
            </a:pPr>
            <a:r>
              <a:rPr lang="en-US" sz="1800" dirty="0"/>
              <a:t>Review your online     reports.</a:t>
            </a:r>
          </a:p>
          <a:p>
            <a:pPr marL="342900" indent="-342900">
              <a:lnSpc>
                <a:spcPct val="100000"/>
              </a:lnSpc>
              <a:buFont typeface="+mj-lt"/>
              <a:buAutoNum type="arabicPeriod"/>
            </a:pPr>
            <a:endParaRPr lang="en-US" sz="1800" dirty="0"/>
          </a:p>
          <a:p>
            <a:pPr marL="342900" indent="-342900">
              <a:lnSpc>
                <a:spcPct val="100000"/>
              </a:lnSpc>
              <a:buFont typeface="+mj-lt"/>
              <a:buAutoNum type="arabicPeriod"/>
            </a:pPr>
            <a:r>
              <a:rPr lang="en-US" sz="1800" dirty="0"/>
              <a:t>Review your paper score report. </a:t>
            </a:r>
          </a:p>
        </p:txBody>
      </p:sp>
      <p:pic>
        <p:nvPicPr>
          <p:cNvPr id="9" name="Picture 8">
            <a:extLst>
              <a:ext uri="{C183D7F6-B498-43B3-948B-1728B52AA6E4}">
                <adec:decorative xmlns:adec="http://schemas.microsoft.com/office/drawing/2017/decorative" xmlns=""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3732048" y="1427018"/>
            <a:ext cx="8001460" cy="4669834"/>
          </a:xfrm>
          <a:prstGeom prst="rect">
            <a:avLst/>
          </a:prstGeom>
        </p:spPr>
      </p:pic>
    </p:spTree>
    <p:custDataLst>
      <p:tags r:id="rId1"/>
    </p:custDataLst>
    <p:extLst>
      <p:ext uri="{BB962C8B-B14F-4D97-AF65-F5344CB8AC3E}">
        <p14:creationId xmlns:p14="http://schemas.microsoft.com/office/powerpoint/2010/main" val="23452207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How Do I Access My Online PSAT/NMSQT</a:t>
            </a:r>
            <a:r>
              <a:rPr lang="en-US" sz="1800" baseline="95000" dirty="0"/>
              <a:t>®</a:t>
            </a:r>
            <a:r>
              <a:rPr lang="en-US" sz="3200" dirty="0"/>
              <a:t> Scores and Reports?</a:t>
            </a:r>
            <a:endParaRPr lang="en-US" dirty="0"/>
          </a:p>
        </p:txBody>
      </p:sp>
      <p:sp>
        <p:nvSpPr>
          <p:cNvPr id="4" name="Content Placeholder 3" descr="Text: Log in to an existing College Board account or create a new one at studentscores.collegeboard.org"/>
          <p:cNvSpPr>
            <a:spLocks noGrp="1"/>
          </p:cNvSpPr>
          <p:nvPr>
            <p:ph idx="4294967295"/>
          </p:nvPr>
        </p:nvSpPr>
        <p:spPr>
          <a:xfrm>
            <a:off x="356461" y="2006961"/>
            <a:ext cx="3415579" cy="1022350"/>
          </a:xfrm>
        </p:spPr>
        <p:txBody>
          <a:bodyPr/>
          <a:lstStyle/>
          <a:p>
            <a:pPr marL="0" lvl="1" indent="0">
              <a:lnSpc>
                <a:spcPct val="100000"/>
              </a:lnSpc>
              <a:buNone/>
            </a:pPr>
            <a:r>
              <a:rPr lang="en-US" dirty="0"/>
              <a:t>Log in to an existing College Board account or create a new one at </a:t>
            </a:r>
            <a:r>
              <a:rPr lang="en-US" b="1" dirty="0">
                <a:solidFill>
                  <a:srgbClr val="009CDE"/>
                </a:solidFill>
                <a:hlinkClick r:id="rId4" tooltip="http://studentscores.collegeboard.org"/>
              </a:rPr>
              <a:t>studentscores.collegeboard.org</a:t>
            </a:r>
            <a:r>
              <a:rPr lang="en-US" b="1" dirty="0"/>
              <a:t>.</a:t>
            </a:r>
          </a:p>
          <a:p>
            <a:endParaRPr lang="en-US" dirty="0"/>
          </a:p>
          <a:p>
            <a:endParaRPr lang="en-US" dirty="0"/>
          </a:p>
        </p:txBody>
      </p:sp>
      <p:pic>
        <p:nvPicPr>
          <p:cNvPr id="7" name="Picture 2" descr="Screen shot from My Online PSAT/NMSQT Scores and Reports. The Sign-up link is circled and an orange arrow points to a pop-up box where the student can enter information to set up an account."/>
          <p:cNvPicPr>
            <a:picLocks noGrp="1" noChangeAspect="1" noChangeArrowheads="1"/>
          </p:cNvPicPr>
          <p:nvPr>
            <p:ph idx="4294967295"/>
          </p:nvPr>
        </p:nvPicPr>
        <p:blipFill>
          <a:blip r:embed="rId5" cstate="email">
            <a:extLst>
              <a:ext uri="{28A0092B-C50C-407E-A947-70E740481C1C}">
                <a14:useLocalDpi xmlns:a14="http://schemas.microsoft.com/office/drawing/2010/main"/>
              </a:ext>
            </a:extLst>
          </a:blip>
          <a:srcRect/>
          <a:stretch>
            <a:fillRect/>
          </a:stretch>
        </p:blipFill>
        <p:spPr bwMode="auto">
          <a:xfrm>
            <a:off x="4819707" y="1208088"/>
            <a:ext cx="5726112" cy="3124200"/>
          </a:xfrm>
          <a:prstGeom prst="rect">
            <a:avLst/>
          </a:prstGeom>
          <a:solidFill>
            <a:schemeClr val="bg1"/>
          </a:solidFill>
          <a:ln w="9525" cmpd="sng">
            <a:solidFill>
              <a:schemeClr val="bg1">
                <a:lumMod val="75000"/>
              </a:schemeClr>
            </a:solidFill>
          </a:ln>
          <a:effectLst>
            <a:outerShdw blurRad="50800" dist="38100" dir="2700000" algn="tl" rotWithShape="0">
              <a:srgbClr val="000000">
                <a:alpha val="15000"/>
              </a:srgbClr>
            </a:outerShdw>
          </a:effectLst>
        </p:spPr>
      </p:pic>
      <p:sp>
        <p:nvSpPr>
          <p:cNvPr id="10" name="Oval 9">
            <a:extLst>
              <a:ext uri="{C183D7F6-B498-43B3-948B-1728B52AA6E4}">
                <adec:decorative xmlns:adec="http://schemas.microsoft.com/office/drawing/2017/decorative" xmlns="" val="1"/>
              </a:ext>
            </a:extLst>
          </p:cNvPr>
          <p:cNvSpPr/>
          <p:nvPr/>
        </p:nvSpPr>
        <p:spPr>
          <a:xfrm>
            <a:off x="5046712" y="3046773"/>
            <a:ext cx="804214" cy="423672"/>
          </a:xfrm>
          <a:prstGeom prst="ellipse">
            <a:avLst/>
          </a:prstGeom>
          <a:noFill/>
          <a:ln w="38100" cmpd="sng">
            <a:solidFill>
              <a:srgbClr val="F79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Displays first three form fields for creating a student account"/>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192850" y="3558332"/>
            <a:ext cx="3229258" cy="2530945"/>
          </a:xfrm>
          <a:prstGeom prst="rect">
            <a:avLst/>
          </a:prstGeom>
          <a:solidFill>
            <a:schemeClr val="bg1"/>
          </a:solidFill>
          <a:ln w="9525" cmpd="sng">
            <a:solidFill>
              <a:schemeClr val="bg1">
                <a:lumMod val="75000"/>
              </a:schemeClr>
            </a:solidFill>
          </a:ln>
          <a:effectLst>
            <a:outerShdw blurRad="50800" dist="38100" dir="2700000" algn="tl" rotWithShape="0">
              <a:srgbClr val="000000">
                <a:alpha val="15000"/>
              </a:srgbClr>
            </a:outerShdw>
          </a:effectLst>
        </p:spPr>
      </p:pic>
      <p:sp>
        <p:nvSpPr>
          <p:cNvPr id="9" name="Down Arrow 8">
            <a:extLst>
              <a:ext uri="{C183D7F6-B498-43B3-948B-1728B52AA6E4}">
                <adec:decorative xmlns:adec="http://schemas.microsoft.com/office/drawing/2017/decorative" xmlns="" val="1"/>
              </a:ext>
            </a:extLst>
          </p:cNvPr>
          <p:cNvSpPr/>
          <p:nvPr/>
        </p:nvSpPr>
        <p:spPr>
          <a:xfrm rot="16200000">
            <a:off x="7359675" y="4076570"/>
            <a:ext cx="646176" cy="878128"/>
          </a:xfrm>
          <a:prstGeom prst="downArrow">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endParaRPr lang="en-US"/>
          </a:p>
        </p:txBody>
      </p:sp>
    </p:spTree>
    <p:custDataLst>
      <p:tags r:id="rId1"/>
    </p:custDataLst>
    <p:extLst>
      <p:ext uri="{BB962C8B-B14F-4D97-AF65-F5344CB8AC3E}">
        <p14:creationId xmlns:p14="http://schemas.microsoft.com/office/powerpoint/2010/main" val="23919740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Setting up account for Sophomores</a:t>
            </a:r>
            <a:br>
              <a:rPr lang="en-US" dirty="0" smtClean="0"/>
            </a:br>
            <a:r>
              <a:rPr lang="en-US" dirty="0" smtClean="0"/>
              <a:t/>
            </a:r>
            <a:br>
              <a:rPr lang="en-US" dirty="0" smtClean="0"/>
            </a:br>
            <a:r>
              <a:rPr lang="en-US" dirty="0" smtClean="0"/>
              <a:t>1. </a:t>
            </a:r>
            <a:r>
              <a:rPr lang="en-US" sz="4400" dirty="0" smtClean="0"/>
              <a:t>Go to studentscores.collegeboard.org</a:t>
            </a:r>
            <a:br>
              <a:rPr lang="en-US" sz="4400" dirty="0" smtClean="0"/>
            </a:br>
            <a:r>
              <a:rPr lang="en-US" sz="3200" dirty="0" smtClean="0"/>
              <a:t>2</a:t>
            </a:r>
            <a:r>
              <a:rPr lang="en-US" sz="4400" dirty="0" smtClean="0"/>
              <a:t>. </a:t>
            </a:r>
            <a:r>
              <a:rPr lang="en-US" sz="3200" dirty="0" smtClean="0"/>
              <a:t>Click “sign up” under the Sign In spaces.</a:t>
            </a:r>
            <a:br>
              <a:rPr lang="en-US" sz="3200" dirty="0" smtClean="0"/>
            </a:br>
            <a:r>
              <a:rPr lang="en-US" sz="3200" dirty="0" smtClean="0"/>
              <a:t>3. Input your personal information under “Create Your Student Account” </a:t>
            </a:r>
            <a:br>
              <a:rPr lang="en-US" sz="3200" dirty="0" smtClean="0"/>
            </a:br>
            <a:r>
              <a:rPr lang="en-US" sz="3200" dirty="0"/>
              <a:t/>
            </a:r>
            <a:br>
              <a:rPr lang="en-US" sz="3200" dirty="0"/>
            </a:br>
            <a:r>
              <a:rPr lang="en-US" sz="3200" dirty="0" smtClean="0"/>
              <a:t>Juniors – </a:t>
            </a:r>
            <a:r>
              <a:rPr lang="en-US" sz="3200" b="1" u="sng" dirty="0" smtClean="0"/>
              <a:t>DO NOT </a:t>
            </a:r>
            <a:r>
              <a:rPr lang="en-US" sz="3200" dirty="0" smtClean="0"/>
              <a:t>set up a new account if you made one last year.  </a:t>
            </a:r>
            <a:br>
              <a:rPr lang="en-US" sz="3200" dirty="0" smtClean="0"/>
            </a:br>
            <a:endParaRPr lang="en-US" sz="3200" dirty="0"/>
          </a:p>
        </p:txBody>
      </p:sp>
    </p:spTree>
    <p:extLst>
      <p:ext uri="{BB962C8B-B14F-4D97-AF65-F5344CB8AC3E}">
        <p14:creationId xmlns:p14="http://schemas.microsoft.com/office/powerpoint/2010/main" val="3383892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How Do I Access My Online PSAT/NMSQT</a:t>
            </a:r>
            <a:r>
              <a:rPr lang="en-US" sz="1800" baseline="75000" dirty="0"/>
              <a:t>®</a:t>
            </a:r>
            <a:r>
              <a:rPr lang="en-US" sz="3200" dirty="0"/>
              <a:t> Scores and Reports?</a:t>
            </a:r>
            <a:r>
              <a:rPr lang="en-US" dirty="0"/>
              <a:t> </a:t>
            </a:r>
            <a:r>
              <a:rPr lang="en-US" sz="2000" i="1" dirty="0"/>
              <a:t>(cont.)</a:t>
            </a:r>
            <a:endParaRPr lang="en-US" dirty="0"/>
          </a:p>
        </p:txBody>
      </p:sp>
      <p:sp>
        <p:nvSpPr>
          <p:cNvPr id="4" name="Content Placeholder 3"/>
          <p:cNvSpPr>
            <a:spLocks noGrp="1"/>
          </p:cNvSpPr>
          <p:nvPr>
            <p:ph idx="4294967295"/>
          </p:nvPr>
        </p:nvSpPr>
        <p:spPr>
          <a:xfrm>
            <a:off x="314641" y="1743725"/>
            <a:ext cx="3338945" cy="2522826"/>
          </a:xfrm>
        </p:spPr>
        <p:txBody>
          <a:bodyPr/>
          <a:lstStyle/>
          <a:p>
            <a:pPr marL="342900" indent="-342900">
              <a:lnSpc>
                <a:spcPct val="100000"/>
              </a:lnSpc>
              <a:buSzPct val="98000"/>
              <a:buFont typeface="+mj-lt"/>
              <a:buAutoNum type="arabicPeriod"/>
            </a:pPr>
            <a:r>
              <a:rPr lang="en-US" dirty="0"/>
              <a:t>Log in to your account.</a:t>
            </a:r>
          </a:p>
          <a:p>
            <a:pPr marL="342900" indent="-342900">
              <a:lnSpc>
                <a:spcPct val="100000"/>
              </a:lnSpc>
              <a:buSzPct val="98000"/>
              <a:buFont typeface="+mj-lt"/>
              <a:buAutoNum type="arabicPeriod"/>
            </a:pPr>
            <a:r>
              <a:rPr lang="en-US" dirty="0"/>
              <a:t>Select PSAT/NMSQT Scores.</a:t>
            </a:r>
          </a:p>
          <a:p>
            <a:pPr marL="742950" lvl="1" indent="-342900">
              <a:lnSpc>
                <a:spcPct val="100000"/>
              </a:lnSpc>
              <a:buSzPct val="98000"/>
              <a:buFont typeface="+mj-lt"/>
              <a:buAutoNum type="arabicPeriod"/>
            </a:pPr>
            <a:r>
              <a:rPr lang="en-US" dirty="0"/>
              <a:t>*OR*</a:t>
            </a:r>
          </a:p>
          <a:p>
            <a:pPr marL="342900" indent="-342900">
              <a:lnSpc>
                <a:spcPct val="100000"/>
              </a:lnSpc>
              <a:buSzPct val="98000"/>
              <a:buFont typeface="+mj-lt"/>
              <a:buAutoNum type="arabicPeriod"/>
            </a:pPr>
            <a:r>
              <a:rPr lang="en-US" dirty="0"/>
              <a:t>Use the “Matching Tool” to locate scores.</a:t>
            </a:r>
          </a:p>
          <a:p>
            <a:pPr marL="0" indent="0">
              <a:buNone/>
            </a:pPr>
            <a:endParaRPr lang="en-US" dirty="0"/>
          </a:p>
        </p:txBody>
      </p:sp>
      <p:pic>
        <p:nvPicPr>
          <p:cNvPr id="17" name="Picture 2" descr="Screen shot from My Online PSAT/NMSQT Scores and Reports. The Sign-up link is circled and an orange arrow points to a pop-up box where the student can enter information to set up an account."/>
          <p:cNvPicPr>
            <a:picLocks noGrp="1" noChangeAspect="1" noChangeArrowheads="1"/>
          </p:cNvPicPr>
          <p:nvPr>
            <p:ph idx="4294967295"/>
          </p:nvPr>
        </p:nvPicPr>
        <p:blipFill>
          <a:blip r:embed="rId4" cstate="email">
            <a:extLst>
              <a:ext uri="{28A0092B-C50C-407E-A947-70E740481C1C}">
                <a14:useLocalDpi xmlns:a14="http://schemas.microsoft.com/office/drawing/2010/main"/>
              </a:ext>
            </a:extLst>
          </a:blip>
          <a:srcRect/>
          <a:stretch>
            <a:fillRect/>
          </a:stretch>
        </p:blipFill>
        <p:spPr bwMode="auto">
          <a:xfrm>
            <a:off x="3722688" y="1111702"/>
            <a:ext cx="5726112" cy="3124200"/>
          </a:xfrm>
          <a:prstGeom prst="rect">
            <a:avLst/>
          </a:prstGeom>
          <a:solidFill>
            <a:schemeClr val="bg1"/>
          </a:solidFill>
          <a:ln w="9525" cmpd="sng">
            <a:solidFill>
              <a:schemeClr val="bg1">
                <a:lumMod val="75000"/>
              </a:schemeClr>
            </a:solidFill>
          </a:ln>
          <a:effectLst>
            <a:outerShdw blurRad="50800" dist="38100" dir="2700000" algn="tl" rotWithShape="0">
              <a:srgbClr val="000000">
                <a:alpha val="15000"/>
              </a:srgbClr>
            </a:outerShdw>
          </a:effectLst>
        </p:spPr>
      </p:pic>
      <p:pic>
        <p:nvPicPr>
          <p:cNvPr id="5" name="Picture 4" descr="Screen shot of student score report with directions telling students what to do if they don't see their scores.">
            <a:extLst>
              <a:ext uri="{FF2B5EF4-FFF2-40B4-BE49-F238E27FC236}">
                <a16:creationId xmlns:a16="http://schemas.microsoft.com/office/drawing/2014/main" id="{300EFD8B-36F8-47FF-940B-FDBA5FB74447}"/>
              </a:ext>
            </a:extLst>
          </p:cNvPr>
          <p:cNvPicPr>
            <a:picLocks noChangeAspect="1"/>
          </p:cNvPicPr>
          <p:nvPr/>
        </p:nvPicPr>
        <p:blipFill>
          <a:blip r:embed="rId5"/>
          <a:stretch>
            <a:fillRect/>
          </a:stretch>
        </p:blipFill>
        <p:spPr>
          <a:xfrm>
            <a:off x="3135409" y="3214254"/>
            <a:ext cx="4799497" cy="2980381"/>
          </a:xfrm>
          <a:prstGeom prst="rect">
            <a:avLst/>
          </a:prstGeom>
        </p:spPr>
      </p:pic>
      <p:pic>
        <p:nvPicPr>
          <p:cNvPr id="7" name="Picture 6" descr="Screen shot of student score report dashboard">
            <a:extLst>
              <a:ext uri="{FF2B5EF4-FFF2-40B4-BE49-F238E27FC236}">
                <a16:creationId xmlns:a16="http://schemas.microsoft.com/office/drawing/2014/main" id="{948173A9-8BB1-474F-90D0-5E3132E4B63E}"/>
              </a:ext>
            </a:extLst>
          </p:cNvPr>
          <p:cNvPicPr>
            <a:picLocks noChangeAspect="1"/>
          </p:cNvPicPr>
          <p:nvPr/>
        </p:nvPicPr>
        <p:blipFill>
          <a:blip r:embed="rId6"/>
          <a:stretch>
            <a:fillRect/>
          </a:stretch>
        </p:blipFill>
        <p:spPr>
          <a:xfrm>
            <a:off x="7261100" y="1575588"/>
            <a:ext cx="4152381" cy="4619048"/>
          </a:xfrm>
          <a:prstGeom prst="rect">
            <a:avLst/>
          </a:prstGeom>
        </p:spPr>
      </p:pic>
      <p:sp>
        <p:nvSpPr>
          <p:cNvPr id="12" name="Oval 11">
            <a:extLst>
              <a:ext uri="{FF2B5EF4-FFF2-40B4-BE49-F238E27FC236}">
                <a16:creationId xmlns:a16="http://schemas.microsoft.com/office/drawing/2014/main" id="{30B66043-7169-4A99-B691-38C182DBD0D7}"/>
              </a:ext>
              <a:ext uri="{C183D7F6-B498-43B3-948B-1728B52AA6E4}">
                <adec:decorative xmlns:adec="http://schemas.microsoft.com/office/drawing/2017/decorative" xmlns="" val="1"/>
              </a:ext>
            </a:extLst>
          </p:cNvPr>
          <p:cNvSpPr/>
          <p:nvPr/>
        </p:nvSpPr>
        <p:spPr>
          <a:xfrm>
            <a:off x="5172223" y="4519387"/>
            <a:ext cx="827314" cy="370114"/>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3640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What Will I Learn About My Scores?</a:t>
            </a:r>
            <a:endParaRPr lang="en-US" dirty="0"/>
          </a:p>
        </p:txBody>
      </p:sp>
      <p:pic>
        <p:nvPicPr>
          <p:cNvPr id="10" name="Picture 9" descr="Screen shot of student score report dashboard page.">
            <a:extLst>
              <a:ext uri="{FF2B5EF4-FFF2-40B4-BE49-F238E27FC236}">
                <a16:creationId xmlns:a16="http://schemas.microsoft.com/office/drawing/2014/main" id="{D023F20B-18F5-48DF-B1B6-1879E4B62625}"/>
              </a:ext>
            </a:extLst>
          </p:cNvPr>
          <p:cNvPicPr>
            <a:picLocks noChangeAspect="1"/>
          </p:cNvPicPr>
          <p:nvPr/>
        </p:nvPicPr>
        <p:blipFill>
          <a:blip r:embed="rId4"/>
          <a:stretch>
            <a:fillRect/>
          </a:stretch>
        </p:blipFill>
        <p:spPr>
          <a:xfrm>
            <a:off x="153362" y="951569"/>
            <a:ext cx="4151555" cy="4618129"/>
          </a:xfrm>
          <a:prstGeom prst="rect">
            <a:avLst/>
          </a:prstGeom>
        </p:spPr>
      </p:pic>
    </p:spTree>
    <p:custDataLst>
      <p:tags r:id="rId1"/>
    </p:custDataLst>
    <p:extLst>
      <p:ext uri="{BB962C8B-B14F-4D97-AF65-F5344CB8AC3E}">
        <p14:creationId xmlns:p14="http://schemas.microsoft.com/office/powerpoint/2010/main" val="5202695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tabLst>
                <a:tab pos="1660525" algn="l"/>
              </a:tabLst>
            </a:pPr>
            <a:r>
              <a:rPr lang="en-US" sz="3200" dirty="0"/>
              <a:t>How Do I See My Detailed Scores?</a:t>
            </a:r>
            <a:endParaRPr lang="en-US" dirty="0"/>
          </a:p>
        </p:txBody>
      </p:sp>
      <p:pic>
        <p:nvPicPr>
          <p:cNvPr id="2" name="Picture 1">
            <a:extLst>
              <a:ext uri="{FF2B5EF4-FFF2-40B4-BE49-F238E27FC236}">
                <a16:creationId xmlns:a16="http://schemas.microsoft.com/office/drawing/2014/main" id="{6C67DB16-95FF-4072-A18B-8B541821C96A}"/>
              </a:ext>
            </a:extLst>
          </p:cNvPr>
          <p:cNvPicPr>
            <a:picLocks noChangeAspect="1"/>
          </p:cNvPicPr>
          <p:nvPr/>
        </p:nvPicPr>
        <p:blipFill>
          <a:blip r:embed="rId4"/>
          <a:stretch>
            <a:fillRect/>
          </a:stretch>
        </p:blipFill>
        <p:spPr>
          <a:xfrm>
            <a:off x="7218932" y="538394"/>
            <a:ext cx="4325301" cy="5906431"/>
          </a:xfrm>
          <a:prstGeom prst="rect">
            <a:avLst/>
          </a:prstGeom>
        </p:spPr>
      </p:pic>
    </p:spTree>
    <p:custDataLst>
      <p:tags r:id="rId1"/>
    </p:custDataLst>
    <p:extLst>
      <p:ext uri="{BB962C8B-B14F-4D97-AF65-F5344CB8AC3E}">
        <p14:creationId xmlns:p14="http://schemas.microsoft.com/office/powerpoint/2010/main" val="302084588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3_CONTENT SLIDES" val="UExIMtN3"/>
  <p:tag name="ARTICULATE_DESIGN_ID_SECTION DIVIDERS" val="dMlCe1wV"/>
  <p:tag name="ARTICULATE_DESIGN_ID_CB-K12" val="FaReTXtc"/>
  <p:tag name="ARTICULATE_DESIGN_ID_11_CONTENT SLIDES" val="Db3N7hg0"/>
  <p:tag name="ARTICULATE_PROJECT_OPEN" val="0"/>
  <p:tag name="ARTICULATE_SLIDE_COUNT" val="3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itle Slides">
  <a:themeElements>
    <a:clrScheme name="CB Theme 1">
      <a:dk1>
        <a:srgbClr val="1E1E1E"/>
      </a:dk1>
      <a:lt1>
        <a:srgbClr val="FFFFFF"/>
      </a:lt1>
      <a:dk2>
        <a:srgbClr val="44546A"/>
      </a:dk2>
      <a:lt2>
        <a:srgbClr val="E7E6E6"/>
      </a:lt2>
      <a:accent1>
        <a:srgbClr val="006298"/>
      </a:accent1>
      <a:accent2>
        <a:srgbClr val="0077C8"/>
      </a:accent2>
      <a:accent3>
        <a:srgbClr val="FEDB00"/>
      </a:accent3>
      <a:accent4>
        <a:srgbClr val="E57200"/>
      </a:accent4>
      <a:accent5>
        <a:srgbClr val="009CDE"/>
      </a:accent5>
      <a:accent6>
        <a:srgbClr val="3A913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Title Slides">
  <a:themeElements>
    <a:clrScheme name="CB Access">
      <a:dk1>
        <a:srgbClr val="1E1E1E"/>
      </a:dk1>
      <a:lt1>
        <a:srgbClr val="FFFFFF"/>
      </a:lt1>
      <a:dk2>
        <a:srgbClr val="44546A"/>
      </a:dk2>
      <a:lt2>
        <a:srgbClr val="E7E6E6"/>
      </a:lt2>
      <a:accent1>
        <a:srgbClr val="3A913F"/>
      </a:accent1>
      <a:accent2>
        <a:srgbClr val="6CC24A"/>
      </a:accent2>
      <a:accent3>
        <a:srgbClr val="FEDB00"/>
      </a:accent3>
      <a:accent4>
        <a:srgbClr val="E57200"/>
      </a:accent4>
      <a:accent5>
        <a:srgbClr val="009CDE"/>
      </a:accent5>
      <a:accent6>
        <a:srgbClr val="3A913F"/>
      </a:accent6>
      <a:hlink>
        <a:srgbClr val="3A913F"/>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Title Slides">
  <a:themeElements>
    <a:clrScheme name="CB Theme Access">
      <a:dk1>
        <a:srgbClr val="1E1E1E"/>
      </a:dk1>
      <a:lt1>
        <a:srgbClr val="FFFFFF"/>
      </a:lt1>
      <a:dk2>
        <a:srgbClr val="44546A"/>
      </a:dk2>
      <a:lt2>
        <a:srgbClr val="E7E6E6"/>
      </a:lt2>
      <a:accent1>
        <a:srgbClr val="3A913F"/>
      </a:accent1>
      <a:accent2>
        <a:srgbClr val="6CC24A"/>
      </a:accent2>
      <a:accent3>
        <a:srgbClr val="FEDB00"/>
      </a:accent3>
      <a:accent4>
        <a:srgbClr val="E57200"/>
      </a:accent4>
      <a:accent5>
        <a:srgbClr val="009CDE"/>
      </a:accent5>
      <a:accent6>
        <a:srgbClr val="3A913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5. Content Slide - No Sideb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9_Content Slides">
  <a:themeElements>
    <a:clrScheme name="CB Theme 1">
      <a:dk1>
        <a:srgbClr val="1E1E1E"/>
      </a:dk1>
      <a:lt1>
        <a:srgbClr val="FFFFFF"/>
      </a:lt1>
      <a:dk2>
        <a:srgbClr val="44546A"/>
      </a:dk2>
      <a:lt2>
        <a:srgbClr val="E7E6E6"/>
      </a:lt2>
      <a:accent1>
        <a:srgbClr val="006298"/>
      </a:accent1>
      <a:accent2>
        <a:srgbClr val="0077C8"/>
      </a:accent2>
      <a:accent3>
        <a:srgbClr val="FEDB00"/>
      </a:accent3>
      <a:accent4>
        <a:srgbClr val="E57200"/>
      </a:accent4>
      <a:accent5>
        <a:srgbClr val="009CDE"/>
      </a:accent5>
      <a:accent6>
        <a:srgbClr val="3A913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CB-K12">
  <a:themeElements>
    <a:clrScheme name="CB-K12">
      <a:dk1>
        <a:srgbClr val="1E1E1E"/>
      </a:dk1>
      <a:lt1>
        <a:srgbClr val="DCDCDC"/>
      </a:lt1>
      <a:dk2>
        <a:srgbClr val="FFFFFF"/>
      </a:dk2>
      <a:lt2>
        <a:srgbClr val="E57200"/>
      </a:lt2>
      <a:accent1>
        <a:srgbClr val="DCDCDC"/>
      </a:accent1>
      <a:accent2>
        <a:srgbClr val="FFFFFF"/>
      </a:accent2>
      <a:accent3>
        <a:srgbClr val="009CDE"/>
      </a:accent3>
      <a:accent4>
        <a:srgbClr val="71C5E8"/>
      </a:accent4>
      <a:accent5>
        <a:srgbClr val="505050"/>
      </a:accent5>
      <a:accent6>
        <a:srgbClr val="888888"/>
      </a:accent6>
      <a:hlink>
        <a:srgbClr val="1E1E1E"/>
      </a:hlink>
      <a:folHlink>
        <a:srgbClr val="009CDE"/>
      </a:folHlink>
    </a:clrScheme>
    <a:fontScheme name="CB-K12">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K12" id="{20BB08C5-25F0-46B1-9C83-860C83962183}" vid="{F6A58278-BC4E-404D-8FB5-CAEDB1199C19}"/>
    </a:ext>
  </a:extLst>
</a:theme>
</file>

<file path=ppt/theme/theme15.xml><?xml version="1.0" encoding="utf-8"?>
<a:theme xmlns:a="http://schemas.openxmlformats.org/drawingml/2006/main" name="10_Content Slides">
  <a:themeElements>
    <a:clrScheme name="CB Theme 1">
      <a:dk1>
        <a:srgbClr val="1E1E1E"/>
      </a:dk1>
      <a:lt1>
        <a:srgbClr val="FFFFFF"/>
      </a:lt1>
      <a:dk2>
        <a:srgbClr val="44546A"/>
      </a:dk2>
      <a:lt2>
        <a:srgbClr val="E7E6E6"/>
      </a:lt2>
      <a:accent1>
        <a:srgbClr val="006298"/>
      </a:accent1>
      <a:accent2>
        <a:srgbClr val="0077C8"/>
      </a:accent2>
      <a:accent3>
        <a:srgbClr val="FEDB00"/>
      </a:accent3>
      <a:accent4>
        <a:srgbClr val="E57200"/>
      </a:accent4>
      <a:accent5>
        <a:srgbClr val="009CDE"/>
      </a:accent5>
      <a:accent6>
        <a:srgbClr val="3A913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1_Content Slides">
  <a:themeElements>
    <a:clrScheme name="CB Theme 1">
      <a:dk1>
        <a:srgbClr val="1E1E1E"/>
      </a:dk1>
      <a:lt1>
        <a:srgbClr val="FFFFFF"/>
      </a:lt1>
      <a:dk2>
        <a:srgbClr val="44546A"/>
      </a:dk2>
      <a:lt2>
        <a:srgbClr val="E7E6E6"/>
      </a:lt2>
      <a:accent1>
        <a:srgbClr val="006298"/>
      </a:accent1>
      <a:accent2>
        <a:srgbClr val="0077C8"/>
      </a:accent2>
      <a:accent3>
        <a:srgbClr val="FEDB00"/>
      </a:accent3>
      <a:accent4>
        <a:srgbClr val="E57200"/>
      </a:accent4>
      <a:accent5>
        <a:srgbClr val="009CDE"/>
      </a:accent5>
      <a:accent6>
        <a:srgbClr val="3A913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Dividers">
  <a:themeElements>
    <a:clrScheme name="CB Theme 1">
      <a:dk1>
        <a:srgbClr val="1E1E1E"/>
      </a:dk1>
      <a:lt1>
        <a:srgbClr val="FFFFFF"/>
      </a:lt1>
      <a:dk2>
        <a:srgbClr val="44546A"/>
      </a:dk2>
      <a:lt2>
        <a:srgbClr val="E7E6E6"/>
      </a:lt2>
      <a:accent1>
        <a:srgbClr val="006298"/>
      </a:accent1>
      <a:accent2>
        <a:srgbClr val="0077C8"/>
      </a:accent2>
      <a:accent3>
        <a:srgbClr val="FEDB00"/>
      </a:accent3>
      <a:accent4>
        <a:srgbClr val="E57200"/>
      </a:accent4>
      <a:accent5>
        <a:srgbClr val="009CDE"/>
      </a:accent5>
      <a:accent6>
        <a:srgbClr val="3A913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tent Slides">
  <a:themeElements>
    <a:clrScheme name="CB Theme 1">
      <a:dk1>
        <a:srgbClr val="1E1E1E"/>
      </a:dk1>
      <a:lt1>
        <a:srgbClr val="FFFFFF"/>
      </a:lt1>
      <a:dk2>
        <a:srgbClr val="44546A"/>
      </a:dk2>
      <a:lt2>
        <a:srgbClr val="E7E6E6"/>
      </a:lt2>
      <a:accent1>
        <a:srgbClr val="006298"/>
      </a:accent1>
      <a:accent2>
        <a:srgbClr val="0077C8"/>
      </a:accent2>
      <a:accent3>
        <a:srgbClr val="FEDB00"/>
      </a:accent3>
      <a:accent4>
        <a:srgbClr val="E57200"/>
      </a:accent4>
      <a:accent5>
        <a:srgbClr val="009CDE"/>
      </a:accent5>
      <a:accent6>
        <a:srgbClr val="3A913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ontent Slides">
  <a:themeElements>
    <a:clrScheme name="CB Theme 1">
      <a:dk1>
        <a:srgbClr val="1E1E1E"/>
      </a:dk1>
      <a:lt1>
        <a:srgbClr val="FFFFFF"/>
      </a:lt1>
      <a:dk2>
        <a:srgbClr val="44546A"/>
      </a:dk2>
      <a:lt2>
        <a:srgbClr val="E7E6E6"/>
      </a:lt2>
      <a:accent1>
        <a:srgbClr val="006298"/>
      </a:accent1>
      <a:accent2>
        <a:srgbClr val="0077C8"/>
      </a:accent2>
      <a:accent3>
        <a:srgbClr val="FEDB00"/>
      </a:accent3>
      <a:accent4>
        <a:srgbClr val="E57200"/>
      </a:accent4>
      <a:accent5>
        <a:srgbClr val="009CDE"/>
      </a:accent5>
      <a:accent6>
        <a:srgbClr val="3A913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ontent Slides">
  <a:themeElements>
    <a:clrScheme name="CB Theme 1">
      <a:dk1>
        <a:srgbClr val="1E1E1E"/>
      </a:dk1>
      <a:lt1>
        <a:srgbClr val="FFFFFF"/>
      </a:lt1>
      <a:dk2>
        <a:srgbClr val="44546A"/>
      </a:dk2>
      <a:lt2>
        <a:srgbClr val="E7E6E6"/>
      </a:lt2>
      <a:accent1>
        <a:srgbClr val="006298"/>
      </a:accent1>
      <a:accent2>
        <a:srgbClr val="0077C8"/>
      </a:accent2>
      <a:accent3>
        <a:srgbClr val="FEDB00"/>
      </a:accent3>
      <a:accent4>
        <a:srgbClr val="E57200"/>
      </a:accent4>
      <a:accent5>
        <a:srgbClr val="009CDE"/>
      </a:accent5>
      <a:accent6>
        <a:srgbClr val="3A913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Title Slides">
  <a:themeElements>
    <a:clrScheme name="CB Theme 1">
      <a:dk1>
        <a:srgbClr val="1E1E1E"/>
      </a:dk1>
      <a:lt1>
        <a:srgbClr val="FFFFFF"/>
      </a:lt1>
      <a:dk2>
        <a:srgbClr val="44546A"/>
      </a:dk2>
      <a:lt2>
        <a:srgbClr val="E7E6E6"/>
      </a:lt2>
      <a:accent1>
        <a:srgbClr val="006298"/>
      </a:accent1>
      <a:accent2>
        <a:srgbClr val="0077C8"/>
      </a:accent2>
      <a:accent3>
        <a:srgbClr val="FEDB00"/>
      </a:accent3>
      <a:accent4>
        <a:srgbClr val="E57200"/>
      </a:accent4>
      <a:accent5>
        <a:srgbClr val="009CDE"/>
      </a:accent5>
      <a:accent6>
        <a:srgbClr val="3A913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Content Slides">
  <a:themeElements>
    <a:clrScheme name="CB-Blue-Corporate">
      <a:dk1>
        <a:srgbClr val="1E1E1E"/>
      </a:dk1>
      <a:lt1>
        <a:srgbClr val="FFFFFF"/>
      </a:lt1>
      <a:dk2>
        <a:srgbClr val="505050"/>
      </a:dk2>
      <a:lt2>
        <a:srgbClr val="DCDCDC"/>
      </a:lt2>
      <a:accent1>
        <a:srgbClr val="006298"/>
      </a:accent1>
      <a:accent2>
        <a:srgbClr val="0077C8"/>
      </a:accent2>
      <a:accent3>
        <a:srgbClr val="E57200"/>
      </a:accent3>
      <a:accent4>
        <a:srgbClr val="AF2D8A"/>
      </a:accent4>
      <a:accent5>
        <a:srgbClr val="1E1E1E"/>
      </a:accent5>
      <a:accent6>
        <a:srgbClr val="1E1E1E"/>
      </a:accent6>
      <a:hlink>
        <a:srgbClr val="006298"/>
      </a:hlink>
      <a:folHlink>
        <a:srgbClr val="E8796D"/>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Title Slides">
  <a:themeElements>
    <a:clrScheme name="CB Access">
      <a:dk1>
        <a:srgbClr val="1E1E1E"/>
      </a:dk1>
      <a:lt1>
        <a:srgbClr val="FFFFFF"/>
      </a:lt1>
      <a:dk2>
        <a:srgbClr val="44546A"/>
      </a:dk2>
      <a:lt2>
        <a:srgbClr val="E7E6E6"/>
      </a:lt2>
      <a:accent1>
        <a:srgbClr val="3A913F"/>
      </a:accent1>
      <a:accent2>
        <a:srgbClr val="6CC24A"/>
      </a:accent2>
      <a:accent3>
        <a:srgbClr val="FEDB00"/>
      </a:accent3>
      <a:accent4>
        <a:srgbClr val="E57200"/>
      </a:accent4>
      <a:accent5>
        <a:srgbClr val="009CDE"/>
      </a:accent5>
      <a:accent6>
        <a:srgbClr val="3A913F"/>
      </a:accent6>
      <a:hlink>
        <a:srgbClr val="3A913F"/>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 Content Slide - No Sideb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4462FAC31C9A419D8E6927FB211BA8" ma:contentTypeVersion="0" ma:contentTypeDescription="Create a new document." ma:contentTypeScope="" ma:versionID="71eca6b0ac55e6f03997a5351a62a5b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EAF33B-C07B-447B-89DB-E94A5751D5F0}">
  <ds:schemaRefs>
    <ds:schemaRef ds:uri="http://schemas.microsoft.com/sharepoint/v3/contenttype/forms"/>
  </ds:schemaRefs>
</ds:datastoreItem>
</file>

<file path=customXml/itemProps2.xml><?xml version="1.0" encoding="utf-8"?>
<ds:datastoreItem xmlns:ds="http://schemas.openxmlformats.org/officeDocument/2006/customXml" ds:itemID="{1555ED15-3CE3-42D6-80A3-B9409A7EE57B}">
  <ds:schemaRefs>
    <ds:schemaRef ds:uri="http://purl.org/dc/elements/1.1/"/>
    <ds:schemaRef ds:uri="http://schemas.microsoft.com/office/infopath/2007/PartnerControls"/>
    <ds:schemaRef ds:uri="http://schemas.microsoft.com/office/2006/documentManagement/types"/>
    <ds:schemaRef ds:uri="http://purl.org/dc/terms/"/>
    <ds:schemaRef ds:uri="http://www.w3.org/XML/1998/namespace"/>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9E8A2A11-0539-4D02-80CE-E164190121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4852</TotalTime>
  <Words>5640</Words>
  <Application>Microsoft Office PowerPoint</Application>
  <PresentationFormat>Widescreen</PresentationFormat>
  <Paragraphs>272</Paragraphs>
  <Slides>33</Slides>
  <Notes>26</Notes>
  <HiddenSlides>0</HiddenSlides>
  <MMClips>1</MMClips>
  <ScaleCrop>false</ScaleCrop>
  <HeadingPairs>
    <vt:vector size="6" baseType="variant">
      <vt:variant>
        <vt:lpstr>Fonts Used</vt:lpstr>
      </vt:variant>
      <vt:variant>
        <vt:i4>13</vt:i4>
      </vt:variant>
      <vt:variant>
        <vt:lpstr>Theme</vt:lpstr>
      </vt:variant>
      <vt:variant>
        <vt:i4>16</vt:i4>
      </vt:variant>
      <vt:variant>
        <vt:lpstr>Slide Titles</vt:lpstr>
      </vt:variant>
      <vt:variant>
        <vt:i4>33</vt:i4>
      </vt:variant>
    </vt:vector>
  </HeadingPairs>
  <TitlesOfParts>
    <vt:vector size="62" baseType="lpstr">
      <vt:lpstr>Arial</vt:lpstr>
      <vt:lpstr>Calibri</vt:lpstr>
      <vt:lpstr>Calibri Light</vt:lpstr>
      <vt:lpstr>Lucida Grande</vt:lpstr>
      <vt:lpstr>Marlett</vt:lpstr>
      <vt:lpstr>Roboto</vt:lpstr>
      <vt:lpstr>Roboto Medium</vt:lpstr>
      <vt:lpstr>Roboto Slab</vt:lpstr>
      <vt:lpstr>Roboto Slab Regular</vt:lpstr>
      <vt:lpstr>Verdana</vt:lpstr>
      <vt:lpstr>Verdana Bold</vt:lpstr>
      <vt:lpstr>Verdana Regular</vt:lpstr>
      <vt:lpstr>Wingdings</vt:lpstr>
      <vt:lpstr>Title Slides</vt:lpstr>
      <vt:lpstr>Section Dividers</vt:lpstr>
      <vt:lpstr>1_Content Slides</vt:lpstr>
      <vt:lpstr>2_Content Slides</vt:lpstr>
      <vt:lpstr>3_Content Slides</vt:lpstr>
      <vt:lpstr>2_Title Slides</vt:lpstr>
      <vt:lpstr>6_Content Slides</vt:lpstr>
      <vt:lpstr>5_Title Slides</vt:lpstr>
      <vt:lpstr>5. Content Slide - No Sidebar</vt:lpstr>
      <vt:lpstr>6_Title Slides</vt:lpstr>
      <vt:lpstr>3_Title Slides</vt:lpstr>
      <vt:lpstr>2_5. Content Slide - No Sidebar</vt:lpstr>
      <vt:lpstr>9_Content Slides</vt:lpstr>
      <vt:lpstr>CB-K12</vt:lpstr>
      <vt:lpstr>10_Content Slides</vt:lpstr>
      <vt:lpstr>11_Content Slides</vt:lpstr>
      <vt:lpstr>Using Your PSAT/NMSQT® Scores to Increase College Readiness</vt:lpstr>
      <vt:lpstr>Naviance Required Task at the end of lesson.    1. Name at least one thing you learned from today’s presentation.  2. What will you do to improve your future PSAT/SAT/ACT scores – there multiple choice responses. </vt:lpstr>
      <vt:lpstr>What Are the Benefits of Taking the PSAT/NMSQT®?</vt:lpstr>
      <vt:lpstr>How Do I Access My PSAT/NMSQT® Scores and Reports?</vt:lpstr>
      <vt:lpstr>How Do I Access My Online PSAT/NMSQT® Scores and Reports?</vt:lpstr>
      <vt:lpstr>Setting up account for Sophomores  1. Go to studentscores.collegeboard.org 2. Click “sign up” under the Sign In spaces. 3. Input your personal information under “Create Your Student Account”   Juniors – DO NOT set up a new account if you made one last year.   </vt:lpstr>
      <vt:lpstr>How Do I Access My Online PSAT/NMSQT® Scores and Reports? (cont.)</vt:lpstr>
      <vt:lpstr>What Will I Learn About My Scores?</vt:lpstr>
      <vt:lpstr>How Do I See My Detailed Scores?</vt:lpstr>
      <vt:lpstr>How Will I Do on the SAT Next Year?</vt:lpstr>
      <vt:lpstr>How Did My Score Measure Against the Benchmarks?</vt:lpstr>
      <vt:lpstr>What Do My Scores Tell Me?</vt:lpstr>
      <vt:lpstr>What Is the National Merit® Scholarship Program?</vt:lpstr>
      <vt:lpstr>How Can I Improve My Academic Skills?</vt:lpstr>
      <vt:lpstr>What Can I Learn from My Answers?</vt:lpstr>
      <vt:lpstr>What Can I Learn from My Answers? (cont.)</vt:lpstr>
      <vt:lpstr>What Is AP Potential™?</vt:lpstr>
      <vt:lpstr>What Are My Next Steps?</vt:lpstr>
      <vt:lpstr>Official SAT® Practice with Khan Academy®— It’s FREE!</vt:lpstr>
      <vt:lpstr>How Can I Practice with Khan Academy®? </vt:lpstr>
      <vt:lpstr>What Steps Will I Follow to Link My College Board Account to Khan Academy®?</vt:lpstr>
      <vt:lpstr>How Can I Link My College Board and Khan Academy® Accounts?</vt:lpstr>
      <vt:lpstr>How Do I Register for the SAT®?</vt:lpstr>
      <vt:lpstr>What Additional Resources Will Help Me Prepare for My Future?</vt:lpstr>
      <vt:lpstr>COLLEGE BOARD OPPORTUNITY SCHOLARSHIP    https://youtu.be/2CPku32bj5I             </vt:lpstr>
      <vt:lpstr>Opportunity Scholarship  </vt:lpstr>
      <vt:lpstr>Opportunity Scholarship Continued    You must opt in to be a participant. </vt:lpstr>
      <vt:lpstr>BigFuture™— Search Colleges, Scholarships, and Careers</vt:lpstr>
      <vt:lpstr>Career Finder</vt:lpstr>
      <vt:lpstr>Student Search Service®</vt:lpstr>
      <vt:lpstr>Complete the task      1. Log into Naviance 2. MHS:  2019 PSAT/SAT Goal setting questions.  3. My planner, tasks…complete</vt:lpstr>
      <vt:lpstr>College Board Opportunity Ambassador Program  Stay tuned for a program that will have peers working with students regarding the Opportunity Scholarship program.    Announcements will be made when ready.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Hartson, Cindy</cp:lastModifiedBy>
  <cp:revision>360</cp:revision>
  <cp:lastPrinted>2017-03-06T20:01:34Z</cp:lastPrinted>
  <dcterms:created xsi:type="dcterms:W3CDTF">2016-08-22T23:40:38Z</dcterms:created>
  <dcterms:modified xsi:type="dcterms:W3CDTF">2019-12-15T20:30:58Z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0x010100924462FAC31C9A419D8E6927FB211BA8</vt:lpwstr>
  </property>
  <property fmtid="{D5CDD505-2E9C-101B-9397-08002B2CF9AE}" pid="3" name="ArticulateGUID">
    <vt:lpwstr>1D369CCC-B719-49B0-88A7-4C37330C8348</vt:lpwstr>
  </property>
  <property fmtid="{D5CDD505-2E9C-101B-9397-08002B2CF9AE}" pid="4" name="ArticulatePath">
    <vt:lpwstr>https://mysharepoint/at/SAT/CRA/SAT%20Suite%20Toolkit%20%20Assessments/Presentations%20(Current%20Slides%20for%20Use%20and%20Past%20Presentations%20for%20Reference)/SAT%20Suite%20Presentation%20Slides</vt:lpwstr>
  </property>
</Properties>
</file>